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68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E334-A6CF-49A4-B36C-20B5354BDD2F}" type="datetimeFigureOut">
              <a:rPr lang="nl-BE" smtClean="0"/>
              <a:t>20/05/2026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B9FCF73-FF47-4D7E-9EEE-EFF7C220DFD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87551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E334-A6CF-49A4-B36C-20B5354BDD2F}" type="datetimeFigureOut">
              <a:rPr lang="nl-BE" smtClean="0"/>
              <a:t>20/05/2026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CF73-FF47-4D7E-9EEE-EFF7C220DFD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85805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E334-A6CF-49A4-B36C-20B5354BDD2F}" type="datetimeFigureOut">
              <a:rPr lang="nl-BE" smtClean="0"/>
              <a:t>20/05/2026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B9FCF73-FF47-4D7E-9EEE-EFF7C220DFD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49438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E334-A6CF-49A4-B36C-20B5354BDD2F}" type="datetimeFigureOut">
              <a:rPr lang="nl-BE" smtClean="0"/>
              <a:t>20/05/2026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B9FCF73-FF47-4D7E-9EEE-EFF7C220DFD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54839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E334-A6CF-49A4-B36C-20B5354BDD2F}" type="datetimeFigureOut">
              <a:rPr lang="nl-BE" smtClean="0"/>
              <a:t>20/05/2026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B9FCF73-FF47-4D7E-9EEE-EFF7C220DFD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39596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E334-A6CF-49A4-B36C-20B5354BDD2F}" type="datetimeFigureOut">
              <a:rPr lang="nl-BE" smtClean="0"/>
              <a:t>20/05/2026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CF73-FF47-4D7E-9EEE-EFF7C220DFD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62958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E334-A6CF-49A4-B36C-20B5354BDD2F}" type="datetimeFigureOut">
              <a:rPr lang="nl-BE" smtClean="0"/>
              <a:t>20/05/2026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CF73-FF47-4D7E-9EEE-EFF7C220DFD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65995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E334-A6CF-49A4-B36C-20B5354BDD2F}" type="datetimeFigureOut">
              <a:rPr lang="nl-BE" smtClean="0"/>
              <a:t>20/05/2026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CF73-FF47-4D7E-9EEE-EFF7C220DFD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14382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E334-A6CF-49A4-B36C-20B5354BDD2F}" type="datetimeFigureOut">
              <a:rPr lang="nl-BE" smtClean="0"/>
              <a:t>20/05/2026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B9FCF73-FF47-4D7E-9EEE-EFF7C220DFD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68238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E334-A6CF-49A4-B36C-20B5354BDD2F}" type="datetimeFigureOut">
              <a:rPr lang="nl-BE" smtClean="0"/>
              <a:t>20/05/2026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B9FCF73-FF47-4D7E-9EEE-EFF7C220DFD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75859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E334-A6CF-49A4-B36C-20B5354BDD2F}" type="datetimeFigureOut">
              <a:rPr lang="nl-BE" smtClean="0"/>
              <a:t>20/05/2026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B9FCF73-FF47-4D7E-9EEE-EFF7C220DFDE}" type="slidenum">
              <a:rPr lang="nl-BE" smtClean="0"/>
              <a:t>‹nr.›</a:t>
            </a:fld>
            <a:endParaRPr lang="nl-BE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25361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E334-A6CF-49A4-B36C-20B5354BDD2F}" type="datetimeFigureOut">
              <a:rPr lang="nl-BE" smtClean="0"/>
              <a:t>20/05/2026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B9FCF73-FF47-4D7E-9EEE-EFF7C220DFD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92232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E334-A6CF-49A4-B36C-20B5354BDD2F}" type="datetimeFigureOut">
              <a:rPr lang="nl-BE" smtClean="0"/>
              <a:t>20/05/2026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B9FCF73-FF47-4D7E-9EEE-EFF7C220DFDE}" type="slidenum">
              <a:rPr lang="nl-BE" smtClean="0"/>
              <a:t>‹nr.›</a:t>
            </a:fld>
            <a:endParaRPr lang="nl-BE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216715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E334-A6CF-49A4-B36C-20B5354BDD2F}" type="datetimeFigureOut">
              <a:rPr lang="nl-BE" smtClean="0"/>
              <a:t>20/05/2026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B9FCF73-FF47-4D7E-9EEE-EFF7C220DFD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159245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E334-A6CF-49A4-B36C-20B5354BDD2F}" type="datetimeFigureOut">
              <a:rPr lang="nl-BE" smtClean="0"/>
              <a:t>20/05/2026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CF73-FF47-4D7E-9EEE-EFF7C220DFD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119008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E334-A6CF-49A4-B36C-20B5354BDD2F}" type="datetimeFigureOut">
              <a:rPr lang="nl-BE" smtClean="0"/>
              <a:t>20/05/2026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CF73-FF47-4D7E-9EEE-EFF7C220DFD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42425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0E334-A6CF-49A4-B36C-20B5354BDD2F}" type="datetimeFigureOut">
              <a:rPr lang="nl-BE" smtClean="0"/>
              <a:t>20/05/2026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B9FCF73-FF47-4D7E-9EEE-EFF7C220DFD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01394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allion.be/online-vormingen/?fbclid=IwZXh0bgNhZW0CMTAAYnJpZBExZHJyWExicnVITEpKVmRXNQEeQ-xDho3ROLM49q4dnNov9R0ytT-X0zGPZ9jv-v2wF3L5w3uIcvEXQWIahKA_aem_NCoNMnIs3oBUuPexXcTaXA" TargetMode="External"/><Relationship Id="rId2" Type="http://schemas.openxmlformats.org/officeDocument/2006/relationships/hyperlink" Target="https://palliatievezorgvlaanderen.be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8346A9-4D9A-4605-8893-8D913C0C8A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2467" y="220134"/>
            <a:ext cx="9972145" cy="1337733"/>
          </a:xfrm>
        </p:spPr>
        <p:txBody>
          <a:bodyPr>
            <a:normAutofit/>
          </a:bodyPr>
          <a:lstStyle/>
          <a:p>
            <a:r>
              <a:rPr lang="nl-BE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Palliatieve zorgen in Vlaanderen: een verhaal vanuit de ervaring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91CDA07-0755-4080-A02E-0DE4F97EC1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2133600"/>
            <a:ext cx="8915399" cy="4504266"/>
          </a:xfrm>
        </p:spPr>
        <p:txBody>
          <a:bodyPr/>
          <a:lstStyle/>
          <a:p>
            <a:r>
              <a:rPr lang="nl-BE" dirty="0"/>
              <a:t>Even verduidelijken…</a:t>
            </a:r>
          </a:p>
          <a:p>
            <a:r>
              <a:rPr lang="nl-BE" dirty="0"/>
              <a:t>Palliatieve zorgen en terminale zorgen: verschillende begrippen, maar vaak door elkaar gebruikt.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7C547AC-4298-4A11-8D86-70871084E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484" y="3082397"/>
            <a:ext cx="4480981" cy="3360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386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8346A9-4D9A-4605-8893-8D913C0C8A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2467" y="220134"/>
            <a:ext cx="9972145" cy="533399"/>
          </a:xfrm>
        </p:spPr>
        <p:txBody>
          <a:bodyPr>
            <a:noAutofit/>
          </a:bodyPr>
          <a:lstStyle/>
          <a:p>
            <a:r>
              <a:rPr lang="nl-BE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Over vroegtijdige of voorafgaande zorgplanning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91CDA07-0755-4080-A02E-0DE4F97EC1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880533"/>
            <a:ext cx="8915399" cy="5757333"/>
          </a:xfrm>
        </p:spPr>
        <p:txBody>
          <a:bodyPr/>
          <a:lstStyle/>
          <a:p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5D7FDB4-7E49-48FD-9FF5-29FEF88121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591" y="2566585"/>
            <a:ext cx="5625084" cy="3739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731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8346A9-4D9A-4605-8893-8D913C0C8A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2467" y="220134"/>
            <a:ext cx="9972145" cy="533399"/>
          </a:xfrm>
        </p:spPr>
        <p:txBody>
          <a:bodyPr>
            <a:noAutofit/>
          </a:bodyPr>
          <a:lstStyle/>
          <a:p>
            <a:r>
              <a:rPr lang="nl-BE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Positieve en negatieve wilsverklaringen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D96AA78-D07D-4F3F-B82B-4958BC02B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394" y="1295400"/>
            <a:ext cx="3084827" cy="5562599"/>
          </a:xfrm>
          <a:prstGeom prst="rect">
            <a:avLst/>
          </a:prstGeom>
        </p:spPr>
      </p:pic>
      <p:sp>
        <p:nvSpPr>
          <p:cNvPr id="3" name="Ondertitel 2">
            <a:extLst>
              <a:ext uri="{FF2B5EF4-FFF2-40B4-BE49-F238E27FC236}">
                <a16:creationId xmlns:a16="http://schemas.microsoft.com/office/drawing/2014/main" id="{591CDA07-0755-4080-A02E-0DE4F97EC1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880533"/>
            <a:ext cx="8915399" cy="5757333"/>
          </a:xfrm>
        </p:spPr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953048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8346A9-4D9A-4605-8893-8D913C0C8A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2467" y="220134"/>
            <a:ext cx="9972145" cy="533399"/>
          </a:xfrm>
        </p:spPr>
        <p:txBody>
          <a:bodyPr>
            <a:noAutofit/>
          </a:bodyPr>
          <a:lstStyle/>
          <a:p>
            <a:r>
              <a:rPr lang="nl-BE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Positieve wilsverklaringen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91CDA07-0755-4080-A02E-0DE4F97EC1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880533"/>
            <a:ext cx="8915399" cy="5757333"/>
          </a:xfrm>
        </p:spPr>
        <p:txBody>
          <a:bodyPr/>
          <a:lstStyle/>
          <a:p>
            <a:r>
              <a:rPr lang="nl-BE" dirty="0"/>
              <a:t>•	Voorafgaande wilsverklaring voor euthanasie - geldt ENKEL bij onomkeerbare coma, en moet getekend zijn door twee getuigen waarvan minstens één geen voordeel heeft bij het overlijden.</a:t>
            </a:r>
          </a:p>
          <a:p>
            <a:r>
              <a:rPr lang="nl-BE" dirty="0"/>
              <a:t>•	‘Verklaring inzake de wijze van teraardebestelling</a:t>
            </a:r>
          </a:p>
          <a:p>
            <a:r>
              <a:rPr lang="nl-BE" dirty="0"/>
              <a:t>•	‘Verklaring voor orgaandonatie</a:t>
            </a:r>
          </a:p>
          <a:p>
            <a:r>
              <a:rPr lang="nl-BE" dirty="0"/>
              <a:t>•	‘Verklaring inzake de lichaamsschenking aan de wetenschap</a:t>
            </a:r>
          </a:p>
          <a:p>
            <a:endParaRPr lang="nl-BE" dirty="0"/>
          </a:p>
          <a:p>
            <a:endParaRPr lang="nl-BE" dirty="0"/>
          </a:p>
          <a:p>
            <a:r>
              <a:rPr lang="nl-BE" dirty="0"/>
              <a:t>•	Belangrijk: deze positieve wilsverklaringen zijn NIET afdwingbaar. Het zijn wensen die je kunt uiten, maar die niet wettelijk verplicht uitgevoerd moeten worden.</a:t>
            </a:r>
          </a:p>
        </p:txBody>
      </p:sp>
    </p:spTree>
    <p:extLst>
      <p:ext uri="{BB962C8B-B14F-4D97-AF65-F5344CB8AC3E}">
        <p14:creationId xmlns:p14="http://schemas.microsoft.com/office/powerpoint/2010/main" val="518749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8346A9-4D9A-4605-8893-8D913C0C8A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2467" y="220134"/>
            <a:ext cx="9972145" cy="533399"/>
          </a:xfrm>
        </p:spPr>
        <p:txBody>
          <a:bodyPr>
            <a:noAutofit/>
          </a:bodyPr>
          <a:lstStyle/>
          <a:p>
            <a:r>
              <a:rPr lang="nl-BE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Negatieve wilsverklaringen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0A98E06-51A6-40BB-91D8-79C12829D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073" y="296332"/>
            <a:ext cx="4591947" cy="5969001"/>
          </a:xfrm>
          <a:prstGeom prst="rect">
            <a:avLst/>
          </a:prstGeom>
        </p:spPr>
      </p:pic>
      <p:sp>
        <p:nvSpPr>
          <p:cNvPr id="3" name="Ondertitel 2">
            <a:extLst>
              <a:ext uri="{FF2B5EF4-FFF2-40B4-BE49-F238E27FC236}">
                <a16:creationId xmlns:a16="http://schemas.microsoft.com/office/drawing/2014/main" id="{591CDA07-0755-4080-A02E-0DE4F97EC1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880533"/>
            <a:ext cx="8915399" cy="575733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Zijn wel juridisch bindend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Is niet altijd makkelijk als het erop</a:t>
            </a:r>
          </a:p>
          <a:p>
            <a:r>
              <a:rPr lang="nl-BE" dirty="0"/>
              <a:t>	aankomt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Blijvende dialoog is heel belangrijk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Patiënt kan als hij zijn wens kan uiten,</a:t>
            </a:r>
          </a:p>
          <a:p>
            <a:r>
              <a:rPr lang="nl-BE" dirty="0"/>
              <a:t>	nog altijd van mening veranderen</a:t>
            </a:r>
          </a:p>
        </p:txBody>
      </p:sp>
    </p:spTree>
    <p:extLst>
      <p:ext uri="{BB962C8B-B14F-4D97-AF65-F5344CB8AC3E}">
        <p14:creationId xmlns:p14="http://schemas.microsoft.com/office/powerpoint/2010/main" val="3210173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8346A9-4D9A-4605-8893-8D913C0C8A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2467" y="220134"/>
            <a:ext cx="9972145" cy="533399"/>
          </a:xfrm>
        </p:spPr>
        <p:txBody>
          <a:bodyPr>
            <a:noAutofit/>
          </a:bodyPr>
          <a:lstStyle/>
          <a:p>
            <a:r>
              <a:rPr lang="nl-BE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Palliatieve zorgen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91CDA07-0755-4080-A02E-0DE4F97EC1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880533"/>
            <a:ext cx="8915399" cy="5757333"/>
          </a:xfrm>
        </p:spPr>
        <p:txBody>
          <a:bodyPr/>
          <a:lstStyle/>
          <a:p>
            <a:r>
              <a:rPr lang="nl-BE" dirty="0"/>
              <a:t>De verrassingsvraag…</a:t>
            </a:r>
          </a:p>
          <a:p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AB80DA1-FC4D-4A35-BD04-E8B195D9C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938" y="1236134"/>
            <a:ext cx="7903329" cy="555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049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8346A9-4D9A-4605-8893-8D913C0C8A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2467" y="220134"/>
            <a:ext cx="9972145" cy="533399"/>
          </a:xfrm>
        </p:spPr>
        <p:txBody>
          <a:bodyPr>
            <a:normAutofit fontScale="90000"/>
          </a:bodyPr>
          <a:lstStyle/>
          <a:p>
            <a:endParaRPr lang="nl-BE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91CDA07-0755-4080-A02E-0DE4F97EC1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880533"/>
            <a:ext cx="8915399" cy="575733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Intensere observatie en noteren in medisch dossier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Intensere zorgen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Aandachtspunt: hoe zit het met de zingeving van patiënt? Met de vele vragen en gevoelens van patiënt en diens omgeving? Wie zorgt daarvoor?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A16BE75-C67A-4D89-ADF1-CCFC142B43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720" y="2830971"/>
            <a:ext cx="4390813" cy="336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379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8346A9-4D9A-4605-8893-8D913C0C8A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2467" y="220134"/>
            <a:ext cx="9972145" cy="533399"/>
          </a:xfrm>
        </p:spPr>
        <p:txBody>
          <a:bodyPr>
            <a:noAutofit/>
          </a:bodyPr>
          <a:lstStyle/>
          <a:p>
            <a:r>
              <a:rPr lang="nl-BE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Terminale zorg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91CDA07-0755-4080-A02E-0DE4F97EC1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880533"/>
            <a:ext cx="8915399" cy="575733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Heel intense medische opvolging: loopt fysiek gezien alles zo goed mogelijke?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Zorg voor geliefden komt meer in beeld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Uitdagingen</a:t>
            </a:r>
          </a:p>
        </p:txBody>
      </p:sp>
    </p:spTree>
    <p:extLst>
      <p:ext uri="{BB962C8B-B14F-4D97-AF65-F5344CB8AC3E}">
        <p14:creationId xmlns:p14="http://schemas.microsoft.com/office/powerpoint/2010/main" val="3204722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8346A9-4D9A-4605-8893-8D913C0C8A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2467" y="220134"/>
            <a:ext cx="9972145" cy="533399"/>
          </a:xfrm>
        </p:spPr>
        <p:txBody>
          <a:bodyPr>
            <a:noAutofit/>
          </a:bodyPr>
          <a:lstStyle/>
          <a:p>
            <a:r>
              <a:rPr lang="nl-BE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Website 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91CDA07-0755-4080-A02E-0DE4F97EC1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880533"/>
            <a:ext cx="8915399" cy="575733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https://palliatievezorgvlaanderen.be/</a:t>
            </a:r>
            <a:endParaRPr lang="nl-BE" sz="18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https://pallion.be/online-vormingen/?fbclid=IwZXh0bgNhZW0CMTAAYnJpZBExZHJyWExicnVITEpKVmRXNQEeQ-xDho3ROLM49q4dnNov9R0ytT-X0zGPZ9jv-v2wF3L5w3uIcvEXQWIahKA_aem_NCoNMnIs3oBUuPexXcTaXA</a:t>
            </a: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V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601394213"/>
      </p:ext>
    </p:extLst>
  </p:cSld>
  <p:clrMapOvr>
    <a:masterClrMapping/>
  </p:clrMapOvr>
</p:sld>
</file>

<file path=ppt/theme/theme1.xml><?xml version="1.0" encoding="utf-8"?>
<a:theme xmlns:a="http://schemas.openxmlformats.org/drawingml/2006/main" name="Sliert">
  <a:themeElements>
    <a:clrScheme name="Sliert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liert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ert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E58978C9EF1547A9835AAD7FB51546" ma:contentTypeVersion="18" ma:contentTypeDescription="Een nieuw document maken." ma:contentTypeScope="" ma:versionID="f73de7edf95722af938688a8c81c9abd">
  <xsd:schema xmlns:xsd="http://www.w3.org/2001/XMLSchema" xmlns:xs="http://www.w3.org/2001/XMLSchema" xmlns:p="http://schemas.microsoft.com/office/2006/metadata/properties" xmlns:ns2="67bd3c9d-e201-4853-a3bd-90b166559b19" xmlns:ns3="8aa47a31-2ea1-4dc7-a203-8b4478cf06e6" targetNamespace="http://schemas.microsoft.com/office/2006/metadata/properties" ma:root="true" ma:fieldsID="4e3a8d541a2726675740fba9de832e56" ns2:_="" ns3:_="">
    <xsd:import namespace="67bd3c9d-e201-4853-a3bd-90b166559b19"/>
    <xsd:import namespace="8aa47a31-2ea1-4dc7-a203-8b4478cf06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bd3c9d-e201-4853-a3bd-90b166559b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8d24064c-84dd-40a8-8895-1ae0c821fa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a47a31-2ea1-4dc7-a203-8b4478cf06e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5c41ef48-4452-41bb-a2e8-20e513fdfaef}" ma:internalName="TaxCatchAll" ma:showField="CatchAllData" ma:web="8aa47a31-2ea1-4dc7-a203-8b4478cf06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aa47a31-2ea1-4dc7-a203-8b4478cf06e6" xsi:nil="true"/>
    <lcf76f155ced4ddcb4097134ff3c332f xmlns="67bd3c9d-e201-4853-a3bd-90b166559b1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6DD727F-D28F-4363-B9F2-6D3A7600DC04}"/>
</file>

<file path=customXml/itemProps2.xml><?xml version="1.0" encoding="utf-8"?>
<ds:datastoreItem xmlns:ds="http://schemas.openxmlformats.org/officeDocument/2006/customXml" ds:itemID="{8C6401A5-2BA5-4BCB-814F-8EDB42EC3654}"/>
</file>

<file path=customXml/itemProps3.xml><?xml version="1.0" encoding="utf-8"?>
<ds:datastoreItem xmlns:ds="http://schemas.openxmlformats.org/officeDocument/2006/customXml" ds:itemID="{179AD6B7-1E70-4025-BAC3-E0CB92A75502}"/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53</TotalTime>
  <Words>251</Words>
  <Application>Microsoft Office PowerPoint</Application>
  <PresentationFormat>Breedbeeld</PresentationFormat>
  <Paragraphs>33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Wingdings 3</vt:lpstr>
      <vt:lpstr>Sliert</vt:lpstr>
      <vt:lpstr>Palliatieve zorgen in Vlaanderen: een verhaal vanuit de ervaring</vt:lpstr>
      <vt:lpstr>1. Over vroegtijdige of voorafgaande zorgplanning</vt:lpstr>
      <vt:lpstr>Positieve en negatieve wilsverklaringen</vt:lpstr>
      <vt:lpstr>Positieve wilsverklaringen</vt:lpstr>
      <vt:lpstr>Negatieve wilsverklaringen</vt:lpstr>
      <vt:lpstr>2. Palliatieve zorgen</vt:lpstr>
      <vt:lpstr>PowerPoint-presentatie</vt:lpstr>
      <vt:lpstr>3. Terminale zorg</vt:lpstr>
      <vt:lpstr>Website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Bart Fivez</dc:creator>
  <cp:lastModifiedBy>Bart Fivez</cp:lastModifiedBy>
  <cp:revision>5</cp:revision>
  <dcterms:created xsi:type="dcterms:W3CDTF">2026-05-20T07:10:11Z</dcterms:created>
  <dcterms:modified xsi:type="dcterms:W3CDTF">2026-05-20T08:03:45Z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0x0101009FE58978C9EF1547A9835AAD7FB51546</vt:lpwstr>
  </property>
</Properties>
</file>