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5" r:id="rId1"/>
  </p:sldMasterIdLst>
  <p:notesMasterIdLst>
    <p:notesMasterId r:id="rId31"/>
  </p:notesMasterIdLst>
  <p:sldIdLst>
    <p:sldId id="284" r:id="rId2"/>
    <p:sldId id="257" r:id="rId3"/>
    <p:sldId id="258" r:id="rId4"/>
    <p:sldId id="259" r:id="rId5"/>
    <p:sldId id="260" r:id="rId6"/>
    <p:sldId id="261" r:id="rId7"/>
    <p:sldId id="262" r:id="rId8"/>
    <p:sldId id="263" r:id="rId9"/>
    <p:sldId id="264" r:id="rId10"/>
    <p:sldId id="287" r:id="rId11"/>
    <p:sldId id="265" r:id="rId12"/>
    <p:sldId id="266" r:id="rId13"/>
    <p:sldId id="267" r:id="rId14"/>
    <p:sldId id="268" r:id="rId15"/>
    <p:sldId id="269" r:id="rId16"/>
    <p:sldId id="270" r:id="rId17"/>
    <p:sldId id="271" r:id="rId18"/>
    <p:sldId id="272" r:id="rId19"/>
    <p:sldId id="285" r:id="rId20"/>
    <p:sldId id="283" r:id="rId21"/>
    <p:sldId id="273" r:id="rId22"/>
    <p:sldId id="274" r:id="rId23"/>
    <p:sldId id="275" r:id="rId24"/>
    <p:sldId id="276" r:id="rId25"/>
    <p:sldId id="277" r:id="rId26"/>
    <p:sldId id="278" r:id="rId27"/>
    <p:sldId id="286" r:id="rId28"/>
    <p:sldId id="279" r:id="rId29"/>
    <p:sldId id="281" r:id="rId30"/>
  </p:sldIdLst>
  <p:sldSz cx="12192000" cy="6858000"/>
  <p:notesSz cx="6808788" cy="99409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AA82AD-4AE2-4865-88C1-B858CEFA0DEC}" v="2" dt="2025-11-26T10:35:09.0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0"/>
    <p:restoredTop sz="86410"/>
  </p:normalViewPr>
  <p:slideViewPr>
    <p:cSldViewPr snapToGrid="0" snapToObjects="1">
      <p:cViewPr varScale="1">
        <p:scale>
          <a:sx n="71" d="100"/>
          <a:sy n="71" d="100"/>
        </p:scale>
        <p:origin x="235" y="58"/>
      </p:cViewPr>
      <p:guideLst/>
    </p:cSldViewPr>
  </p:slideViewPr>
  <p:outlineViewPr>
    <p:cViewPr>
      <p:scale>
        <a:sx n="33" d="100"/>
        <a:sy n="33" d="100"/>
      </p:scale>
      <p:origin x="0" y="-17813"/>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58" d="100"/>
          <a:sy n="58" d="100"/>
        </p:scale>
        <p:origin x="33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ine Yeboah-Afari" userId="698eddac-e45a-4979-88a5-73f48b8d0763" providerId="ADAL" clId="{A1994C2F-821F-4267-A34E-D2219F53A8E5}"/>
    <pc:docChg chg="modSld modNotesMaster">
      <pc:chgData name="Josephine Yeboah-Afari" userId="698eddac-e45a-4979-88a5-73f48b8d0763" providerId="ADAL" clId="{A1994C2F-821F-4267-A34E-D2219F53A8E5}" dt="2025-11-26T10:34:54.058" v="4" actId="1076"/>
      <pc:docMkLst>
        <pc:docMk/>
      </pc:docMkLst>
      <pc:sldChg chg="modNotes">
        <pc:chgData name="Josephine Yeboah-Afari" userId="698eddac-e45a-4979-88a5-73f48b8d0763" providerId="ADAL" clId="{A1994C2F-821F-4267-A34E-D2219F53A8E5}" dt="2025-11-26T10:34:54.058" v="4" actId="1076"/>
        <pc:sldMkLst>
          <pc:docMk/>
          <pc:sldMk cId="1692932419" sldId="26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5248BA62-16E9-874F-8636-F7C356AEB952}" type="datetimeFigureOut">
              <a:rPr lang="fr-FR" smtClean="0"/>
              <a:t>26/11/2025</a:t>
            </a:fld>
            <a:endParaRPr lang="fr-FR"/>
          </a:p>
        </p:txBody>
      </p:sp>
      <p:sp>
        <p:nvSpPr>
          <p:cNvPr id="4" name="Espace réservé de l'image des diapositives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879" y="4784070"/>
            <a:ext cx="5447030" cy="3914239"/>
          </a:xfrm>
          <a:prstGeom prst="rect">
            <a:avLst/>
          </a:prstGeom>
        </p:spPr>
        <p:txBody>
          <a:bodyPr vert="horz" lIns="91440" tIns="45720" rIns="91440" bIns="45720" rtlCol="0"/>
          <a:lstStyle/>
          <a:p>
            <a:r>
              <a:rPr lang="fr-FR"/>
              <a:t>Modifier les styles du texte du masque
Deuxième niveau
Troisième niveau
Quatrième niveau
Cinquième niveau</a:t>
            </a:r>
          </a:p>
        </p:txBody>
      </p:sp>
      <p:sp>
        <p:nvSpPr>
          <p:cNvPr id="6" name="Espace réservé du pied de page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1215B97E-7AEA-4A45-A5D5-E7FBC4258CFA}" type="slidenum">
              <a:rPr lang="fr-FR" smtClean="0"/>
              <a:t>‹nr.›</a:t>
            </a:fld>
            <a:endParaRPr lang="fr-FR"/>
          </a:p>
        </p:txBody>
      </p:sp>
    </p:spTree>
    <p:extLst>
      <p:ext uri="{BB962C8B-B14F-4D97-AF65-F5344CB8AC3E}">
        <p14:creationId xmlns:p14="http://schemas.microsoft.com/office/powerpoint/2010/main" val="2503935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a:t>
            </a:fld>
            <a:endParaRPr lang="fr-FR"/>
          </a:p>
        </p:txBody>
      </p:sp>
    </p:spTree>
    <p:extLst>
      <p:ext uri="{BB962C8B-B14F-4D97-AF65-F5344CB8AC3E}">
        <p14:creationId xmlns:p14="http://schemas.microsoft.com/office/powerpoint/2010/main" val="2741184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a:t>
            </a:fld>
            <a:endParaRPr lang="fr-FR"/>
          </a:p>
        </p:txBody>
      </p:sp>
    </p:spTree>
    <p:extLst>
      <p:ext uri="{BB962C8B-B14F-4D97-AF65-F5344CB8AC3E}">
        <p14:creationId xmlns:p14="http://schemas.microsoft.com/office/powerpoint/2010/main" val="279987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3</a:t>
            </a:fld>
            <a:endParaRPr lang="fr-FR"/>
          </a:p>
        </p:txBody>
      </p:sp>
    </p:spTree>
    <p:extLst>
      <p:ext uri="{BB962C8B-B14F-4D97-AF65-F5344CB8AC3E}">
        <p14:creationId xmlns:p14="http://schemas.microsoft.com/office/powerpoint/2010/main" val="3042920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4</a:t>
            </a:fld>
            <a:endParaRPr lang="fr-FR"/>
          </a:p>
        </p:txBody>
      </p:sp>
    </p:spTree>
    <p:extLst>
      <p:ext uri="{BB962C8B-B14F-4D97-AF65-F5344CB8AC3E}">
        <p14:creationId xmlns:p14="http://schemas.microsoft.com/office/powerpoint/2010/main" val="586000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538163" y="958850"/>
            <a:ext cx="5961062" cy="3354388"/>
          </a:xfrm>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5</a:t>
            </a:fld>
            <a:endParaRPr lang="fr-FR"/>
          </a:p>
        </p:txBody>
      </p:sp>
    </p:spTree>
    <p:extLst>
      <p:ext uri="{BB962C8B-B14F-4D97-AF65-F5344CB8AC3E}">
        <p14:creationId xmlns:p14="http://schemas.microsoft.com/office/powerpoint/2010/main" val="33392889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6</a:t>
            </a:fld>
            <a:endParaRPr lang="fr-FR"/>
          </a:p>
        </p:txBody>
      </p:sp>
    </p:spTree>
    <p:extLst>
      <p:ext uri="{BB962C8B-B14F-4D97-AF65-F5344CB8AC3E}">
        <p14:creationId xmlns:p14="http://schemas.microsoft.com/office/powerpoint/2010/main" val="3825227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7</a:t>
            </a:fld>
            <a:endParaRPr lang="fr-FR"/>
          </a:p>
        </p:txBody>
      </p:sp>
    </p:spTree>
    <p:extLst>
      <p:ext uri="{BB962C8B-B14F-4D97-AF65-F5344CB8AC3E}">
        <p14:creationId xmlns:p14="http://schemas.microsoft.com/office/powerpoint/2010/main" val="46797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8</a:t>
            </a:fld>
            <a:endParaRPr lang="fr-FR"/>
          </a:p>
        </p:txBody>
      </p:sp>
    </p:spTree>
    <p:extLst>
      <p:ext uri="{BB962C8B-B14F-4D97-AF65-F5344CB8AC3E}">
        <p14:creationId xmlns:p14="http://schemas.microsoft.com/office/powerpoint/2010/main" val="3832192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215B97E-7AEA-4A45-A5D5-E7FBC4258CFA}" type="slidenum">
              <a:rPr lang="fr-FR" smtClean="0"/>
              <a:t>9</a:t>
            </a:fld>
            <a:endParaRPr lang="fr-FR"/>
          </a:p>
        </p:txBody>
      </p:sp>
    </p:spTree>
    <p:extLst>
      <p:ext uri="{BB962C8B-B14F-4D97-AF65-F5344CB8AC3E}">
        <p14:creationId xmlns:p14="http://schemas.microsoft.com/office/powerpoint/2010/main" val="3779516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10</a:t>
            </a:fld>
            <a:endParaRPr lang="fr-FR"/>
          </a:p>
        </p:txBody>
      </p:sp>
    </p:spTree>
    <p:extLst>
      <p:ext uri="{BB962C8B-B14F-4D97-AF65-F5344CB8AC3E}">
        <p14:creationId xmlns:p14="http://schemas.microsoft.com/office/powerpoint/2010/main" val="2235298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11</a:t>
            </a:fld>
            <a:endParaRPr lang="fr-FR"/>
          </a:p>
        </p:txBody>
      </p:sp>
    </p:spTree>
    <p:extLst>
      <p:ext uri="{BB962C8B-B14F-4D97-AF65-F5344CB8AC3E}">
        <p14:creationId xmlns:p14="http://schemas.microsoft.com/office/powerpoint/2010/main" val="209322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12</a:t>
            </a:fld>
            <a:endParaRPr lang="fr-FR"/>
          </a:p>
        </p:txBody>
      </p:sp>
    </p:spTree>
    <p:extLst>
      <p:ext uri="{BB962C8B-B14F-4D97-AF65-F5344CB8AC3E}">
        <p14:creationId xmlns:p14="http://schemas.microsoft.com/office/powerpoint/2010/main" val="863642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13</a:t>
            </a:fld>
            <a:endParaRPr lang="fr-FR"/>
          </a:p>
        </p:txBody>
      </p:sp>
    </p:spTree>
    <p:extLst>
      <p:ext uri="{BB962C8B-B14F-4D97-AF65-F5344CB8AC3E}">
        <p14:creationId xmlns:p14="http://schemas.microsoft.com/office/powerpoint/2010/main" val="1438097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14</a:t>
            </a:fld>
            <a:endParaRPr lang="fr-FR"/>
          </a:p>
        </p:txBody>
      </p:sp>
    </p:spTree>
    <p:extLst>
      <p:ext uri="{BB962C8B-B14F-4D97-AF65-F5344CB8AC3E}">
        <p14:creationId xmlns:p14="http://schemas.microsoft.com/office/powerpoint/2010/main" val="3734422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15</a:t>
            </a:fld>
            <a:endParaRPr lang="fr-FR"/>
          </a:p>
        </p:txBody>
      </p:sp>
    </p:spTree>
    <p:extLst>
      <p:ext uri="{BB962C8B-B14F-4D97-AF65-F5344CB8AC3E}">
        <p14:creationId xmlns:p14="http://schemas.microsoft.com/office/powerpoint/2010/main" val="3230640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16</a:t>
            </a:fld>
            <a:endParaRPr lang="fr-FR"/>
          </a:p>
        </p:txBody>
      </p:sp>
    </p:spTree>
    <p:extLst>
      <p:ext uri="{BB962C8B-B14F-4D97-AF65-F5344CB8AC3E}">
        <p14:creationId xmlns:p14="http://schemas.microsoft.com/office/powerpoint/2010/main" val="3367473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17</a:t>
            </a:fld>
            <a:endParaRPr lang="fr-FR"/>
          </a:p>
        </p:txBody>
      </p:sp>
    </p:spTree>
    <p:extLst>
      <p:ext uri="{BB962C8B-B14F-4D97-AF65-F5344CB8AC3E}">
        <p14:creationId xmlns:p14="http://schemas.microsoft.com/office/powerpoint/2010/main" val="360622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18</a:t>
            </a:fld>
            <a:endParaRPr lang="fr-FR"/>
          </a:p>
        </p:txBody>
      </p:sp>
    </p:spTree>
    <p:extLst>
      <p:ext uri="{BB962C8B-B14F-4D97-AF65-F5344CB8AC3E}">
        <p14:creationId xmlns:p14="http://schemas.microsoft.com/office/powerpoint/2010/main" val="2557532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19</a:t>
            </a:fld>
            <a:endParaRPr lang="fr-FR"/>
          </a:p>
        </p:txBody>
      </p:sp>
    </p:spTree>
    <p:extLst>
      <p:ext uri="{BB962C8B-B14F-4D97-AF65-F5344CB8AC3E}">
        <p14:creationId xmlns:p14="http://schemas.microsoft.com/office/powerpoint/2010/main" val="41408574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20</a:t>
            </a:fld>
            <a:endParaRPr lang="fr-FR"/>
          </a:p>
        </p:txBody>
      </p:sp>
    </p:spTree>
    <p:extLst>
      <p:ext uri="{BB962C8B-B14F-4D97-AF65-F5344CB8AC3E}">
        <p14:creationId xmlns:p14="http://schemas.microsoft.com/office/powerpoint/2010/main" val="2031861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21</a:t>
            </a:fld>
            <a:endParaRPr lang="fr-FR"/>
          </a:p>
        </p:txBody>
      </p:sp>
    </p:spTree>
    <p:extLst>
      <p:ext uri="{BB962C8B-B14F-4D97-AF65-F5344CB8AC3E}">
        <p14:creationId xmlns:p14="http://schemas.microsoft.com/office/powerpoint/2010/main" val="24675819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22</a:t>
            </a:fld>
            <a:endParaRPr lang="fr-FR"/>
          </a:p>
        </p:txBody>
      </p:sp>
    </p:spTree>
    <p:extLst>
      <p:ext uri="{BB962C8B-B14F-4D97-AF65-F5344CB8AC3E}">
        <p14:creationId xmlns:p14="http://schemas.microsoft.com/office/powerpoint/2010/main" val="40660004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23</a:t>
            </a:fld>
            <a:endParaRPr lang="fr-FR"/>
          </a:p>
        </p:txBody>
      </p:sp>
    </p:spTree>
    <p:extLst>
      <p:ext uri="{BB962C8B-B14F-4D97-AF65-F5344CB8AC3E}">
        <p14:creationId xmlns:p14="http://schemas.microsoft.com/office/powerpoint/2010/main" val="4002975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24</a:t>
            </a:fld>
            <a:endParaRPr lang="fr-FR"/>
          </a:p>
        </p:txBody>
      </p:sp>
    </p:spTree>
    <p:extLst>
      <p:ext uri="{BB962C8B-B14F-4D97-AF65-F5344CB8AC3E}">
        <p14:creationId xmlns:p14="http://schemas.microsoft.com/office/powerpoint/2010/main" val="3668607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25</a:t>
            </a:fld>
            <a:endParaRPr lang="fr-FR"/>
          </a:p>
        </p:txBody>
      </p:sp>
    </p:spTree>
    <p:extLst>
      <p:ext uri="{BB962C8B-B14F-4D97-AF65-F5344CB8AC3E}">
        <p14:creationId xmlns:p14="http://schemas.microsoft.com/office/powerpoint/2010/main" val="7681308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26</a:t>
            </a:fld>
            <a:endParaRPr lang="fr-FR"/>
          </a:p>
        </p:txBody>
      </p:sp>
    </p:spTree>
    <p:extLst>
      <p:ext uri="{BB962C8B-B14F-4D97-AF65-F5344CB8AC3E}">
        <p14:creationId xmlns:p14="http://schemas.microsoft.com/office/powerpoint/2010/main" val="3992472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27</a:t>
            </a:fld>
            <a:endParaRPr lang="fr-FR"/>
          </a:p>
        </p:txBody>
      </p:sp>
    </p:spTree>
    <p:extLst>
      <p:ext uri="{BB962C8B-B14F-4D97-AF65-F5344CB8AC3E}">
        <p14:creationId xmlns:p14="http://schemas.microsoft.com/office/powerpoint/2010/main" val="491180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28</a:t>
            </a:fld>
            <a:endParaRPr lang="fr-FR"/>
          </a:p>
        </p:txBody>
      </p:sp>
    </p:spTree>
    <p:extLst>
      <p:ext uri="{BB962C8B-B14F-4D97-AF65-F5344CB8AC3E}">
        <p14:creationId xmlns:p14="http://schemas.microsoft.com/office/powerpoint/2010/main" val="14061357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215B97E-7AEA-4A45-A5D5-E7FBC4258CFA}" type="slidenum">
              <a:rPr lang="fr-FR" smtClean="0"/>
              <a:t>29</a:t>
            </a:fld>
            <a:endParaRPr lang="fr-FR"/>
          </a:p>
        </p:txBody>
      </p:sp>
    </p:spTree>
    <p:extLst>
      <p:ext uri="{BB962C8B-B14F-4D97-AF65-F5344CB8AC3E}">
        <p14:creationId xmlns:p14="http://schemas.microsoft.com/office/powerpoint/2010/main" val="38695009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1B74E368-1388-E249-8A94-F1A6FC71CB2D}" type="datetimeFigureOut">
              <a:rPr lang="fr-FR" smtClean="0"/>
              <a:t>26/11/2025</a:t>
            </a:fld>
            <a:endParaRPr lang="fr-FR"/>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fr-F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7606F2DE-F393-944A-9835-6D884BDAF6F2}" type="slidenum">
              <a:rPr lang="fr-FR" smtClean="0"/>
              <a:t>‹nr.›</a:t>
            </a:fld>
            <a:endParaRPr lang="fr-FR"/>
          </a:p>
        </p:txBody>
      </p:sp>
    </p:spTree>
    <p:extLst>
      <p:ext uri="{BB962C8B-B14F-4D97-AF65-F5344CB8AC3E}">
        <p14:creationId xmlns:p14="http://schemas.microsoft.com/office/powerpoint/2010/main" val="400452514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1B74E368-1388-E249-8A94-F1A6FC71CB2D}" type="datetimeFigureOut">
              <a:rPr lang="fr-FR" smtClean="0"/>
              <a:t>26/11/2025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06F2DE-F393-944A-9835-6D884BDAF6F2}" type="slidenum">
              <a:rPr lang="fr-FR" smtClean="0"/>
              <a:t>‹nr.›</a:t>
            </a:fld>
            <a:endParaRPr lang="fr-FR"/>
          </a:p>
        </p:txBody>
      </p:sp>
    </p:spTree>
    <p:extLst>
      <p:ext uri="{BB962C8B-B14F-4D97-AF65-F5344CB8AC3E}">
        <p14:creationId xmlns:p14="http://schemas.microsoft.com/office/powerpoint/2010/main" val="3622692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1B74E368-1388-E249-8A94-F1A6FC71CB2D}" type="datetimeFigureOut">
              <a:rPr lang="fr-FR" smtClean="0"/>
              <a:t>26/11/2025</a:t>
            </a:fld>
            <a:endParaRPr lang="fr-FR"/>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fr-FR"/>
          </a:p>
        </p:txBody>
      </p:sp>
      <p:sp>
        <p:nvSpPr>
          <p:cNvPr id="6" name="Slide Number Placeholder 5"/>
          <p:cNvSpPr>
            <a:spLocks noGrp="1"/>
          </p:cNvSpPr>
          <p:nvPr>
            <p:ph type="sldNum" sz="quarter" idx="12"/>
          </p:nvPr>
        </p:nvSpPr>
        <p:spPr>
          <a:xfrm>
            <a:off x="8604504" y="5212080"/>
            <a:ext cx="2112264" cy="228600"/>
          </a:xfrm>
        </p:spPr>
        <p:txBody>
          <a:bodyPr/>
          <a:lstStyle/>
          <a:p>
            <a:fld id="{7606F2DE-F393-944A-9835-6D884BDAF6F2}" type="slidenum">
              <a:rPr lang="fr-FR" smtClean="0"/>
              <a:t>‹nr.›</a:t>
            </a:fld>
            <a:endParaRPr lang="fr-FR"/>
          </a:p>
        </p:txBody>
      </p:sp>
    </p:spTree>
    <p:extLst>
      <p:ext uri="{BB962C8B-B14F-4D97-AF65-F5344CB8AC3E}">
        <p14:creationId xmlns:p14="http://schemas.microsoft.com/office/powerpoint/2010/main" val="223818478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1B74E368-1388-E249-8A94-F1A6FC71CB2D}" type="datetimeFigureOut">
              <a:rPr lang="fr-FR" smtClean="0"/>
              <a:t>26/11/2025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606F2DE-F393-944A-9835-6D884BDAF6F2}" type="slidenum">
              <a:rPr lang="fr-FR" smtClean="0"/>
              <a:t>‹nr.›</a:t>
            </a:fld>
            <a:endParaRPr lang="fr-FR"/>
          </a:p>
        </p:txBody>
      </p:sp>
    </p:spTree>
    <p:extLst>
      <p:ext uri="{BB962C8B-B14F-4D97-AF65-F5344CB8AC3E}">
        <p14:creationId xmlns:p14="http://schemas.microsoft.com/office/powerpoint/2010/main" val="4266114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1B74E368-1388-E249-8A94-F1A6FC71CB2D}" type="datetimeFigureOut">
              <a:rPr lang="fr-FR" smtClean="0"/>
              <a:t>26/11/2025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606F2DE-F393-944A-9835-6D884BDAF6F2}" type="slidenum">
              <a:rPr lang="fr-FR" smtClean="0"/>
              <a:t>‹nr.›</a:t>
            </a:fld>
            <a:endParaRPr lang="fr-FR"/>
          </a:p>
        </p:txBody>
      </p:sp>
    </p:spTree>
    <p:extLst>
      <p:ext uri="{BB962C8B-B14F-4D97-AF65-F5344CB8AC3E}">
        <p14:creationId xmlns:p14="http://schemas.microsoft.com/office/powerpoint/2010/main" val="4004602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1B74E368-1388-E249-8A94-F1A6FC71CB2D}" type="datetimeFigureOut">
              <a:rPr lang="fr-FR" smtClean="0"/>
              <a:t>26/11/2025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606F2DE-F393-944A-9835-6D884BDAF6F2}" type="slidenum">
              <a:rPr lang="fr-FR" smtClean="0"/>
              <a:t>‹nr.›</a:t>
            </a:fld>
            <a:endParaRPr lang="fr-FR"/>
          </a:p>
        </p:txBody>
      </p:sp>
    </p:spTree>
    <p:extLst>
      <p:ext uri="{BB962C8B-B14F-4D97-AF65-F5344CB8AC3E}">
        <p14:creationId xmlns:p14="http://schemas.microsoft.com/office/powerpoint/2010/main" val="2205073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74E368-1388-E249-8A94-F1A6FC71CB2D}" type="datetimeFigureOut">
              <a:rPr lang="fr-FR" smtClean="0"/>
              <a:t>26/11/2025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606F2DE-F393-944A-9835-6D884BDAF6F2}" type="slidenum">
              <a:rPr lang="fr-FR" smtClean="0"/>
              <a:t>‹nr.›</a:t>
            </a:fld>
            <a:endParaRPr lang="fr-FR"/>
          </a:p>
        </p:txBody>
      </p:sp>
    </p:spTree>
    <p:extLst>
      <p:ext uri="{BB962C8B-B14F-4D97-AF65-F5344CB8AC3E}">
        <p14:creationId xmlns:p14="http://schemas.microsoft.com/office/powerpoint/2010/main" val="1092935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fr-FR"/>
              <a:t>Modifiez le style du titre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1B74E368-1388-E249-8A94-F1A6FC71CB2D}" type="datetimeFigureOut">
              <a:rPr lang="fr-FR" smtClean="0"/>
              <a:t>26/11/2025</a:t>
            </a:fld>
            <a:endParaRPr lang="fr-FR"/>
          </a:p>
        </p:txBody>
      </p:sp>
      <p:sp>
        <p:nvSpPr>
          <p:cNvPr id="9" name="Footer Placeholder 8"/>
          <p:cNvSpPr>
            <a:spLocks noGrp="1"/>
          </p:cNvSpPr>
          <p:nvPr>
            <p:ph type="ftr" sz="quarter" idx="11"/>
          </p:nvPr>
        </p:nvSpPr>
        <p:spPr/>
        <p:txBody>
          <a:bodyPr/>
          <a:lstStyle>
            <a:lvl1pPr algn="r">
              <a:defRPr/>
            </a:lvl1pPr>
          </a:lstStyle>
          <a:p>
            <a:endParaRPr lang="fr-FR"/>
          </a:p>
        </p:txBody>
      </p:sp>
      <p:sp>
        <p:nvSpPr>
          <p:cNvPr id="11" name="Slide Number Placeholder 10"/>
          <p:cNvSpPr>
            <a:spLocks noGrp="1"/>
          </p:cNvSpPr>
          <p:nvPr>
            <p:ph type="sldNum" sz="quarter" idx="12"/>
          </p:nvPr>
        </p:nvSpPr>
        <p:spPr>
          <a:xfrm>
            <a:off x="10396728" y="6227064"/>
            <a:ext cx="1463040" cy="256032"/>
          </a:xfrm>
        </p:spPr>
        <p:txBody>
          <a:bodyPr/>
          <a:lstStyle/>
          <a:p>
            <a:fld id="{7606F2DE-F393-944A-9835-6D884BDAF6F2}" type="slidenum">
              <a:rPr lang="fr-FR" smtClean="0"/>
              <a:t>‹nr.›</a:t>
            </a:fld>
            <a:endParaRPr lang="fr-FR"/>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7036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fr-FR"/>
              <a:t>Modifiez le style du titre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1B74E368-1388-E249-8A94-F1A6FC71CB2D}" type="datetimeFigureOut">
              <a:rPr lang="fr-FR" smtClean="0"/>
              <a:t>26/11/2025</a:t>
            </a:fld>
            <a:endParaRPr lang="fr-F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fr-FR"/>
          </a:p>
        </p:txBody>
      </p:sp>
      <p:sp>
        <p:nvSpPr>
          <p:cNvPr id="7" name="Slide Number Placeholder 6"/>
          <p:cNvSpPr>
            <a:spLocks noGrp="1"/>
          </p:cNvSpPr>
          <p:nvPr>
            <p:ph type="sldNum" sz="quarter" idx="12"/>
          </p:nvPr>
        </p:nvSpPr>
        <p:spPr>
          <a:xfrm>
            <a:off x="10396728" y="6227064"/>
            <a:ext cx="1463040" cy="256032"/>
          </a:xfrm>
        </p:spPr>
        <p:txBody>
          <a:bodyPr/>
          <a:lstStyle/>
          <a:p>
            <a:fld id="{7606F2DE-F393-944A-9835-6D884BDAF6F2}" type="slidenum">
              <a:rPr lang="fr-FR" smtClean="0"/>
              <a:t>‹nr.›</a:t>
            </a:fld>
            <a:endParaRPr lang="fr-FR"/>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75396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1B74E368-1388-E249-8A94-F1A6FC71CB2D}" type="datetimeFigureOut">
              <a:rPr lang="fr-FR" smtClean="0"/>
              <a:t>26/11/2025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06F2DE-F393-944A-9835-6D884BDAF6F2}" type="slidenum">
              <a:rPr lang="fr-FR" smtClean="0"/>
              <a:t>‹nr.›</a:t>
            </a:fld>
            <a:endParaRPr lang="fr-FR"/>
          </a:p>
        </p:txBody>
      </p:sp>
    </p:spTree>
    <p:extLst>
      <p:ext uri="{BB962C8B-B14F-4D97-AF65-F5344CB8AC3E}">
        <p14:creationId xmlns:p14="http://schemas.microsoft.com/office/powerpoint/2010/main" val="3071718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1B74E368-1388-E249-8A94-F1A6FC71CB2D}" type="datetimeFigureOut">
              <a:rPr lang="fr-FR" smtClean="0"/>
              <a:t>26/11/2025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606F2DE-F393-944A-9835-6D884BDAF6F2}" type="slidenum">
              <a:rPr lang="fr-FR" smtClean="0"/>
              <a:t>‹nr.›</a:t>
            </a:fld>
            <a:endParaRPr lang="fr-FR"/>
          </a:p>
        </p:txBody>
      </p:sp>
    </p:spTree>
    <p:extLst>
      <p:ext uri="{BB962C8B-B14F-4D97-AF65-F5344CB8AC3E}">
        <p14:creationId xmlns:p14="http://schemas.microsoft.com/office/powerpoint/2010/main" val="3207152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nl-BE"/>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1B74E368-1388-E249-8A94-F1A6FC71CB2D}" type="datetimeFigureOut">
              <a:rPr lang="fr-FR" smtClean="0"/>
              <a:t>26/11/2025</a:t>
            </a:fld>
            <a:endParaRPr lang="fr-FR"/>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fr-FR"/>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7606F2DE-F393-944A-9835-6D884BDAF6F2}" type="slidenum">
              <a:rPr lang="fr-FR" smtClean="0"/>
              <a:t>‹nr.›</a:t>
            </a:fld>
            <a:endParaRPr lang="fr-FR"/>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txBody>
          <a:bodyPr/>
          <a:lstStyle/>
          <a:p>
            <a:endParaRPr lang="nl-BE"/>
          </a:p>
        </p:txBody>
      </p:sp>
    </p:spTree>
    <p:extLst>
      <p:ext uri="{BB962C8B-B14F-4D97-AF65-F5344CB8AC3E}">
        <p14:creationId xmlns:p14="http://schemas.microsoft.com/office/powerpoint/2010/main" val="3154137160"/>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8B22E441-32E6-CA4F-97EB-446E89F2909A}"/>
              </a:ext>
            </a:extLst>
          </p:cNvPr>
          <p:cNvPicPr>
            <a:picLocks noGrp="1" noChangeAspect="1"/>
          </p:cNvPicPr>
          <p:nvPr>
            <p:ph idx="1"/>
          </p:nvPr>
        </p:nvPicPr>
        <p:blipFill>
          <a:blip r:embed="rId3"/>
          <a:stretch>
            <a:fillRect/>
          </a:stretch>
        </p:blipFill>
        <p:spPr>
          <a:xfrm>
            <a:off x="0" y="-168892"/>
            <a:ext cx="12192000" cy="7960786"/>
          </a:xfrm>
          <a:prstGeom prst="rect">
            <a:avLst/>
          </a:prstGeom>
        </p:spPr>
      </p:pic>
      <p:sp>
        <p:nvSpPr>
          <p:cNvPr id="6" name="ZoneTexte 5">
            <a:extLst>
              <a:ext uri="{FF2B5EF4-FFF2-40B4-BE49-F238E27FC236}">
                <a16:creationId xmlns:a16="http://schemas.microsoft.com/office/drawing/2014/main" id="{F0F66DE7-7283-7542-B010-19F1066BC5FD}"/>
              </a:ext>
            </a:extLst>
          </p:cNvPr>
          <p:cNvSpPr txBox="1"/>
          <p:nvPr/>
        </p:nvSpPr>
        <p:spPr>
          <a:xfrm>
            <a:off x="1155032" y="272716"/>
            <a:ext cx="9545051" cy="1015663"/>
          </a:xfrm>
          <a:prstGeom prst="rect">
            <a:avLst/>
          </a:prstGeom>
          <a:noFill/>
        </p:spPr>
        <p:txBody>
          <a:bodyPr wrap="square" rtlCol="0">
            <a:spAutoFit/>
          </a:bodyPr>
          <a:lstStyle/>
          <a:p>
            <a:pPr algn="ctr"/>
            <a:r>
              <a:rPr lang="fr-FR" sz="6000" b="1" dirty="0"/>
              <a:t>Santé pour qui ?</a:t>
            </a:r>
          </a:p>
        </p:txBody>
      </p:sp>
      <p:sp>
        <p:nvSpPr>
          <p:cNvPr id="7" name="ZoneTexte 6">
            <a:extLst>
              <a:ext uri="{FF2B5EF4-FFF2-40B4-BE49-F238E27FC236}">
                <a16:creationId xmlns:a16="http://schemas.microsoft.com/office/drawing/2014/main" id="{F94A7C78-E29C-AD42-898B-D5168703FD13}"/>
              </a:ext>
            </a:extLst>
          </p:cNvPr>
          <p:cNvSpPr txBox="1"/>
          <p:nvPr/>
        </p:nvSpPr>
        <p:spPr>
          <a:xfrm>
            <a:off x="-160420" y="1507958"/>
            <a:ext cx="11646568" cy="1015663"/>
          </a:xfrm>
          <a:prstGeom prst="rect">
            <a:avLst/>
          </a:prstGeom>
          <a:noFill/>
        </p:spPr>
        <p:txBody>
          <a:bodyPr wrap="square" rtlCol="0">
            <a:spAutoFit/>
          </a:bodyPr>
          <a:lstStyle/>
          <a:p>
            <a:pPr algn="ctr"/>
            <a:r>
              <a:rPr lang="fr-FR" sz="6000" b="1" dirty="0"/>
              <a:t>L’illusion de l’équité et du droit</a:t>
            </a:r>
          </a:p>
        </p:txBody>
      </p:sp>
      <p:sp>
        <p:nvSpPr>
          <p:cNvPr id="8" name="ZoneTexte 7">
            <a:extLst>
              <a:ext uri="{FF2B5EF4-FFF2-40B4-BE49-F238E27FC236}">
                <a16:creationId xmlns:a16="http://schemas.microsoft.com/office/drawing/2014/main" id="{D196EEC6-075F-A14D-91F5-2B1395897C53}"/>
              </a:ext>
            </a:extLst>
          </p:cNvPr>
          <p:cNvSpPr txBox="1"/>
          <p:nvPr/>
        </p:nvSpPr>
        <p:spPr>
          <a:xfrm>
            <a:off x="5662864" y="4467328"/>
            <a:ext cx="7379368" cy="2554545"/>
          </a:xfrm>
          <a:prstGeom prst="rect">
            <a:avLst/>
          </a:prstGeom>
          <a:noFill/>
        </p:spPr>
        <p:txBody>
          <a:bodyPr wrap="square" rtlCol="0">
            <a:spAutoFit/>
          </a:bodyPr>
          <a:lstStyle/>
          <a:p>
            <a:r>
              <a:rPr lang="fr-FR" sz="3200" b="1" dirty="0">
                <a:solidFill>
                  <a:srgbClr val="FFC000"/>
                </a:solidFill>
              </a:rPr>
              <a:t>Marie-Noël Cikuru </a:t>
            </a:r>
          </a:p>
          <a:p>
            <a:r>
              <a:rPr lang="fr-FR" sz="3200" b="1" dirty="0">
                <a:solidFill>
                  <a:srgbClr val="FFC000"/>
                </a:solidFill>
              </a:rPr>
              <a:t>Action d’Espoir 			</a:t>
            </a:r>
          </a:p>
          <a:p>
            <a:r>
              <a:rPr lang="fr-FR" sz="3200" b="1" dirty="0">
                <a:solidFill>
                  <a:srgbClr val="FFC000"/>
                </a:solidFill>
              </a:rPr>
              <a:t>Sud-Kivu, RDC </a:t>
            </a:r>
          </a:p>
          <a:p>
            <a:endParaRPr lang="fr-FR" sz="3200" b="1" dirty="0">
              <a:solidFill>
                <a:srgbClr val="92D050"/>
              </a:solidFill>
            </a:endParaRPr>
          </a:p>
          <a:p>
            <a:endParaRPr lang="fr-FR" sz="3200" b="1" dirty="0">
              <a:solidFill>
                <a:srgbClr val="92D050"/>
              </a:solidFill>
            </a:endParaRPr>
          </a:p>
        </p:txBody>
      </p:sp>
      <p:pic>
        <p:nvPicPr>
          <p:cNvPr id="10" name="Image 9">
            <a:extLst>
              <a:ext uri="{FF2B5EF4-FFF2-40B4-BE49-F238E27FC236}">
                <a16:creationId xmlns:a16="http://schemas.microsoft.com/office/drawing/2014/main" id="{A617DAE2-F2BF-F143-83AC-30106B37E868}"/>
              </a:ext>
            </a:extLst>
          </p:cNvPr>
          <p:cNvPicPr>
            <a:picLocks noChangeAspect="1"/>
          </p:cNvPicPr>
          <p:nvPr/>
        </p:nvPicPr>
        <p:blipFill>
          <a:blip r:embed="rId4"/>
          <a:stretch>
            <a:fillRect/>
          </a:stretch>
        </p:blipFill>
        <p:spPr>
          <a:xfrm>
            <a:off x="9982199" y="4467328"/>
            <a:ext cx="2009273" cy="2107504"/>
          </a:xfrm>
          <a:prstGeom prst="rect">
            <a:avLst/>
          </a:prstGeom>
        </p:spPr>
      </p:pic>
    </p:spTree>
    <p:extLst>
      <p:ext uri="{BB962C8B-B14F-4D97-AF65-F5344CB8AC3E}">
        <p14:creationId xmlns:p14="http://schemas.microsoft.com/office/powerpoint/2010/main" val="3704895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FAFCA4-E962-F44B-9146-E7EF099DE5F2}"/>
              </a:ext>
            </a:extLst>
          </p:cNvPr>
          <p:cNvSpPr/>
          <p:nvPr/>
        </p:nvSpPr>
        <p:spPr>
          <a:xfrm>
            <a:off x="352925" y="1572126"/>
            <a:ext cx="11518233" cy="5078313"/>
          </a:xfrm>
          <a:prstGeom prst="rect">
            <a:avLst/>
          </a:prstGeom>
        </p:spPr>
        <p:txBody>
          <a:bodyPr wrap="square">
            <a:spAutoFit/>
          </a:bodyPr>
          <a:lstStyle/>
          <a:p>
            <a:r>
              <a:rPr lang="fr-FR" sz="3600" dirty="0"/>
              <a:t>Une organisation de Droit congolais, établie à l’Est de la RDC</a:t>
            </a:r>
          </a:p>
          <a:p>
            <a:r>
              <a:rPr lang="fr-FR" sz="3600" dirty="0"/>
              <a:t>Nous sommes à l’œuvre depuis 2008</a:t>
            </a:r>
          </a:p>
          <a:p>
            <a:r>
              <a:rPr lang="fr-FR" sz="3600" dirty="0"/>
              <a:t>L’histoire douloureuse du pays, dans sa partie Est, en donne l’impulsion.</a:t>
            </a:r>
          </a:p>
          <a:p>
            <a:r>
              <a:rPr lang="fr-FR" sz="3600" dirty="0"/>
              <a:t>Un corps collectif malade,</a:t>
            </a:r>
          </a:p>
          <a:p>
            <a:r>
              <a:rPr lang="fr-FR" sz="3600" dirty="0"/>
              <a:t>Tous concernés,</a:t>
            </a:r>
          </a:p>
          <a:p>
            <a:r>
              <a:rPr lang="fr-FR" sz="3600" dirty="0"/>
              <a:t>Santé et Maladie,</a:t>
            </a:r>
          </a:p>
          <a:p>
            <a:r>
              <a:rPr lang="fr-FR" sz="3600" dirty="0"/>
              <a:t>« Normalité » et  « dysfonctionnement » du corps (individuel et collectif)</a:t>
            </a:r>
          </a:p>
        </p:txBody>
      </p:sp>
      <p:sp>
        <p:nvSpPr>
          <p:cNvPr id="4" name="ZoneTexte 3">
            <a:extLst>
              <a:ext uri="{FF2B5EF4-FFF2-40B4-BE49-F238E27FC236}">
                <a16:creationId xmlns:a16="http://schemas.microsoft.com/office/drawing/2014/main" id="{BD4158AF-508B-324C-9629-3F5C10F5A413}"/>
              </a:ext>
            </a:extLst>
          </p:cNvPr>
          <p:cNvSpPr txBox="1"/>
          <p:nvPr/>
        </p:nvSpPr>
        <p:spPr>
          <a:xfrm>
            <a:off x="3962401" y="513347"/>
            <a:ext cx="5566610" cy="707886"/>
          </a:xfrm>
          <a:prstGeom prst="rect">
            <a:avLst/>
          </a:prstGeom>
          <a:noFill/>
        </p:spPr>
        <p:txBody>
          <a:bodyPr wrap="square" rtlCol="0">
            <a:spAutoFit/>
          </a:bodyPr>
          <a:lstStyle/>
          <a:p>
            <a:r>
              <a:rPr lang="fr-FR" sz="4000" b="1" dirty="0"/>
              <a:t>Action d’Espoir</a:t>
            </a:r>
          </a:p>
        </p:txBody>
      </p:sp>
    </p:spTree>
    <p:extLst>
      <p:ext uri="{BB962C8B-B14F-4D97-AF65-F5344CB8AC3E}">
        <p14:creationId xmlns:p14="http://schemas.microsoft.com/office/powerpoint/2010/main" val="3694913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EAC51B6-03CB-004A-AE90-86A01C4B7D47}"/>
              </a:ext>
            </a:extLst>
          </p:cNvPr>
          <p:cNvSpPr/>
          <p:nvPr/>
        </p:nvSpPr>
        <p:spPr>
          <a:xfrm>
            <a:off x="288758" y="352926"/>
            <a:ext cx="11550316" cy="5932201"/>
          </a:xfrm>
          <a:prstGeom prst="rect">
            <a:avLst/>
          </a:prstGeom>
        </p:spPr>
        <p:txBody>
          <a:bodyPr wrap="square">
            <a:spAutoFit/>
          </a:bodyPr>
          <a:lstStyle/>
          <a:p>
            <a:pPr marL="571500" indent="-571500">
              <a:lnSpc>
                <a:spcPct val="150000"/>
              </a:lnSpc>
              <a:buFont typeface="Arial" panose="020B0604020202020204" pitchFamily="34" charset="0"/>
              <a:buChar char="•"/>
            </a:pPr>
            <a:r>
              <a:rPr lang="fr-FR" sz="3200" dirty="0"/>
              <a:t>Renforcement de l’offre des soins (qualité des soins)</a:t>
            </a:r>
          </a:p>
          <a:p>
            <a:pPr marL="571500" indent="-571500">
              <a:lnSpc>
                <a:spcPct val="150000"/>
              </a:lnSpc>
              <a:buFont typeface="Arial" panose="020B0604020202020204" pitchFamily="34" charset="0"/>
              <a:buChar char="•"/>
            </a:pPr>
            <a:r>
              <a:rPr lang="fr-FR" sz="3200" dirty="0"/>
              <a:t>Travail sur la demande des soins</a:t>
            </a:r>
          </a:p>
          <a:p>
            <a:pPr marL="571500" indent="-571500">
              <a:lnSpc>
                <a:spcPct val="150000"/>
              </a:lnSpc>
              <a:buFont typeface="Arial" panose="020B0604020202020204" pitchFamily="34" charset="0"/>
              <a:buChar char="•"/>
            </a:pPr>
            <a:r>
              <a:rPr lang="fr-FR" sz="3200" dirty="0"/>
              <a:t>Une approche communautaire.  Reconstruction du tissus social (corps collectif)</a:t>
            </a:r>
          </a:p>
          <a:p>
            <a:pPr marL="571500" indent="-571500">
              <a:lnSpc>
                <a:spcPct val="150000"/>
              </a:lnSpc>
              <a:buFont typeface="Arial" panose="020B0604020202020204" pitchFamily="34" charset="0"/>
              <a:buChar char="•"/>
            </a:pPr>
            <a:r>
              <a:rPr lang="fr-FR" sz="3200" dirty="0"/>
              <a:t>Regard de Proximité avec comme point d’ancrage : </a:t>
            </a:r>
          </a:p>
          <a:p>
            <a:pPr marL="571500" indent="-571500">
              <a:lnSpc>
                <a:spcPct val="150000"/>
              </a:lnSpc>
              <a:buFont typeface="Arial" panose="020B0604020202020204" pitchFamily="34" charset="0"/>
              <a:buChar char="•"/>
            </a:pPr>
            <a:r>
              <a:rPr lang="fr-FR" sz="3200" dirty="0"/>
              <a:t>individu - famille - communauté </a:t>
            </a:r>
          </a:p>
          <a:p>
            <a:pPr marL="571500" indent="-571500">
              <a:lnSpc>
                <a:spcPct val="150000"/>
              </a:lnSpc>
              <a:buFont typeface="Arial" panose="020B0604020202020204" pitchFamily="34" charset="0"/>
              <a:buChar char="•"/>
            </a:pPr>
            <a:r>
              <a:rPr lang="fr-FR" sz="3200" dirty="0"/>
              <a:t>Santé : pas l’apanage des seuls spécialistes et experts,</a:t>
            </a:r>
          </a:p>
          <a:p>
            <a:pPr marL="571500" indent="-571500">
              <a:lnSpc>
                <a:spcPct val="150000"/>
              </a:lnSpc>
              <a:buFont typeface="Arial" panose="020B0604020202020204" pitchFamily="34" charset="0"/>
              <a:buChar char="•"/>
            </a:pPr>
            <a:r>
              <a:rPr lang="fr-FR" sz="3200" dirty="0"/>
              <a:t>Santé comme devoir d’humanité, à cause des liens vitaux communs.</a:t>
            </a:r>
          </a:p>
        </p:txBody>
      </p:sp>
    </p:spTree>
    <p:extLst>
      <p:ext uri="{BB962C8B-B14F-4D97-AF65-F5344CB8AC3E}">
        <p14:creationId xmlns:p14="http://schemas.microsoft.com/office/powerpoint/2010/main" val="4094402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9BF9B4-4544-4549-B037-F20270BA49B1}"/>
              </a:ext>
            </a:extLst>
          </p:cNvPr>
          <p:cNvSpPr>
            <a:spLocks noGrp="1"/>
          </p:cNvSpPr>
          <p:nvPr>
            <p:ph type="title"/>
          </p:nvPr>
        </p:nvSpPr>
        <p:spPr>
          <a:xfrm>
            <a:off x="485274" y="288758"/>
            <a:ext cx="11341768" cy="673768"/>
          </a:xfrm>
        </p:spPr>
        <p:txBody>
          <a:bodyPr>
            <a:normAutofit fontScale="90000"/>
          </a:bodyPr>
          <a:lstStyle/>
          <a:p>
            <a:pPr algn="ctr"/>
            <a:r>
              <a:rPr lang="fr-FR" sz="4000" b="1" dirty="0"/>
              <a:t>Contexte général de crise tant au Nord qu’au Sud-Kivu</a:t>
            </a:r>
          </a:p>
        </p:txBody>
      </p:sp>
      <p:sp>
        <p:nvSpPr>
          <p:cNvPr id="3" name="Espace réservé du contenu 2">
            <a:extLst>
              <a:ext uri="{FF2B5EF4-FFF2-40B4-BE49-F238E27FC236}">
                <a16:creationId xmlns:a16="http://schemas.microsoft.com/office/drawing/2014/main" id="{DD5A707E-5929-4A4A-9FC4-71CD93864932}"/>
              </a:ext>
            </a:extLst>
          </p:cNvPr>
          <p:cNvSpPr>
            <a:spLocks noGrp="1"/>
          </p:cNvSpPr>
          <p:nvPr>
            <p:ph idx="1"/>
          </p:nvPr>
        </p:nvSpPr>
        <p:spPr>
          <a:xfrm>
            <a:off x="425116" y="962527"/>
            <a:ext cx="11462084" cy="5759116"/>
          </a:xfrm>
        </p:spPr>
        <p:txBody>
          <a:bodyPr>
            <a:noAutofit/>
          </a:bodyPr>
          <a:lstStyle/>
          <a:p>
            <a:r>
              <a:rPr lang="fr-FR" sz="3200" dirty="0"/>
              <a:t>Déplacement massif des populations </a:t>
            </a:r>
          </a:p>
          <a:p>
            <a:r>
              <a:rPr lang="fr-FR" sz="3200" dirty="0"/>
              <a:t>Arrêt de plusieurs activités vitales pour les populations (agriculture, petit commerce, Fonction publique, etc.)</a:t>
            </a:r>
          </a:p>
          <a:p>
            <a:r>
              <a:rPr lang="fr-FR" sz="3200" dirty="0"/>
              <a:t>Fermeture des banques avec des conséquences socioéconomiques graves,</a:t>
            </a:r>
          </a:p>
          <a:p>
            <a:r>
              <a:rPr lang="fr-FR" sz="3200" dirty="0"/>
              <a:t>Insécurité permanente qui entretient une anxiété quotidienne même dans les activités les plus banales comme aller et venir d’un point à l’autre, etc.</a:t>
            </a:r>
          </a:p>
          <a:p>
            <a:r>
              <a:rPr lang="fr-FR" sz="3200" dirty="0"/>
              <a:t>Troubles socio-politiques touchant les individus et les communautés.</a:t>
            </a:r>
          </a:p>
          <a:p>
            <a:r>
              <a:rPr lang="fr-FR" sz="3200" dirty="0"/>
              <a:t>Désorientation générale.</a:t>
            </a:r>
          </a:p>
        </p:txBody>
      </p:sp>
    </p:spTree>
    <p:extLst>
      <p:ext uri="{BB962C8B-B14F-4D97-AF65-F5344CB8AC3E}">
        <p14:creationId xmlns:p14="http://schemas.microsoft.com/office/powerpoint/2010/main" val="3193422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9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7CD0055F-955E-604F-A5D9-8D49570A95BD}"/>
              </a:ext>
            </a:extLst>
          </p:cNvPr>
          <p:cNvPicPr>
            <a:picLocks noGrp="1" noChangeAspect="1"/>
          </p:cNvPicPr>
          <p:nvPr>
            <p:ph idx="1"/>
          </p:nvPr>
        </p:nvPicPr>
        <p:blipFill>
          <a:blip r:embed="rId3"/>
          <a:stretch>
            <a:fillRect/>
          </a:stretch>
        </p:blipFill>
        <p:spPr>
          <a:xfrm>
            <a:off x="277965" y="192505"/>
            <a:ext cx="6732435" cy="6384758"/>
          </a:xfrm>
          <a:prstGeom prst="rect">
            <a:avLst/>
          </a:prstGeom>
        </p:spPr>
      </p:pic>
      <p:sp>
        <p:nvSpPr>
          <p:cNvPr id="6" name="Rectangle 5">
            <a:extLst>
              <a:ext uri="{FF2B5EF4-FFF2-40B4-BE49-F238E27FC236}">
                <a16:creationId xmlns:a16="http://schemas.microsoft.com/office/drawing/2014/main" id="{5C3F77E5-811B-E14F-A21C-09F69FCAA243}"/>
              </a:ext>
            </a:extLst>
          </p:cNvPr>
          <p:cNvSpPr/>
          <p:nvPr/>
        </p:nvSpPr>
        <p:spPr>
          <a:xfrm>
            <a:off x="7122695" y="347873"/>
            <a:ext cx="4764505" cy="6093976"/>
          </a:xfrm>
          <a:prstGeom prst="rect">
            <a:avLst/>
          </a:prstGeom>
        </p:spPr>
        <p:txBody>
          <a:bodyPr wrap="square">
            <a:spAutoFit/>
          </a:bodyPr>
          <a:lstStyle/>
          <a:p>
            <a:r>
              <a:rPr lang="fr-FR" sz="3000" dirty="0"/>
              <a:t>Zone de Santé Miti-Murhesa : L’une de quatre ZS (Katana, Kabare, Kalonge, Miti-Murhesa) circonscrites dans une entité territoriale décentralisée et déconcentrée, la Chefferie et le territoire de KABARE. </a:t>
            </a:r>
          </a:p>
          <a:p>
            <a:r>
              <a:rPr lang="fr-FR" sz="3000" dirty="0"/>
              <a:t>Elle dessert quatre groupements administratifs (Mudaka, Miti, Bushumba et Bugorhe) sur une superficie estimée à 522 Km². </a:t>
            </a:r>
          </a:p>
        </p:txBody>
      </p:sp>
    </p:spTree>
    <p:extLst>
      <p:ext uri="{BB962C8B-B14F-4D97-AF65-F5344CB8AC3E}">
        <p14:creationId xmlns:p14="http://schemas.microsoft.com/office/powerpoint/2010/main" val="1692932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3E74171-B833-894E-AC99-862EBEA5CD31}"/>
              </a:ext>
            </a:extLst>
          </p:cNvPr>
          <p:cNvSpPr>
            <a:spLocks noGrp="1"/>
          </p:cNvSpPr>
          <p:nvPr>
            <p:ph idx="1"/>
          </p:nvPr>
        </p:nvSpPr>
        <p:spPr>
          <a:xfrm>
            <a:off x="336884" y="336885"/>
            <a:ext cx="11518232" cy="6079958"/>
          </a:xfrm>
        </p:spPr>
        <p:txBody>
          <a:bodyPr>
            <a:noAutofit/>
          </a:bodyPr>
          <a:lstStyle/>
          <a:p>
            <a:pPr algn="ctr">
              <a:buFont typeface="Arial" panose="020B0604020202020204" pitchFamily="34" charset="0"/>
              <a:buChar char="•"/>
            </a:pPr>
            <a:r>
              <a:rPr lang="fr-FR" sz="3600" b="1" dirty="0"/>
              <a:t>Quelques caractéristiques physiques et démographiques </a:t>
            </a:r>
          </a:p>
          <a:p>
            <a:pPr>
              <a:buFont typeface="Arial" panose="020B0604020202020204" pitchFamily="34" charset="0"/>
              <a:buChar char="•"/>
            </a:pPr>
            <a:endParaRPr lang="fr-FR" sz="3200" dirty="0"/>
          </a:p>
          <a:p>
            <a:pPr>
              <a:buFont typeface="Arial" panose="020B0604020202020204" pitchFamily="34" charset="0"/>
              <a:buChar char="•"/>
            </a:pPr>
            <a:r>
              <a:rPr lang="fr-FR" sz="3400" dirty="0"/>
              <a:t>Altitude comprise entre 1500 à 2500 m. </a:t>
            </a:r>
          </a:p>
          <a:p>
            <a:pPr>
              <a:buFont typeface="Arial" panose="020B0604020202020204" pitchFamily="34" charset="0"/>
              <a:buChar char="•"/>
            </a:pPr>
            <a:r>
              <a:rPr lang="fr-FR" sz="3400" dirty="0"/>
              <a:t>Relief montagneux avec un climat tropical tempéré par l’altitude. </a:t>
            </a:r>
          </a:p>
          <a:p>
            <a:pPr>
              <a:buFont typeface="Arial" panose="020B0604020202020204" pitchFamily="34" charset="0"/>
              <a:buChar char="•"/>
            </a:pPr>
            <a:r>
              <a:rPr lang="fr-FR" sz="3400" dirty="0"/>
              <a:t>Deux saisons sont observées : la saison pluvieuse, allant de septembre à mi-juin avec intensité variée,  et la saison sèche, de mi-juin à fin Août. </a:t>
            </a:r>
          </a:p>
          <a:p>
            <a:pPr>
              <a:buFont typeface="Arial" panose="020B0604020202020204" pitchFamily="34" charset="0"/>
              <a:buChar char="•"/>
            </a:pPr>
            <a:r>
              <a:rPr lang="fr-FR" sz="3400" dirty="0"/>
              <a:t>La ZS dispose de 37  FOSA dont  20 Centres de Santé, 12 Postes de Santé,  4 Hôpitaux et 1 Hôpital Général de Référence de Miti </a:t>
            </a:r>
          </a:p>
          <a:p>
            <a:pPr>
              <a:buFont typeface="Arial" panose="020B0604020202020204" pitchFamily="34" charset="0"/>
              <a:buChar char="•"/>
            </a:pPr>
            <a:r>
              <a:rPr lang="fr-FR" sz="3400" dirty="0"/>
              <a:t>Population totale : 313 922 habitants.</a:t>
            </a:r>
          </a:p>
        </p:txBody>
      </p:sp>
    </p:spTree>
    <p:extLst>
      <p:ext uri="{BB962C8B-B14F-4D97-AF65-F5344CB8AC3E}">
        <p14:creationId xmlns:p14="http://schemas.microsoft.com/office/powerpoint/2010/main" val="2938773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0A5E7E7-7E52-584F-9F85-66027FB067BF}"/>
              </a:ext>
            </a:extLst>
          </p:cNvPr>
          <p:cNvSpPr>
            <a:spLocks noGrp="1"/>
          </p:cNvSpPr>
          <p:nvPr>
            <p:ph idx="1"/>
          </p:nvPr>
        </p:nvSpPr>
        <p:spPr>
          <a:xfrm>
            <a:off x="433137" y="368967"/>
            <a:ext cx="11389895" cy="6240380"/>
          </a:xfrm>
        </p:spPr>
        <p:txBody>
          <a:bodyPr>
            <a:noAutofit/>
          </a:bodyPr>
          <a:lstStyle/>
          <a:p>
            <a:pPr>
              <a:lnSpc>
                <a:spcPct val="150000"/>
              </a:lnSpc>
              <a:buFont typeface="Arial" panose="020B0604020202020204" pitchFamily="34" charset="0"/>
              <a:buChar char="•"/>
            </a:pPr>
            <a:r>
              <a:rPr lang="fr-FR" sz="3000" dirty="0"/>
              <a:t>Réseau routier essentiellement en terre, sans aménagement particulier. Terrain argileux, glissant en saison pluvieuse, très poussiéreux en saison sèche. </a:t>
            </a:r>
          </a:p>
          <a:p>
            <a:pPr>
              <a:buFont typeface="Arial" panose="020B0604020202020204" pitchFamily="34" charset="0"/>
              <a:buChar char="•"/>
            </a:pPr>
            <a:r>
              <a:rPr lang="fr-FR" sz="3000" dirty="0"/>
              <a:t>La plupart des structures de la ZS sont géographiquement accessibles par voie routière, exceptée en période pluvieuse sur l’axe Kajeje et Cibumbiro. </a:t>
            </a:r>
          </a:p>
          <a:p>
            <a:pPr>
              <a:buFont typeface="Arial" panose="020B0604020202020204" pitchFamily="34" charset="0"/>
              <a:buChar char="•"/>
            </a:pPr>
            <a:r>
              <a:rPr lang="fr-FR" sz="3000" dirty="0"/>
              <a:t>Le BCZ est accessible par la route nationale n°2 (Bukavu - Goma ),</a:t>
            </a:r>
          </a:p>
          <a:p>
            <a:pPr>
              <a:buFont typeface="Arial" panose="020B0604020202020204" pitchFamily="34" charset="0"/>
              <a:buChar char="•"/>
            </a:pPr>
            <a:r>
              <a:rPr lang="fr-FR" sz="3000" dirty="0"/>
              <a:t>L’aéroport national de Kavumu est distant d’environ 3 Km du Bureau Central de la Zone de Santé. </a:t>
            </a:r>
          </a:p>
          <a:p>
            <a:pPr>
              <a:buFont typeface="Arial" panose="020B0604020202020204" pitchFamily="34" charset="0"/>
              <a:buChar char="•"/>
            </a:pPr>
            <a:r>
              <a:rPr lang="fr-FR" sz="3000" dirty="0"/>
              <a:t>ZS sous influence de deux zones écologiques importantes dans la région : le Parc national Kahuzi-Biega qui la surplombe et le Lac Kivu, à ses pieds.</a:t>
            </a:r>
          </a:p>
        </p:txBody>
      </p:sp>
    </p:spTree>
    <p:extLst>
      <p:ext uri="{BB962C8B-B14F-4D97-AF65-F5344CB8AC3E}">
        <p14:creationId xmlns:p14="http://schemas.microsoft.com/office/powerpoint/2010/main" val="1886615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DD8F9BB-0CAE-FD47-8AE1-1191F1FF6296}"/>
              </a:ext>
            </a:extLst>
          </p:cNvPr>
          <p:cNvSpPr>
            <a:spLocks noGrp="1"/>
          </p:cNvSpPr>
          <p:nvPr>
            <p:ph idx="1"/>
          </p:nvPr>
        </p:nvSpPr>
        <p:spPr>
          <a:xfrm>
            <a:off x="433137" y="385011"/>
            <a:ext cx="11309684" cy="6112042"/>
          </a:xfrm>
        </p:spPr>
        <p:txBody>
          <a:bodyPr>
            <a:noAutofit/>
          </a:bodyPr>
          <a:lstStyle/>
          <a:p>
            <a:pPr>
              <a:buFont typeface="Arial" panose="020B0604020202020204" pitchFamily="34" charset="0"/>
              <a:buChar char="•"/>
            </a:pPr>
            <a:r>
              <a:rPr lang="fr-FR" sz="3700" dirty="0"/>
              <a:t>Du point de vue sanitaire : ZS Miti-Murhesa</a:t>
            </a:r>
          </a:p>
          <a:p>
            <a:pPr>
              <a:buFont typeface="Arial" panose="020B0604020202020204" pitchFamily="34" charset="0"/>
              <a:buChar char="•"/>
            </a:pPr>
            <a:r>
              <a:rPr lang="fr-FR" sz="3700" dirty="0"/>
              <a:t>Depuis février 2025 plusieurs CS de la ZS sont en rupture chronique des médicaments. </a:t>
            </a:r>
          </a:p>
          <a:p>
            <a:pPr>
              <a:buFont typeface="Arial" panose="020B0604020202020204" pitchFamily="34" charset="0"/>
              <a:buChar char="•"/>
            </a:pPr>
            <a:r>
              <a:rPr lang="fr-FR" sz="3700" dirty="0"/>
              <a:t>Retrait de l’appui du projet PMNS (Programme Multisectoriel de Nutrition et de Santé) via AAP avec le financement de la banque mondiale, </a:t>
            </a:r>
          </a:p>
          <a:p>
            <a:pPr>
              <a:buFont typeface="Arial" panose="020B0604020202020204" pitchFamily="34" charset="0"/>
              <a:buChar char="•"/>
            </a:pPr>
            <a:r>
              <a:rPr lang="fr-FR" sz="3700" dirty="0"/>
              <a:t>Le projet couvrait le besoin en médicaments de plusieurs CS.</a:t>
            </a:r>
          </a:p>
          <a:p>
            <a:pPr>
              <a:buFont typeface="Arial" panose="020B0604020202020204" pitchFamily="34" charset="0"/>
              <a:buChar char="•"/>
            </a:pPr>
            <a:r>
              <a:rPr lang="fr-FR" sz="3700" dirty="0"/>
              <a:t>Les CS survivent par des recettes locales qui ne sont pas à même de couvrir les besoins.</a:t>
            </a:r>
          </a:p>
        </p:txBody>
      </p:sp>
    </p:spTree>
    <p:extLst>
      <p:ext uri="{BB962C8B-B14F-4D97-AF65-F5344CB8AC3E}">
        <p14:creationId xmlns:p14="http://schemas.microsoft.com/office/powerpoint/2010/main" val="3146366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9842222-46D1-5346-8446-323CF141D348}"/>
              </a:ext>
            </a:extLst>
          </p:cNvPr>
          <p:cNvSpPr>
            <a:spLocks noGrp="1"/>
          </p:cNvSpPr>
          <p:nvPr>
            <p:ph idx="1"/>
          </p:nvPr>
        </p:nvSpPr>
        <p:spPr>
          <a:xfrm>
            <a:off x="368968" y="417095"/>
            <a:ext cx="11486148" cy="6160168"/>
          </a:xfrm>
        </p:spPr>
        <p:txBody>
          <a:bodyPr>
            <a:noAutofit/>
          </a:bodyPr>
          <a:lstStyle/>
          <a:p>
            <a:pPr>
              <a:buFont typeface="Arial" panose="020B0604020202020204" pitchFamily="34" charset="0"/>
              <a:buChar char="•"/>
            </a:pPr>
            <a:r>
              <a:rPr lang="fr-FR" sz="3200" dirty="0"/>
              <a:t>Un personnel soignant démotivé, traumatisé, et sous payé,</a:t>
            </a:r>
          </a:p>
          <a:p>
            <a:pPr>
              <a:buFont typeface="Arial" panose="020B0604020202020204" pitchFamily="34" charset="0"/>
              <a:buChar char="•"/>
            </a:pPr>
            <a:r>
              <a:rPr lang="fr-FR" sz="3200" dirty="0"/>
              <a:t>Certains commencent à abandonner pour se lancer dans d’autres secteurs de la vie. </a:t>
            </a:r>
          </a:p>
          <a:p>
            <a:pPr>
              <a:buFont typeface="Arial" panose="020B0604020202020204" pitchFamily="34" charset="0"/>
              <a:buChar char="•"/>
            </a:pPr>
            <a:r>
              <a:rPr lang="fr-FR" sz="3200" b="1" dirty="0"/>
              <a:t>Exemples : </a:t>
            </a:r>
          </a:p>
          <a:p>
            <a:pPr>
              <a:buFont typeface="Arial" panose="020B0604020202020204" pitchFamily="34" charset="0"/>
              <a:buChar char="•"/>
            </a:pPr>
            <a:r>
              <a:rPr lang="fr-FR" sz="3200" dirty="0"/>
              <a:t>CS Kalwa : 2 staffs au cours des trois derniers mois, </a:t>
            </a:r>
          </a:p>
          <a:p>
            <a:pPr>
              <a:buFont typeface="Arial" panose="020B0604020202020204" pitchFamily="34" charset="0"/>
              <a:buChar char="•"/>
            </a:pPr>
            <a:r>
              <a:rPr lang="fr-FR" sz="3200" dirty="0"/>
              <a:t>CS Mulungu-Miti : 2 staffs depuis mai …(liste non exhaustive). </a:t>
            </a:r>
          </a:p>
          <a:p>
            <a:pPr>
              <a:buFont typeface="Arial" panose="020B0604020202020204" pitchFamily="34" charset="0"/>
              <a:buChar char="•"/>
            </a:pPr>
            <a:r>
              <a:rPr lang="fr-FR" sz="3200" dirty="0"/>
              <a:t>CS actuellement débordés par l’afflux des déplacés internes dont les malades viennent prendre les soins dans un environnement où le paquet n’est pas complet et presque inexistant. Il s’agit des CS Kalwa, Mulungu-Miti, Cifuma, Murhesa. </a:t>
            </a:r>
          </a:p>
        </p:txBody>
      </p:sp>
    </p:spTree>
    <p:extLst>
      <p:ext uri="{BB962C8B-B14F-4D97-AF65-F5344CB8AC3E}">
        <p14:creationId xmlns:p14="http://schemas.microsoft.com/office/powerpoint/2010/main" val="2361150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8C48B47-755D-C640-8D0B-D07D0BE14958}"/>
              </a:ext>
            </a:extLst>
          </p:cNvPr>
          <p:cNvSpPr>
            <a:spLocks noGrp="1"/>
          </p:cNvSpPr>
          <p:nvPr>
            <p:ph idx="1"/>
          </p:nvPr>
        </p:nvSpPr>
        <p:spPr>
          <a:xfrm>
            <a:off x="320842" y="417095"/>
            <a:ext cx="11534274" cy="6144126"/>
          </a:xfrm>
        </p:spPr>
        <p:txBody>
          <a:bodyPr>
            <a:noAutofit/>
          </a:bodyPr>
          <a:lstStyle/>
          <a:p>
            <a:pPr>
              <a:buFont typeface="Arial" panose="020B0604020202020204" pitchFamily="34" charset="0"/>
              <a:buChar char="•"/>
            </a:pPr>
            <a:r>
              <a:rPr lang="fr-FR" sz="3600" dirty="0"/>
              <a:t>Médecin directeur du CH Kasheke et deux de ses infirmiers agressés par les rebelles du M23,</a:t>
            </a:r>
          </a:p>
          <a:p>
            <a:pPr>
              <a:buFont typeface="Arial" panose="020B0604020202020204" pitchFamily="34" charset="0"/>
              <a:buChar char="•"/>
            </a:pPr>
            <a:r>
              <a:rPr lang="fr-FR" sz="3600" dirty="0"/>
              <a:t>Accusés de soigner les Wazalendo”</a:t>
            </a:r>
          </a:p>
          <a:p>
            <a:pPr>
              <a:buFont typeface="Arial" panose="020B0604020202020204" pitchFamily="34" charset="0"/>
              <a:buChar char="•"/>
            </a:pPr>
            <a:r>
              <a:rPr lang="fr-FR" sz="3600" dirty="0"/>
              <a:t>Résultat :  </a:t>
            </a:r>
          </a:p>
          <a:p>
            <a:pPr>
              <a:buFont typeface="Arial" panose="020B0604020202020204" pitchFamily="34" charset="0"/>
              <a:buChar char="•"/>
            </a:pPr>
            <a:r>
              <a:rPr lang="fr-FR" sz="3600" dirty="0"/>
              <a:t>Plusieurs blessures. </a:t>
            </a:r>
          </a:p>
          <a:p>
            <a:pPr>
              <a:buFont typeface="Arial" panose="020B0604020202020204" pitchFamily="34" charset="0"/>
              <a:buChar char="•"/>
            </a:pPr>
            <a:r>
              <a:rPr lang="fr-FR" sz="3600" dirty="0"/>
              <a:t>Médecin directeur évacué vers l’hôpital provincial de Bukavu (état stabilisé)</a:t>
            </a:r>
          </a:p>
        </p:txBody>
      </p:sp>
    </p:spTree>
    <p:extLst>
      <p:ext uri="{BB962C8B-B14F-4D97-AF65-F5344CB8AC3E}">
        <p14:creationId xmlns:p14="http://schemas.microsoft.com/office/powerpoint/2010/main" val="2026389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A5A4F860-CA97-744D-8F69-72D75BDAE3A3}"/>
              </a:ext>
            </a:extLst>
          </p:cNvPr>
          <p:cNvSpPr>
            <a:spLocks noGrp="1"/>
          </p:cNvSpPr>
          <p:nvPr>
            <p:ph type="title"/>
          </p:nvPr>
        </p:nvSpPr>
        <p:spPr>
          <a:xfrm>
            <a:off x="417094" y="304799"/>
            <a:ext cx="11486147" cy="6192253"/>
          </a:xfrm>
        </p:spPr>
        <p:txBody>
          <a:bodyPr>
            <a:noAutofit/>
          </a:bodyPr>
          <a:lstStyle/>
          <a:p>
            <a:pPr>
              <a:lnSpc>
                <a:spcPct val="150000"/>
              </a:lnSpc>
            </a:pPr>
            <a:r>
              <a:rPr lang="fr-FR" sz="3500" dirty="0"/>
              <a:t>- Déplacés internes vivant en familles d’accueil en provenance des villages perchés dans les collines et proches du parc national Kahuzi-Biega,</a:t>
            </a:r>
            <a:br>
              <a:rPr lang="fr-FR" sz="3500" dirty="0"/>
            </a:br>
            <a:r>
              <a:rPr lang="fr-FR" sz="3500" dirty="0"/>
              <a:t>- Malades en observation restent insolvables,</a:t>
            </a:r>
            <a:br>
              <a:rPr lang="fr-FR" sz="3500" dirty="0"/>
            </a:br>
            <a:r>
              <a:rPr lang="fr-FR" sz="3500" dirty="0"/>
              <a:t>- Indigents en « prolifération ». </a:t>
            </a:r>
            <a:br>
              <a:rPr lang="fr-FR" sz="3500" dirty="0"/>
            </a:br>
            <a:r>
              <a:rPr lang="fr-FR" sz="3500" dirty="0"/>
              <a:t>Ces derniers étaient pris en charge par le projet PMNS via AAP avec l’appui de la Banque mondiale qui n’est plus opérationnel depuis février 2025.</a:t>
            </a:r>
          </a:p>
        </p:txBody>
      </p:sp>
    </p:spTree>
    <p:extLst>
      <p:ext uri="{BB962C8B-B14F-4D97-AF65-F5344CB8AC3E}">
        <p14:creationId xmlns:p14="http://schemas.microsoft.com/office/powerpoint/2010/main" val="3736208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4C746A2-2369-B54F-B7E8-53403BFC8945}"/>
              </a:ext>
            </a:extLst>
          </p:cNvPr>
          <p:cNvPicPr>
            <a:picLocks noChangeAspect="1"/>
          </p:cNvPicPr>
          <p:nvPr/>
        </p:nvPicPr>
        <p:blipFill>
          <a:blip r:embed="rId3"/>
          <a:stretch>
            <a:fillRect/>
          </a:stretch>
        </p:blipFill>
        <p:spPr>
          <a:xfrm>
            <a:off x="-16721" y="0"/>
            <a:ext cx="12051558" cy="6858000"/>
          </a:xfrm>
          <a:prstGeom prst="rect">
            <a:avLst/>
          </a:prstGeom>
        </p:spPr>
      </p:pic>
      <p:sp>
        <p:nvSpPr>
          <p:cNvPr id="6" name="Rectangle 5">
            <a:extLst>
              <a:ext uri="{FF2B5EF4-FFF2-40B4-BE49-F238E27FC236}">
                <a16:creationId xmlns:a16="http://schemas.microsoft.com/office/drawing/2014/main" id="{9579BC24-C69F-444C-A3C2-2F8117814908}"/>
              </a:ext>
            </a:extLst>
          </p:cNvPr>
          <p:cNvSpPr/>
          <p:nvPr/>
        </p:nvSpPr>
        <p:spPr>
          <a:xfrm>
            <a:off x="360608" y="3727864"/>
            <a:ext cx="5727032" cy="2554545"/>
          </a:xfrm>
          <a:prstGeom prst="rect">
            <a:avLst/>
          </a:prstGeom>
        </p:spPr>
        <p:txBody>
          <a:bodyPr wrap="square">
            <a:spAutoFit/>
          </a:bodyPr>
          <a:lstStyle/>
          <a:p>
            <a:r>
              <a:rPr lang="fr-FR" sz="3200" dirty="0"/>
              <a:t>CS de Cifuma construit dans le cadre du Programme quinquennal « Santé pour Tous » sur fonds de la DGD (via MEMISA)</a:t>
            </a:r>
          </a:p>
          <a:p>
            <a:r>
              <a:rPr lang="fr-FR" sz="3200" dirty="0"/>
              <a:t>Remise officielle - octobre 2025</a:t>
            </a:r>
          </a:p>
        </p:txBody>
      </p:sp>
      <p:pic>
        <p:nvPicPr>
          <p:cNvPr id="7" name="Image 6">
            <a:extLst>
              <a:ext uri="{FF2B5EF4-FFF2-40B4-BE49-F238E27FC236}">
                <a16:creationId xmlns:a16="http://schemas.microsoft.com/office/drawing/2014/main" id="{5FE1CB8B-88BB-2A4D-ABDA-0C2BFEBEF55A}"/>
              </a:ext>
            </a:extLst>
          </p:cNvPr>
          <p:cNvPicPr>
            <a:picLocks noChangeAspect="1"/>
          </p:cNvPicPr>
          <p:nvPr/>
        </p:nvPicPr>
        <p:blipFill>
          <a:blip r:embed="rId4"/>
          <a:stretch>
            <a:fillRect/>
          </a:stretch>
        </p:blipFill>
        <p:spPr>
          <a:xfrm>
            <a:off x="6464968" y="2807368"/>
            <a:ext cx="5569869" cy="4050631"/>
          </a:xfrm>
          <a:prstGeom prst="rect">
            <a:avLst/>
          </a:prstGeom>
        </p:spPr>
      </p:pic>
      <p:sp>
        <p:nvSpPr>
          <p:cNvPr id="8" name="Rectangle 7">
            <a:extLst>
              <a:ext uri="{FF2B5EF4-FFF2-40B4-BE49-F238E27FC236}">
                <a16:creationId xmlns:a16="http://schemas.microsoft.com/office/drawing/2014/main" id="{0703BEFE-872A-8443-A6CF-EF4BFA9A7704}"/>
              </a:ext>
            </a:extLst>
          </p:cNvPr>
          <p:cNvSpPr/>
          <p:nvPr/>
        </p:nvSpPr>
        <p:spPr>
          <a:xfrm>
            <a:off x="6320590" y="389974"/>
            <a:ext cx="5486400" cy="1569660"/>
          </a:xfrm>
          <a:prstGeom prst="rect">
            <a:avLst/>
          </a:prstGeom>
        </p:spPr>
        <p:txBody>
          <a:bodyPr wrap="square">
            <a:spAutoFit/>
          </a:bodyPr>
          <a:lstStyle/>
          <a:p>
            <a:r>
              <a:rPr lang="fr-FR" sz="3200" dirty="0"/>
              <a:t>Oser semer l’espérance et la vie dans un quotidien incertain…</a:t>
            </a:r>
          </a:p>
          <a:p>
            <a:r>
              <a:rPr lang="fr-FR" sz="3200" dirty="0"/>
              <a:t>C’est cela la résilience, peut -être !</a:t>
            </a:r>
          </a:p>
        </p:txBody>
      </p:sp>
    </p:spTree>
    <p:extLst>
      <p:ext uri="{BB962C8B-B14F-4D97-AF65-F5344CB8AC3E}">
        <p14:creationId xmlns:p14="http://schemas.microsoft.com/office/powerpoint/2010/main" val="740725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4925724-6743-A042-BCBE-49D5A6827EAA}"/>
              </a:ext>
            </a:extLst>
          </p:cNvPr>
          <p:cNvPicPr>
            <a:picLocks noChangeAspect="1"/>
          </p:cNvPicPr>
          <p:nvPr/>
        </p:nvPicPr>
        <p:blipFill>
          <a:blip r:embed="rId3"/>
          <a:stretch>
            <a:fillRect/>
          </a:stretch>
        </p:blipFill>
        <p:spPr>
          <a:xfrm>
            <a:off x="4884821" y="61524"/>
            <a:ext cx="2438399" cy="2448310"/>
          </a:xfrm>
          <a:prstGeom prst="rect">
            <a:avLst/>
          </a:prstGeom>
        </p:spPr>
      </p:pic>
      <p:sp>
        <p:nvSpPr>
          <p:cNvPr id="3" name="Espace réservé du contenu 2">
            <a:extLst>
              <a:ext uri="{FF2B5EF4-FFF2-40B4-BE49-F238E27FC236}">
                <a16:creationId xmlns:a16="http://schemas.microsoft.com/office/drawing/2014/main" id="{A0BE6659-345B-AF4D-8281-8D652787AF8C}"/>
              </a:ext>
            </a:extLst>
          </p:cNvPr>
          <p:cNvSpPr>
            <a:spLocks noGrp="1"/>
          </p:cNvSpPr>
          <p:nvPr>
            <p:ph idx="1"/>
          </p:nvPr>
        </p:nvSpPr>
        <p:spPr>
          <a:xfrm>
            <a:off x="352926" y="2069432"/>
            <a:ext cx="11502190" cy="3965608"/>
          </a:xfrm>
        </p:spPr>
        <p:txBody>
          <a:bodyPr/>
          <a:lstStyle/>
          <a:p>
            <a:pPr marL="0" indent="0">
              <a:buNone/>
            </a:pPr>
            <a:endParaRPr lang="fr-FR" dirty="0"/>
          </a:p>
          <a:p>
            <a:pPr marL="0" indent="0" algn="ctr">
              <a:buNone/>
            </a:pPr>
            <a:r>
              <a:rPr lang="fr-FR" sz="4000" b="1" dirty="0"/>
              <a:t>La santé ? </a:t>
            </a:r>
          </a:p>
          <a:p>
            <a:pPr marL="0" indent="0" algn="ctr">
              <a:buNone/>
            </a:pPr>
            <a:r>
              <a:rPr lang="fr-FR" sz="4000" b="1" dirty="0"/>
              <a:t>Parlons-en !</a:t>
            </a:r>
          </a:p>
          <a:p>
            <a:pPr marL="0" indent="0">
              <a:buNone/>
            </a:pPr>
            <a:endParaRPr lang="fr-FR" sz="4000" b="1" dirty="0"/>
          </a:p>
          <a:p>
            <a:pPr marL="0" indent="0">
              <a:buNone/>
            </a:pPr>
            <a:endParaRPr lang="fr-FR" dirty="0"/>
          </a:p>
        </p:txBody>
      </p:sp>
      <p:pic>
        <p:nvPicPr>
          <p:cNvPr id="6" name="Image 5">
            <a:extLst>
              <a:ext uri="{FF2B5EF4-FFF2-40B4-BE49-F238E27FC236}">
                <a16:creationId xmlns:a16="http://schemas.microsoft.com/office/drawing/2014/main" id="{578357CB-3E7F-CE40-B877-3451345ED1D0}"/>
              </a:ext>
            </a:extLst>
          </p:cNvPr>
          <p:cNvPicPr>
            <a:picLocks noChangeAspect="1"/>
          </p:cNvPicPr>
          <p:nvPr/>
        </p:nvPicPr>
        <p:blipFill>
          <a:blip r:embed="rId4"/>
          <a:stretch>
            <a:fillRect/>
          </a:stretch>
        </p:blipFill>
        <p:spPr>
          <a:xfrm>
            <a:off x="4314824" y="4007507"/>
            <a:ext cx="3177339" cy="2850493"/>
          </a:xfrm>
          <a:prstGeom prst="rect">
            <a:avLst/>
          </a:prstGeom>
        </p:spPr>
      </p:pic>
    </p:spTree>
    <p:extLst>
      <p:ext uri="{BB962C8B-B14F-4D97-AF65-F5344CB8AC3E}">
        <p14:creationId xmlns:p14="http://schemas.microsoft.com/office/powerpoint/2010/main" val="4041998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ED53910-C43A-AE4A-9B69-FD9D448ABB5D}"/>
              </a:ext>
            </a:extLst>
          </p:cNvPr>
          <p:cNvSpPr>
            <a:spLocks noGrp="1"/>
          </p:cNvSpPr>
          <p:nvPr>
            <p:ph idx="1"/>
          </p:nvPr>
        </p:nvSpPr>
        <p:spPr>
          <a:xfrm>
            <a:off x="304799" y="433137"/>
            <a:ext cx="11486147" cy="6031831"/>
          </a:xfrm>
        </p:spPr>
        <p:txBody>
          <a:bodyPr>
            <a:normAutofit/>
          </a:bodyPr>
          <a:lstStyle/>
          <a:p>
            <a:pPr>
              <a:lnSpc>
                <a:spcPct val="150000"/>
              </a:lnSpc>
              <a:buFont typeface="Arial" panose="020B0604020202020204" pitchFamily="34" charset="0"/>
              <a:buChar char="•"/>
            </a:pPr>
            <a:r>
              <a:rPr lang="fr-FR" sz="4000" dirty="0"/>
              <a:t>On a dit que la santé est un droit !</a:t>
            </a:r>
          </a:p>
          <a:p>
            <a:pPr>
              <a:lnSpc>
                <a:spcPct val="150000"/>
              </a:lnSpc>
              <a:buFont typeface="Arial" panose="020B0604020202020204" pitchFamily="34" charset="0"/>
              <a:buChar char="•"/>
            </a:pPr>
            <a:r>
              <a:rPr lang="fr-FR" sz="4000" dirty="0"/>
              <a:t>On a dit aussi que c’était une question de justice,</a:t>
            </a:r>
          </a:p>
          <a:p>
            <a:pPr>
              <a:lnSpc>
                <a:spcPct val="150000"/>
              </a:lnSpc>
              <a:buFont typeface="Arial" panose="020B0604020202020204" pitchFamily="34" charset="0"/>
              <a:buChar char="•"/>
            </a:pPr>
            <a:r>
              <a:rPr lang="fr-FR" sz="4000" dirty="0"/>
              <a:t>Une question d’équité. </a:t>
            </a:r>
          </a:p>
          <a:p>
            <a:pPr>
              <a:lnSpc>
                <a:spcPct val="150000"/>
              </a:lnSpc>
              <a:buFont typeface="Arial" panose="020B0604020202020204" pitchFamily="34" charset="0"/>
              <a:buChar char="•"/>
            </a:pPr>
            <a:r>
              <a:rPr lang="fr-FR" sz="4000" dirty="0"/>
              <a:t>Le DIH (Droit International Humanitaire) établit des règles visant à protéger l’accès aux soins de santé, même en temps de conflits.</a:t>
            </a:r>
          </a:p>
          <a:p>
            <a:pPr>
              <a:lnSpc>
                <a:spcPct val="150000"/>
              </a:lnSpc>
              <a:buFont typeface="Arial" panose="020B0604020202020204" pitchFamily="34" charset="0"/>
              <a:buChar char="•"/>
            </a:pPr>
            <a:endParaRPr lang="fr-FR" sz="4000" dirty="0"/>
          </a:p>
        </p:txBody>
      </p:sp>
    </p:spTree>
    <p:extLst>
      <p:ext uri="{BB962C8B-B14F-4D97-AF65-F5344CB8AC3E}">
        <p14:creationId xmlns:p14="http://schemas.microsoft.com/office/powerpoint/2010/main" val="3247364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ulle ronde 9">
            <a:extLst>
              <a:ext uri="{FF2B5EF4-FFF2-40B4-BE49-F238E27FC236}">
                <a16:creationId xmlns:a16="http://schemas.microsoft.com/office/drawing/2014/main" id="{7DF362A4-6202-5F45-BDB7-8761C95C8B3C}"/>
              </a:ext>
            </a:extLst>
          </p:cNvPr>
          <p:cNvSpPr/>
          <p:nvPr/>
        </p:nvSpPr>
        <p:spPr>
          <a:xfrm>
            <a:off x="5358065" y="368969"/>
            <a:ext cx="6833935" cy="5470357"/>
          </a:xfrm>
          <a:prstGeom prst="wedgeEllipseCallout">
            <a:avLst>
              <a:gd name="adj1" fmla="val -45865"/>
              <a:gd name="adj2" fmla="val 6048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000" b="1" dirty="0"/>
          </a:p>
          <a:p>
            <a:pPr algn="ctr"/>
            <a:endParaRPr lang="fr-FR" sz="2000" b="1" dirty="0"/>
          </a:p>
          <a:p>
            <a:pPr algn="ctr"/>
            <a:r>
              <a:rPr lang="fr-FR" sz="2800" b="1" dirty="0"/>
              <a:t>Blessés et malades </a:t>
            </a:r>
            <a:endParaRPr lang="fr-FR" sz="2800" dirty="0"/>
          </a:p>
          <a:p>
            <a:pPr algn="ctr"/>
            <a:r>
              <a:rPr lang="fr-FR" sz="2800" dirty="0"/>
              <a:t>« Toute atteinte à la vie et à la personne des blessés et malades est strictement interdite. </a:t>
            </a:r>
          </a:p>
          <a:p>
            <a:pPr algn="ctr"/>
            <a:r>
              <a:rPr lang="fr-FR" sz="2800" dirty="0"/>
              <a:t>Les tuer intentionnellement, leur causer délibérément de grandes souffrances … sont des infractions graves aux conventions de Genève, et donc des « crimes de guerre » ».</a:t>
            </a:r>
          </a:p>
          <a:p>
            <a:pPr algn="ctr"/>
            <a:endParaRPr lang="fr-FR" sz="2000" dirty="0"/>
          </a:p>
        </p:txBody>
      </p:sp>
      <p:sp>
        <p:nvSpPr>
          <p:cNvPr id="11" name="Bulle rectangulaire 10">
            <a:extLst>
              <a:ext uri="{FF2B5EF4-FFF2-40B4-BE49-F238E27FC236}">
                <a16:creationId xmlns:a16="http://schemas.microsoft.com/office/drawing/2014/main" id="{5DA4D6DE-09B1-3642-B3CC-635E29A89739}"/>
              </a:ext>
            </a:extLst>
          </p:cNvPr>
          <p:cNvSpPr/>
          <p:nvPr/>
        </p:nvSpPr>
        <p:spPr>
          <a:xfrm>
            <a:off x="417095" y="849270"/>
            <a:ext cx="4940970" cy="3900154"/>
          </a:xfrm>
          <a:prstGeom prst="wedgeRectCallout">
            <a:avLst>
              <a:gd name="adj1" fmla="val 61635"/>
              <a:gd name="adj2" fmla="val 662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dirty="0"/>
              <a:t>Personnel de santé </a:t>
            </a:r>
            <a:endParaRPr lang="fr-FR" sz="2800" dirty="0"/>
          </a:p>
          <a:p>
            <a:pPr algn="ctr"/>
            <a:r>
              <a:rPr lang="fr-FR" sz="2800" dirty="0"/>
              <a:t>« Le personnel affecté à des tâches médicales doit en tout temps être respecté et protégé, à moins qu’il ne commette, en dehors de ses fonctions humanitaires, des actes nuisibles à l’ennemi ».</a:t>
            </a:r>
          </a:p>
        </p:txBody>
      </p:sp>
    </p:spTree>
    <p:extLst>
      <p:ext uri="{BB962C8B-B14F-4D97-AF65-F5344CB8AC3E}">
        <p14:creationId xmlns:p14="http://schemas.microsoft.com/office/powerpoint/2010/main" val="741041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ACE975F8-C36C-9545-AC7C-FA54A5009CFF}"/>
              </a:ext>
            </a:extLst>
          </p:cNvPr>
          <p:cNvPicPr/>
          <p:nvPr/>
        </p:nvPicPr>
        <p:blipFill>
          <a:blip r:embed="rId3"/>
          <a:stretch>
            <a:fillRect/>
          </a:stretch>
        </p:blipFill>
        <p:spPr>
          <a:xfrm>
            <a:off x="372978" y="372979"/>
            <a:ext cx="11658601" cy="6196264"/>
          </a:xfrm>
          <a:prstGeom prst="rect">
            <a:avLst/>
          </a:prstGeom>
        </p:spPr>
      </p:pic>
      <p:sp>
        <p:nvSpPr>
          <p:cNvPr id="2" name="Titre 1">
            <a:extLst>
              <a:ext uri="{FF2B5EF4-FFF2-40B4-BE49-F238E27FC236}">
                <a16:creationId xmlns:a16="http://schemas.microsoft.com/office/drawing/2014/main" id="{BF6964A8-22C7-BC40-90E1-44E1F82C244B}"/>
              </a:ext>
            </a:extLst>
          </p:cNvPr>
          <p:cNvSpPr>
            <a:spLocks noGrp="1"/>
          </p:cNvSpPr>
          <p:nvPr>
            <p:ph type="title"/>
          </p:nvPr>
        </p:nvSpPr>
        <p:spPr>
          <a:xfrm>
            <a:off x="1173078" y="372979"/>
            <a:ext cx="10058400" cy="1022684"/>
          </a:xfrm>
        </p:spPr>
        <p:txBody>
          <a:bodyPr/>
          <a:lstStyle/>
          <a:p>
            <a:pPr algn="ctr"/>
            <a:r>
              <a:rPr lang="fr-FR" b="1" dirty="0"/>
              <a:t>Un drame à Cahoboka</a:t>
            </a:r>
          </a:p>
        </p:txBody>
      </p:sp>
    </p:spTree>
    <p:extLst>
      <p:ext uri="{BB962C8B-B14F-4D97-AF65-F5344CB8AC3E}">
        <p14:creationId xmlns:p14="http://schemas.microsoft.com/office/powerpoint/2010/main" val="332726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83CA0F-0780-7149-ADD3-F98745E6DED8}"/>
              </a:ext>
            </a:extLst>
          </p:cNvPr>
          <p:cNvSpPr>
            <a:spLocks noGrp="1"/>
          </p:cNvSpPr>
          <p:nvPr>
            <p:ph type="title"/>
          </p:nvPr>
        </p:nvSpPr>
        <p:spPr>
          <a:xfrm>
            <a:off x="1106905" y="401052"/>
            <a:ext cx="10058400" cy="1203158"/>
          </a:xfrm>
        </p:spPr>
        <p:txBody>
          <a:bodyPr>
            <a:normAutofit fontScale="90000"/>
          </a:bodyPr>
          <a:lstStyle/>
          <a:p>
            <a:pPr algn="ctr"/>
            <a:r>
              <a:rPr lang="fr-FR" b="1" dirty="0"/>
              <a:t>Chronologie des faits  </a:t>
            </a:r>
            <a:br>
              <a:rPr lang="fr-FR" dirty="0"/>
            </a:br>
            <a:endParaRPr lang="fr-FR" dirty="0"/>
          </a:p>
        </p:txBody>
      </p:sp>
      <p:sp>
        <p:nvSpPr>
          <p:cNvPr id="3" name="Espace réservé du contenu 2">
            <a:extLst>
              <a:ext uri="{FF2B5EF4-FFF2-40B4-BE49-F238E27FC236}">
                <a16:creationId xmlns:a16="http://schemas.microsoft.com/office/drawing/2014/main" id="{A6F26BAC-B48B-C045-95AD-69C9662394F1}"/>
              </a:ext>
            </a:extLst>
          </p:cNvPr>
          <p:cNvSpPr>
            <a:spLocks noGrp="1"/>
          </p:cNvSpPr>
          <p:nvPr>
            <p:ph idx="1"/>
          </p:nvPr>
        </p:nvSpPr>
        <p:spPr>
          <a:xfrm>
            <a:off x="385011" y="1604210"/>
            <a:ext cx="11502189" cy="4924926"/>
          </a:xfrm>
        </p:spPr>
        <p:txBody>
          <a:bodyPr>
            <a:noAutofit/>
          </a:bodyPr>
          <a:lstStyle/>
          <a:p>
            <a:pPr>
              <a:buFont typeface="Arial" panose="020B0604020202020204" pitchFamily="34" charset="0"/>
              <a:buChar char="•"/>
            </a:pPr>
            <a:r>
              <a:rPr lang="fr-FR" sz="3200" dirty="0"/>
              <a:t>Lors des affrontements (2 - 3 mois passés) entre Wazalendo et les M23,</a:t>
            </a:r>
          </a:p>
          <a:p>
            <a:pPr>
              <a:buFont typeface="Arial" panose="020B0604020202020204" pitchFamily="34" charset="0"/>
              <a:buChar char="•"/>
            </a:pPr>
            <a:r>
              <a:rPr lang="fr-FR" sz="3200" dirty="0"/>
              <a:t>Dans le village, plus de 6 personnes tuées, plusieurs blessés. </a:t>
            </a:r>
          </a:p>
          <a:p>
            <a:pPr>
              <a:buFont typeface="Arial" panose="020B0604020202020204" pitchFamily="34" charset="0"/>
              <a:buChar char="•"/>
            </a:pPr>
            <a:r>
              <a:rPr lang="fr-FR" sz="3200" dirty="0"/>
              <a:t>« Un homme est touché par la balle au niveau de fesses côté gauche : la balle avait percé l’os et, à notre niveau, on ne pouvait rien faire que de le transférer », raconte l’Infirmier titulaire.</a:t>
            </a:r>
          </a:p>
          <a:p>
            <a:pPr>
              <a:buFont typeface="Arial" panose="020B0604020202020204" pitchFamily="34" charset="0"/>
              <a:buChar char="•"/>
            </a:pPr>
            <a:r>
              <a:rPr lang="fr-FR" sz="3200" dirty="0"/>
              <a:t>A 100 m du CS, un motard accepte courageusement de le prendre à bord. Il est accompagné par son frère, grâce à la petite accalmie retrouvée.</a:t>
            </a:r>
          </a:p>
          <a:p>
            <a:pPr>
              <a:buFont typeface="Arial" panose="020B0604020202020204" pitchFamily="34" charset="0"/>
              <a:buChar char="•"/>
            </a:pPr>
            <a:endParaRPr lang="fr-FR" sz="3200" dirty="0"/>
          </a:p>
        </p:txBody>
      </p:sp>
    </p:spTree>
    <p:extLst>
      <p:ext uri="{BB962C8B-B14F-4D97-AF65-F5344CB8AC3E}">
        <p14:creationId xmlns:p14="http://schemas.microsoft.com/office/powerpoint/2010/main" val="3129586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FDDD69B-755F-ED40-AD18-E5CE617E1562}"/>
              </a:ext>
            </a:extLst>
          </p:cNvPr>
          <p:cNvSpPr>
            <a:spLocks noGrp="1"/>
          </p:cNvSpPr>
          <p:nvPr>
            <p:ph idx="1"/>
          </p:nvPr>
        </p:nvSpPr>
        <p:spPr>
          <a:xfrm>
            <a:off x="352925" y="320841"/>
            <a:ext cx="11550317" cy="6160169"/>
          </a:xfrm>
        </p:spPr>
        <p:txBody>
          <a:bodyPr>
            <a:noAutofit/>
          </a:bodyPr>
          <a:lstStyle/>
          <a:p>
            <a:pPr>
              <a:buFont typeface="Arial" panose="020B0604020202020204" pitchFamily="34" charset="0"/>
              <a:buChar char="•"/>
            </a:pPr>
            <a:r>
              <a:rPr lang="fr-FR" sz="2700" dirty="0"/>
              <a:t>Le trajet est de courte durée car au rond point, non loin, avant même de rejoindre la route principale, les M23 sont postés,</a:t>
            </a:r>
          </a:p>
          <a:p>
            <a:pPr>
              <a:buFont typeface="Arial" panose="020B0604020202020204" pitchFamily="34" charset="0"/>
              <a:buChar char="•"/>
            </a:pPr>
            <a:r>
              <a:rPr lang="fr-FR" sz="2700" dirty="0"/>
              <a:t>Quelques questions suffisent avant d’appuyer sur l’arme pour libérer le projectile : « qui est celui-là qui se fait conduire à l’hôpital ? »</a:t>
            </a:r>
          </a:p>
          <a:p>
            <a:pPr>
              <a:buFont typeface="Arial" panose="020B0604020202020204" pitchFamily="34" charset="0"/>
              <a:buChar char="•"/>
            </a:pPr>
            <a:r>
              <a:rPr lang="fr-FR" sz="2700" dirty="0"/>
              <a:t> La réponse naturelle du grand frère du blessé et du motard tombe dans le vide:  </a:t>
            </a:r>
          </a:p>
          <a:p>
            <a:pPr>
              <a:buFont typeface="Arial" panose="020B0604020202020204" pitchFamily="34" charset="0"/>
              <a:buChar char="•"/>
            </a:pPr>
            <a:r>
              <a:rPr lang="fr-FR" sz="2700" dirty="0"/>
              <a:t>L’ordre est donné de faire descendre la  victime de la moto. Il est pris pour un Muzalendo. </a:t>
            </a:r>
          </a:p>
          <a:p>
            <a:pPr>
              <a:buFont typeface="Arial" panose="020B0604020202020204" pitchFamily="34" charset="0"/>
              <a:buChar char="•"/>
            </a:pPr>
            <a:r>
              <a:rPr lang="fr-FR" sz="2700" dirty="0"/>
              <a:t>Un seul coup tiré lui prend la vie,</a:t>
            </a:r>
          </a:p>
          <a:p>
            <a:pPr>
              <a:buFont typeface="Arial" panose="020B0604020202020204" pitchFamily="34" charset="0"/>
              <a:buChar char="•"/>
            </a:pPr>
            <a:r>
              <a:rPr lang="fr-FR" sz="2700" dirty="0"/>
              <a:t>Motard et grand-frère du défunt sont amenés à une destination inconnue. </a:t>
            </a:r>
          </a:p>
          <a:p>
            <a:pPr>
              <a:buFont typeface="Arial" panose="020B0604020202020204" pitchFamily="34" charset="0"/>
              <a:buChar char="•"/>
            </a:pPr>
            <a:r>
              <a:rPr lang="fr-FR" sz="2700" dirty="0"/>
              <a:t>Le motard, a été libéré plus tard, mais le grand frère de la victime n'a jamais été retrouvé. Logiquement, en tant que frère du tué, il a été pris aussi pour Muzalendo.</a:t>
            </a:r>
          </a:p>
          <a:p>
            <a:pPr>
              <a:buFont typeface="Arial" panose="020B0604020202020204" pitchFamily="34" charset="0"/>
              <a:buChar char="•"/>
            </a:pPr>
            <a:r>
              <a:rPr lang="fr-FR" sz="2700" dirty="0"/>
              <a:t> Il aura partagé son sort.</a:t>
            </a:r>
          </a:p>
        </p:txBody>
      </p:sp>
    </p:spTree>
    <p:extLst>
      <p:ext uri="{BB962C8B-B14F-4D97-AF65-F5344CB8AC3E}">
        <p14:creationId xmlns:p14="http://schemas.microsoft.com/office/powerpoint/2010/main" val="659680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F76E16-4F36-9740-BDBF-7ECADE208F28}"/>
              </a:ext>
            </a:extLst>
          </p:cNvPr>
          <p:cNvSpPr>
            <a:spLocks noGrp="1"/>
          </p:cNvSpPr>
          <p:nvPr>
            <p:ph type="title"/>
          </p:nvPr>
        </p:nvSpPr>
        <p:spPr>
          <a:xfrm>
            <a:off x="1066800" y="288758"/>
            <a:ext cx="10058400" cy="898358"/>
          </a:xfrm>
        </p:spPr>
        <p:txBody>
          <a:bodyPr>
            <a:normAutofit/>
          </a:bodyPr>
          <a:lstStyle/>
          <a:p>
            <a:pPr algn="ctr"/>
            <a:r>
              <a:rPr lang="fr-FR" b="1" dirty="0"/>
              <a:t>« Criminels » géographiques</a:t>
            </a:r>
          </a:p>
        </p:txBody>
      </p:sp>
      <p:sp>
        <p:nvSpPr>
          <p:cNvPr id="3" name="Espace réservé du contenu 2">
            <a:extLst>
              <a:ext uri="{FF2B5EF4-FFF2-40B4-BE49-F238E27FC236}">
                <a16:creationId xmlns:a16="http://schemas.microsoft.com/office/drawing/2014/main" id="{CD7F68E7-D362-3840-BE2E-5E8464570599}"/>
              </a:ext>
            </a:extLst>
          </p:cNvPr>
          <p:cNvSpPr>
            <a:spLocks noGrp="1"/>
          </p:cNvSpPr>
          <p:nvPr>
            <p:ph idx="1"/>
          </p:nvPr>
        </p:nvSpPr>
        <p:spPr>
          <a:xfrm>
            <a:off x="328863" y="1483896"/>
            <a:ext cx="11534274" cy="5470357"/>
          </a:xfrm>
        </p:spPr>
        <p:txBody>
          <a:bodyPr>
            <a:noAutofit/>
          </a:bodyPr>
          <a:lstStyle/>
          <a:p>
            <a:pPr>
              <a:buFont typeface="Arial" panose="020B0604020202020204" pitchFamily="34" charset="0"/>
              <a:buChar char="•"/>
            </a:pPr>
            <a:r>
              <a:rPr lang="fr-FR" sz="2700" dirty="0"/>
              <a:t>La nuit du 23 au 24/11/2025 (il y a moins de 48 heures) : nouvelle irruption dans le centre de santé de Cahoboka;</a:t>
            </a:r>
          </a:p>
          <a:p>
            <a:pPr>
              <a:buFont typeface="Arial" panose="020B0604020202020204" pitchFamily="34" charset="0"/>
              <a:buChar char="•"/>
            </a:pPr>
            <a:r>
              <a:rPr lang="fr-FR" sz="2700" dirty="0"/>
              <a:t>Hommes « triés » parmi les malades,</a:t>
            </a:r>
          </a:p>
          <a:p>
            <a:pPr>
              <a:buFont typeface="Arial" panose="020B0604020202020204" pitchFamily="34" charset="0"/>
              <a:buChar char="•"/>
            </a:pPr>
            <a:r>
              <a:rPr lang="fr-FR" sz="2700" dirty="0"/>
              <a:t>Parmi eux,  « 2 gardes malades et un malade qui attendait sortir aujourd’hui », confie l’IT</a:t>
            </a:r>
          </a:p>
          <a:p>
            <a:pPr>
              <a:buFont typeface="Arial" panose="020B0604020202020204" pitchFamily="34" charset="0"/>
              <a:buChar char="•"/>
            </a:pPr>
            <a:r>
              <a:rPr lang="fr-FR" sz="2700" dirty="0"/>
              <a:t>À 100 m du CS, 2 corps sans vie retrouvés, et un porté disparu ;</a:t>
            </a:r>
          </a:p>
          <a:p>
            <a:pPr>
              <a:buFont typeface="Arial" panose="020B0604020202020204" pitchFamily="34" charset="0"/>
              <a:buChar char="•"/>
            </a:pPr>
            <a:r>
              <a:rPr lang="fr-FR" sz="2700" dirty="0"/>
              <a:t>L’IT est activement recherché : </a:t>
            </a:r>
            <a:r>
              <a:rPr lang="fr-FR" sz="2700" b="1" dirty="0"/>
              <a:t>Personnel médical accusé de soigner l’ennemi</a:t>
            </a:r>
            <a:r>
              <a:rPr lang="fr-FR" sz="2700" dirty="0"/>
              <a:t>.</a:t>
            </a:r>
          </a:p>
          <a:p>
            <a:pPr>
              <a:buFont typeface="Arial" panose="020B0604020202020204" pitchFamily="34" charset="0"/>
              <a:buChar char="•"/>
            </a:pPr>
            <a:r>
              <a:rPr lang="fr-FR" sz="2700" dirty="0"/>
              <a:t>Le matin : retour sur le lieu du crime - enquête de mascarade.</a:t>
            </a:r>
          </a:p>
          <a:p>
            <a:pPr marL="0" indent="0">
              <a:buNone/>
            </a:pPr>
            <a:r>
              <a:rPr lang="fr-FR" sz="2700" b="1" dirty="0"/>
              <a:t>Crime de la population ? </a:t>
            </a:r>
          </a:p>
          <a:p>
            <a:pPr>
              <a:buFont typeface="Arial" panose="020B0604020202020204" pitchFamily="34" charset="0"/>
              <a:buChar char="•"/>
            </a:pPr>
            <a:r>
              <a:rPr lang="fr-FR" sz="2700" dirty="0"/>
              <a:t>Elle a le tort d’être là, chez elle – tous assimilés aux Wazalendo.</a:t>
            </a:r>
          </a:p>
        </p:txBody>
      </p:sp>
    </p:spTree>
    <p:extLst>
      <p:ext uri="{BB962C8B-B14F-4D97-AF65-F5344CB8AC3E}">
        <p14:creationId xmlns:p14="http://schemas.microsoft.com/office/powerpoint/2010/main" val="25290945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040B05-E522-524D-8C3F-016D267552C2}"/>
              </a:ext>
            </a:extLst>
          </p:cNvPr>
          <p:cNvSpPr>
            <a:spLocks noGrp="1"/>
          </p:cNvSpPr>
          <p:nvPr>
            <p:ph type="title"/>
          </p:nvPr>
        </p:nvSpPr>
        <p:spPr>
          <a:xfrm>
            <a:off x="838199" y="365126"/>
            <a:ext cx="8450179" cy="1217490"/>
          </a:xfrm>
        </p:spPr>
        <p:txBody>
          <a:bodyPr>
            <a:normAutofit/>
          </a:bodyPr>
          <a:lstStyle/>
          <a:p>
            <a:pPr algn="ctr"/>
            <a:r>
              <a:rPr lang="fr-FR" b="1" dirty="0"/>
              <a:t>Le bilan de l’attaque du CS</a:t>
            </a:r>
          </a:p>
        </p:txBody>
      </p:sp>
      <p:sp>
        <p:nvSpPr>
          <p:cNvPr id="3" name="Espace réservé du contenu 2">
            <a:extLst>
              <a:ext uri="{FF2B5EF4-FFF2-40B4-BE49-F238E27FC236}">
                <a16:creationId xmlns:a16="http://schemas.microsoft.com/office/drawing/2014/main" id="{C0AED347-1911-E346-B42B-1F102EB2D3F9}"/>
              </a:ext>
            </a:extLst>
          </p:cNvPr>
          <p:cNvSpPr>
            <a:spLocks noGrp="1"/>
          </p:cNvSpPr>
          <p:nvPr>
            <p:ph idx="1"/>
          </p:nvPr>
        </p:nvSpPr>
        <p:spPr>
          <a:xfrm>
            <a:off x="385011" y="1899139"/>
            <a:ext cx="11490466" cy="4958861"/>
          </a:xfrm>
        </p:spPr>
        <p:txBody>
          <a:bodyPr>
            <a:noAutofit/>
          </a:bodyPr>
          <a:lstStyle/>
          <a:p>
            <a:pPr>
              <a:buFont typeface="Arial" panose="020B0604020202020204" pitchFamily="34" charset="0"/>
              <a:buChar char="•"/>
            </a:pPr>
            <a:r>
              <a:rPr lang="fr-FR" sz="4000" dirty="0"/>
              <a:t>Des morts : des corps abandonnés sans vie (on parle de 5 tués, malades et garde-malades),</a:t>
            </a:r>
          </a:p>
          <a:p>
            <a:pPr>
              <a:buFont typeface="Arial" panose="020B0604020202020204" pitchFamily="34" charset="0"/>
              <a:buChar char="•"/>
            </a:pPr>
            <a:r>
              <a:rPr lang="fr-FR" sz="4000" dirty="0"/>
              <a:t>Des portés disparus,</a:t>
            </a:r>
          </a:p>
          <a:p>
            <a:pPr>
              <a:buFont typeface="Arial" panose="020B0604020202020204" pitchFamily="34" charset="0"/>
              <a:buChar char="•"/>
            </a:pPr>
            <a:r>
              <a:rPr lang="fr-FR" sz="4000" dirty="0"/>
              <a:t>Du matériel endommagé ou emportés par les assaillants,</a:t>
            </a:r>
          </a:p>
          <a:p>
            <a:pPr>
              <a:buFont typeface="Arial" panose="020B0604020202020204" pitchFamily="34" charset="0"/>
              <a:buChar char="•"/>
            </a:pPr>
            <a:r>
              <a:rPr lang="fr-FR" sz="4000" dirty="0"/>
              <a:t>Microscope et pèse adultes détruits, </a:t>
            </a:r>
          </a:p>
          <a:p>
            <a:pPr>
              <a:buFont typeface="Arial" panose="020B0604020202020204" pitchFamily="34" charset="0"/>
              <a:buChar char="•"/>
            </a:pPr>
            <a:r>
              <a:rPr lang="fr-FR" sz="4000" dirty="0"/>
              <a:t>Des portes cassées. </a:t>
            </a:r>
          </a:p>
        </p:txBody>
      </p:sp>
    </p:spTree>
    <p:extLst>
      <p:ext uri="{BB962C8B-B14F-4D97-AF65-F5344CB8AC3E}">
        <p14:creationId xmlns:p14="http://schemas.microsoft.com/office/powerpoint/2010/main" val="1118895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422530-AC3C-1541-9229-FEEE50050A24}"/>
              </a:ext>
            </a:extLst>
          </p:cNvPr>
          <p:cNvSpPr>
            <a:spLocks noGrp="1"/>
          </p:cNvSpPr>
          <p:nvPr>
            <p:ph type="title"/>
          </p:nvPr>
        </p:nvSpPr>
        <p:spPr>
          <a:xfrm>
            <a:off x="1211179" y="2535562"/>
            <a:ext cx="10058400" cy="2084564"/>
          </a:xfrm>
        </p:spPr>
        <p:txBody>
          <a:bodyPr>
            <a:normAutofit/>
          </a:bodyPr>
          <a:lstStyle/>
          <a:p>
            <a:pPr algn="ctr"/>
            <a:r>
              <a:rPr lang="fr-FR" b="1" dirty="0"/>
              <a:t>25 novembre :</a:t>
            </a:r>
            <a:br>
              <a:rPr lang="fr-FR" b="1" dirty="0"/>
            </a:br>
            <a:br>
              <a:rPr lang="fr-FR" b="1" dirty="0"/>
            </a:br>
            <a:r>
              <a:rPr lang="fr-FR" b="1" dirty="0"/>
              <a:t>Un clin d’œil               à l’humanité ? </a:t>
            </a:r>
          </a:p>
        </p:txBody>
      </p:sp>
      <p:pic>
        <p:nvPicPr>
          <p:cNvPr id="5" name="Image 4">
            <a:extLst>
              <a:ext uri="{FF2B5EF4-FFF2-40B4-BE49-F238E27FC236}">
                <a16:creationId xmlns:a16="http://schemas.microsoft.com/office/drawing/2014/main" id="{660464D9-3950-4646-B616-D69147C84E8A}"/>
              </a:ext>
            </a:extLst>
          </p:cNvPr>
          <p:cNvPicPr>
            <a:picLocks noChangeAspect="1"/>
          </p:cNvPicPr>
          <p:nvPr/>
        </p:nvPicPr>
        <p:blipFill>
          <a:blip r:embed="rId3"/>
          <a:stretch>
            <a:fillRect/>
          </a:stretch>
        </p:blipFill>
        <p:spPr>
          <a:xfrm>
            <a:off x="5406189" y="3267357"/>
            <a:ext cx="1443790" cy="847442"/>
          </a:xfrm>
          <a:prstGeom prst="rect">
            <a:avLst/>
          </a:prstGeom>
        </p:spPr>
      </p:pic>
    </p:spTree>
    <p:extLst>
      <p:ext uri="{BB962C8B-B14F-4D97-AF65-F5344CB8AC3E}">
        <p14:creationId xmlns:p14="http://schemas.microsoft.com/office/powerpoint/2010/main" val="105382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BB1659F-D38A-0541-A87E-193B09FB9695}"/>
              </a:ext>
            </a:extLst>
          </p:cNvPr>
          <p:cNvSpPr>
            <a:spLocks noGrp="1"/>
          </p:cNvSpPr>
          <p:nvPr>
            <p:ph idx="1"/>
          </p:nvPr>
        </p:nvSpPr>
        <p:spPr>
          <a:xfrm>
            <a:off x="417095" y="352927"/>
            <a:ext cx="11470105" cy="6079958"/>
          </a:xfrm>
        </p:spPr>
        <p:txBody>
          <a:bodyPr>
            <a:normAutofit/>
          </a:bodyPr>
          <a:lstStyle/>
          <a:p>
            <a:pPr>
              <a:buFont typeface="Arial" panose="020B0604020202020204" pitchFamily="34" charset="0"/>
              <a:buChar char="•"/>
            </a:pPr>
            <a:r>
              <a:rPr lang="fr-FR" sz="3600" dirty="0"/>
              <a:t>Le 25 novembre inaugure une période de « 16 jours d'activisme contre la violence basée sur le genre ». </a:t>
            </a:r>
          </a:p>
          <a:p>
            <a:pPr>
              <a:buFont typeface="Arial" panose="020B0604020202020204" pitchFamily="34" charset="0"/>
              <a:buChar char="•"/>
            </a:pPr>
            <a:r>
              <a:rPr lang="fr-FR" sz="3600" dirty="0"/>
              <a:t>Du 25 novembre (Journée internationale pour l'élimination de la violence à l'égard des femmes) </a:t>
            </a:r>
          </a:p>
          <a:p>
            <a:pPr>
              <a:buFont typeface="Arial" panose="020B0604020202020204" pitchFamily="34" charset="0"/>
              <a:buChar char="•"/>
            </a:pPr>
            <a:r>
              <a:rPr lang="fr-FR" sz="3600" dirty="0"/>
              <a:t>Au 10 décembre (Journée internationale des droits de l'homme). </a:t>
            </a:r>
          </a:p>
          <a:p>
            <a:pPr>
              <a:buFont typeface="Arial" panose="020B0604020202020204" pitchFamily="34" charset="0"/>
              <a:buChar char="•"/>
            </a:pPr>
            <a:r>
              <a:rPr lang="fr-FR" sz="3600" dirty="0"/>
              <a:t>Nous sommes bien dans le thème !</a:t>
            </a:r>
          </a:p>
          <a:p>
            <a:pPr>
              <a:buFont typeface="Arial" panose="020B0604020202020204" pitchFamily="34" charset="0"/>
              <a:buChar char="•"/>
            </a:pPr>
            <a:r>
              <a:rPr lang="fr-FR" sz="3600" dirty="0"/>
              <a:t>Bien qu'elle ne dure que 16 jours, l’activisme pour la dignité humaine devrait justifier les efforts de ceux qui professent l’humanité et la solidarité au quotidien.</a:t>
            </a:r>
          </a:p>
        </p:txBody>
      </p:sp>
    </p:spTree>
    <p:extLst>
      <p:ext uri="{BB962C8B-B14F-4D97-AF65-F5344CB8AC3E}">
        <p14:creationId xmlns:p14="http://schemas.microsoft.com/office/powerpoint/2010/main" val="246399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1B62E3-9B78-AA4C-8217-611909DA5F90}"/>
              </a:ext>
            </a:extLst>
          </p:cNvPr>
          <p:cNvSpPr>
            <a:spLocks noGrp="1"/>
          </p:cNvSpPr>
          <p:nvPr>
            <p:ph type="title"/>
          </p:nvPr>
        </p:nvSpPr>
        <p:spPr>
          <a:xfrm>
            <a:off x="810126" y="0"/>
            <a:ext cx="10058400" cy="1371600"/>
          </a:xfrm>
        </p:spPr>
        <p:txBody>
          <a:bodyPr/>
          <a:lstStyle/>
          <a:p>
            <a:pPr algn="ctr"/>
            <a:r>
              <a:rPr lang="fr-FR" dirty="0"/>
              <a:t>La Santé est-elle un droit ?</a:t>
            </a:r>
          </a:p>
        </p:txBody>
      </p:sp>
      <p:sp>
        <p:nvSpPr>
          <p:cNvPr id="3" name="Espace réservé du contenu 2">
            <a:extLst>
              <a:ext uri="{FF2B5EF4-FFF2-40B4-BE49-F238E27FC236}">
                <a16:creationId xmlns:a16="http://schemas.microsoft.com/office/drawing/2014/main" id="{1CAEB514-B1AC-644D-8E5C-DC0D0066FE4A}"/>
              </a:ext>
            </a:extLst>
          </p:cNvPr>
          <p:cNvSpPr>
            <a:spLocks noGrp="1"/>
          </p:cNvSpPr>
          <p:nvPr>
            <p:ph idx="1"/>
          </p:nvPr>
        </p:nvSpPr>
        <p:spPr>
          <a:xfrm>
            <a:off x="433137" y="1138989"/>
            <a:ext cx="11438021" cy="5358064"/>
          </a:xfrm>
        </p:spPr>
        <p:txBody>
          <a:bodyPr>
            <a:noAutofit/>
          </a:bodyPr>
          <a:lstStyle/>
          <a:p>
            <a:pPr>
              <a:buFont typeface="Arial" panose="020B0604020202020204" pitchFamily="34" charset="0"/>
              <a:buChar char="•"/>
            </a:pPr>
            <a:r>
              <a:rPr lang="fr-FR" sz="3000" dirty="0"/>
              <a:t>Des textes internationaux sont fort éloquents pour le proclamer haut et fort </a:t>
            </a:r>
          </a:p>
          <a:p>
            <a:pPr>
              <a:buFont typeface="Arial" panose="020B0604020202020204" pitchFamily="34" charset="0"/>
              <a:buChar char="•"/>
            </a:pPr>
            <a:r>
              <a:rPr lang="fr-FR" sz="3000" dirty="0"/>
              <a:t>Le Haut commissariat des Nations Unies pour les Droits de l’homme récite :</a:t>
            </a:r>
          </a:p>
          <a:p>
            <a:pPr>
              <a:buFont typeface="Arial" panose="020B0604020202020204" pitchFamily="34" charset="0"/>
              <a:buChar char="•"/>
            </a:pPr>
            <a:r>
              <a:rPr lang="fr-FR" sz="3000" dirty="0"/>
              <a:t>« Le droit à la santé est un droit global, dans le champ duquel entrent non seulement les prestations de soins de santé appropriées en temps opportun, mais aussi les facteurs fondamentaux déterminants de la santé …»</a:t>
            </a:r>
          </a:p>
          <a:p>
            <a:pPr>
              <a:buFont typeface="Arial" panose="020B0604020202020204" pitchFamily="34" charset="0"/>
              <a:buChar char="•"/>
            </a:pPr>
            <a:r>
              <a:rPr lang="fr-FR" sz="3000" dirty="0"/>
              <a:t>Même dans les conflits armés et en situations non couvertes par le Droit International Humanitaire, la protection et le respect des soins de santé restent une règle.</a:t>
            </a:r>
          </a:p>
        </p:txBody>
      </p:sp>
    </p:spTree>
    <p:extLst>
      <p:ext uri="{BB962C8B-B14F-4D97-AF65-F5344CB8AC3E}">
        <p14:creationId xmlns:p14="http://schemas.microsoft.com/office/powerpoint/2010/main" val="2590380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a:extLst>
              <a:ext uri="{FF2B5EF4-FFF2-40B4-BE49-F238E27FC236}">
                <a16:creationId xmlns:a16="http://schemas.microsoft.com/office/drawing/2014/main" id="{324AD8C1-BDC0-3A4F-9B57-50593B6ACD19}"/>
              </a:ext>
            </a:extLst>
          </p:cNvPr>
          <p:cNvPicPr>
            <a:picLocks noGrp="1" noChangeAspect="1"/>
          </p:cNvPicPr>
          <p:nvPr>
            <p:ph idx="1"/>
          </p:nvPr>
        </p:nvPicPr>
        <p:blipFill>
          <a:blip r:embed="rId3"/>
          <a:stretch>
            <a:fillRect/>
          </a:stretch>
        </p:blipFill>
        <p:spPr>
          <a:xfrm>
            <a:off x="6208624" y="2340422"/>
            <a:ext cx="5538766" cy="4517578"/>
          </a:xfrm>
          <a:prstGeom prst="rect">
            <a:avLst/>
          </a:prstGeom>
        </p:spPr>
      </p:pic>
      <p:sp>
        <p:nvSpPr>
          <p:cNvPr id="7" name="Rectangle 6">
            <a:extLst>
              <a:ext uri="{FF2B5EF4-FFF2-40B4-BE49-F238E27FC236}">
                <a16:creationId xmlns:a16="http://schemas.microsoft.com/office/drawing/2014/main" id="{17419D12-5201-D84F-94A1-0668CB9C45A5}"/>
              </a:ext>
            </a:extLst>
          </p:cNvPr>
          <p:cNvSpPr/>
          <p:nvPr/>
        </p:nvSpPr>
        <p:spPr>
          <a:xfrm>
            <a:off x="6331224" y="899269"/>
            <a:ext cx="5416166" cy="1077218"/>
          </a:xfrm>
          <a:prstGeom prst="rect">
            <a:avLst/>
          </a:prstGeom>
        </p:spPr>
        <p:txBody>
          <a:bodyPr wrap="square">
            <a:spAutoFit/>
          </a:bodyPr>
          <a:lstStyle/>
          <a:p>
            <a:r>
              <a:rPr lang="fr-FR" sz="3200" dirty="0"/>
              <a:t>Malades à Cahoboka et au CS Saint Pie X à Murhesa.</a:t>
            </a:r>
          </a:p>
        </p:txBody>
      </p:sp>
      <p:pic>
        <p:nvPicPr>
          <p:cNvPr id="2" name="Image 1">
            <a:extLst>
              <a:ext uri="{FF2B5EF4-FFF2-40B4-BE49-F238E27FC236}">
                <a16:creationId xmlns:a16="http://schemas.microsoft.com/office/drawing/2014/main" id="{352A6AE6-1DE3-E342-87A6-C3461877C678}"/>
              </a:ext>
            </a:extLst>
          </p:cNvPr>
          <p:cNvPicPr>
            <a:picLocks noChangeAspect="1"/>
          </p:cNvPicPr>
          <p:nvPr/>
        </p:nvPicPr>
        <p:blipFill>
          <a:blip r:embed="rId4"/>
          <a:stretch>
            <a:fillRect/>
          </a:stretch>
        </p:blipFill>
        <p:spPr>
          <a:xfrm>
            <a:off x="347358" y="356131"/>
            <a:ext cx="5291441" cy="3968581"/>
          </a:xfrm>
          <a:prstGeom prst="rect">
            <a:avLst/>
          </a:prstGeom>
        </p:spPr>
      </p:pic>
    </p:spTree>
    <p:extLst>
      <p:ext uri="{BB962C8B-B14F-4D97-AF65-F5344CB8AC3E}">
        <p14:creationId xmlns:p14="http://schemas.microsoft.com/office/powerpoint/2010/main" val="27037224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E1108D-F6CA-514C-A43B-3E59AB544A38}"/>
              </a:ext>
            </a:extLst>
          </p:cNvPr>
          <p:cNvSpPr>
            <a:spLocks noGrp="1"/>
          </p:cNvSpPr>
          <p:nvPr>
            <p:ph type="title"/>
          </p:nvPr>
        </p:nvSpPr>
        <p:spPr>
          <a:xfrm>
            <a:off x="368968" y="273626"/>
            <a:ext cx="11630527" cy="1250374"/>
          </a:xfrm>
        </p:spPr>
        <p:txBody>
          <a:bodyPr>
            <a:normAutofit/>
          </a:bodyPr>
          <a:lstStyle/>
          <a:p>
            <a:pPr algn="ctr"/>
            <a:r>
              <a:rPr lang="fr-FR" sz="4200" b="1" dirty="0"/>
              <a:t>Un fossé entre Textes et Réalité, Vœux et Actions </a:t>
            </a:r>
          </a:p>
        </p:txBody>
      </p:sp>
      <p:sp>
        <p:nvSpPr>
          <p:cNvPr id="3" name="Espace réservé du contenu 2">
            <a:extLst>
              <a:ext uri="{FF2B5EF4-FFF2-40B4-BE49-F238E27FC236}">
                <a16:creationId xmlns:a16="http://schemas.microsoft.com/office/drawing/2014/main" id="{103BC449-C7E0-374C-9392-81C0F267B118}"/>
              </a:ext>
            </a:extLst>
          </p:cNvPr>
          <p:cNvSpPr>
            <a:spLocks noGrp="1"/>
          </p:cNvSpPr>
          <p:nvPr>
            <p:ph idx="1"/>
          </p:nvPr>
        </p:nvSpPr>
        <p:spPr>
          <a:xfrm>
            <a:off x="368967" y="1524000"/>
            <a:ext cx="11454063" cy="4908884"/>
          </a:xfrm>
        </p:spPr>
        <p:txBody>
          <a:bodyPr>
            <a:noAutofit/>
          </a:bodyPr>
          <a:lstStyle/>
          <a:p>
            <a:pPr>
              <a:buFont typeface="Arial" panose="020B0604020202020204" pitchFamily="34" charset="0"/>
              <a:buChar char="•"/>
            </a:pPr>
            <a:r>
              <a:rPr lang="fr-FR" sz="3200" dirty="0"/>
              <a:t>Le droit à la santé, à l’instar des autres droits humains consacrés par le Droit international, n’est pas encore un droit humain sous certains cieux.</a:t>
            </a:r>
          </a:p>
          <a:p>
            <a:pPr>
              <a:buFont typeface="Arial" panose="020B0604020202020204" pitchFamily="34" charset="0"/>
              <a:buChar char="•"/>
            </a:pPr>
            <a:r>
              <a:rPr lang="fr-FR" sz="3200" dirty="0"/>
              <a:t>La santé est fortement influencée (conditionnée) par d’autres préalables comme : </a:t>
            </a:r>
          </a:p>
          <a:p>
            <a:pPr>
              <a:buFont typeface="Arial" panose="020B0604020202020204" pitchFamily="34" charset="0"/>
              <a:buChar char="•"/>
            </a:pPr>
            <a:r>
              <a:rPr lang="fr-FR" sz="3200" dirty="0"/>
              <a:t> L’environnement physique,  socio-économique, politique, </a:t>
            </a:r>
          </a:p>
          <a:p>
            <a:pPr>
              <a:buFont typeface="Arial" panose="020B0604020202020204" pitchFamily="34" charset="0"/>
              <a:buChar char="•"/>
            </a:pPr>
            <a:r>
              <a:rPr lang="fr-FR" sz="3200" dirty="0"/>
              <a:t>Les systèmes de santé et des services sociaux, etc. </a:t>
            </a:r>
          </a:p>
          <a:p>
            <a:pPr>
              <a:buFont typeface="Arial" panose="020B0604020202020204" pitchFamily="34" charset="0"/>
              <a:buChar char="•"/>
            </a:pPr>
            <a:r>
              <a:rPr lang="fr-FR" sz="3200" dirty="0"/>
              <a:t>Ces préalables sont </a:t>
            </a:r>
            <a:r>
              <a:rPr lang="fr-FR" sz="3200" b="1" dirty="0"/>
              <a:t>très faiblement garantis </a:t>
            </a:r>
            <a:r>
              <a:rPr lang="fr-FR" sz="3200" dirty="0"/>
              <a:t>pour qu’on puisse parler vraiment de droit ou d’équité dans la santé.</a:t>
            </a:r>
          </a:p>
        </p:txBody>
      </p:sp>
    </p:spTree>
    <p:extLst>
      <p:ext uri="{BB962C8B-B14F-4D97-AF65-F5344CB8AC3E}">
        <p14:creationId xmlns:p14="http://schemas.microsoft.com/office/powerpoint/2010/main" val="1701287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708AB5-3C63-AB4C-A901-8ACF6AE1EB02}"/>
              </a:ext>
            </a:extLst>
          </p:cNvPr>
          <p:cNvSpPr>
            <a:spLocks noGrp="1"/>
          </p:cNvSpPr>
          <p:nvPr>
            <p:ph type="title"/>
          </p:nvPr>
        </p:nvSpPr>
        <p:spPr>
          <a:xfrm>
            <a:off x="1066800" y="305710"/>
            <a:ext cx="10058400" cy="865364"/>
          </a:xfrm>
        </p:spPr>
        <p:txBody>
          <a:bodyPr/>
          <a:lstStyle/>
          <a:p>
            <a:pPr algn="ctr"/>
            <a:r>
              <a:rPr lang="fr-FR" b="1" dirty="0"/>
              <a:t>Soins de santé de survie</a:t>
            </a:r>
          </a:p>
        </p:txBody>
      </p:sp>
      <p:sp>
        <p:nvSpPr>
          <p:cNvPr id="3" name="Espace réservé du contenu 2">
            <a:extLst>
              <a:ext uri="{FF2B5EF4-FFF2-40B4-BE49-F238E27FC236}">
                <a16:creationId xmlns:a16="http://schemas.microsoft.com/office/drawing/2014/main" id="{16921E0F-D487-5443-A4A0-3112C5B30861}"/>
              </a:ext>
            </a:extLst>
          </p:cNvPr>
          <p:cNvSpPr>
            <a:spLocks noGrp="1"/>
          </p:cNvSpPr>
          <p:nvPr>
            <p:ph idx="1"/>
          </p:nvPr>
        </p:nvSpPr>
        <p:spPr>
          <a:xfrm>
            <a:off x="320842" y="1171073"/>
            <a:ext cx="10804358" cy="5342021"/>
          </a:xfrm>
        </p:spPr>
        <p:txBody>
          <a:bodyPr>
            <a:noAutofit/>
          </a:bodyPr>
          <a:lstStyle/>
          <a:p>
            <a:pPr>
              <a:buFont typeface="Arial" panose="020B0604020202020204" pitchFamily="34" charset="0"/>
              <a:buChar char="•"/>
            </a:pPr>
            <a:r>
              <a:rPr lang="fr-FR" sz="3600" dirty="0"/>
              <a:t>Bricolage : soignants et malades font le minimum qu’ils peuvent ;</a:t>
            </a:r>
          </a:p>
          <a:p>
            <a:pPr>
              <a:buFont typeface="Arial" panose="020B0604020202020204" pitchFamily="34" charset="0"/>
              <a:buChar char="•"/>
            </a:pPr>
            <a:r>
              <a:rPr lang="fr-FR" sz="3600" dirty="0"/>
              <a:t>La maladie dans certains endroits devient un « crime » et facteur d’insécurité (contrainte financière, parcours entre domicile et lieu des soins. Quel accueil ? Quels produits ?)</a:t>
            </a:r>
          </a:p>
          <a:p>
            <a:pPr>
              <a:buFont typeface="Arial" panose="020B0604020202020204" pitchFamily="34" charset="0"/>
              <a:buChar char="•"/>
            </a:pPr>
            <a:r>
              <a:rPr lang="fr-FR" sz="3600" dirty="0"/>
              <a:t>Prolifération des chambres de prières, d’intercesseurs/guérisseurs, pour répondre à la demande des soins.</a:t>
            </a:r>
          </a:p>
          <a:p>
            <a:pPr>
              <a:buFont typeface="Arial" panose="020B0604020202020204" pitchFamily="34" charset="0"/>
              <a:buChar char="•"/>
            </a:pPr>
            <a:endParaRPr lang="fr-FR" sz="3600" dirty="0"/>
          </a:p>
        </p:txBody>
      </p:sp>
    </p:spTree>
    <p:extLst>
      <p:ext uri="{BB962C8B-B14F-4D97-AF65-F5344CB8AC3E}">
        <p14:creationId xmlns:p14="http://schemas.microsoft.com/office/powerpoint/2010/main" val="3666214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B778F90C-7A9D-D943-9BE7-10D2320F1658}"/>
              </a:ext>
            </a:extLst>
          </p:cNvPr>
          <p:cNvSpPr>
            <a:spLocks noGrp="1"/>
          </p:cNvSpPr>
          <p:nvPr>
            <p:ph idx="1"/>
          </p:nvPr>
        </p:nvSpPr>
        <p:spPr>
          <a:xfrm>
            <a:off x="401053" y="385011"/>
            <a:ext cx="11534273" cy="6112042"/>
          </a:xfrm>
        </p:spPr>
        <p:txBody>
          <a:bodyPr>
            <a:normAutofit/>
          </a:bodyPr>
          <a:lstStyle/>
          <a:p>
            <a:pPr>
              <a:buFont typeface="Arial" panose="020B0604020202020204" pitchFamily="34" charset="0"/>
              <a:buChar char="•"/>
            </a:pPr>
            <a:r>
              <a:rPr lang="fr-FR" sz="4400" dirty="0"/>
              <a:t>Tout cela pour dire qu’on ne peut pas rester indifférent si l’on veut un monde où règnent le droit et l’équité: </a:t>
            </a:r>
          </a:p>
          <a:p>
            <a:pPr>
              <a:buFont typeface="Arial" panose="020B0604020202020204" pitchFamily="34" charset="0"/>
              <a:buChar char="•"/>
            </a:pPr>
            <a:r>
              <a:rPr lang="fr-FR" sz="4400" dirty="0"/>
              <a:t>Nous parlons de </a:t>
            </a:r>
            <a:r>
              <a:rPr lang="fr-FR" sz="4400" b="1" dirty="0"/>
              <a:t>#Santé pour tous, </a:t>
            </a:r>
          </a:p>
          <a:p>
            <a:pPr>
              <a:buFont typeface="Arial" panose="020B0604020202020204" pitchFamily="34" charset="0"/>
              <a:buChar char="•"/>
            </a:pPr>
            <a:r>
              <a:rPr lang="fr-FR" sz="4400" dirty="0"/>
              <a:t>Mais nous savons qu’elle est </a:t>
            </a:r>
            <a:r>
              <a:rPr lang="fr-FR" sz="4400" b="1" dirty="0"/>
              <a:t>encore réservé pour quelques uns !</a:t>
            </a:r>
          </a:p>
          <a:p>
            <a:pPr>
              <a:buFont typeface="Arial" panose="020B0604020202020204" pitchFamily="34" charset="0"/>
              <a:buChar char="•"/>
            </a:pPr>
            <a:r>
              <a:rPr lang="fr-FR" sz="4400" dirty="0"/>
              <a:t>Le parcours est encore long !</a:t>
            </a:r>
          </a:p>
        </p:txBody>
      </p:sp>
    </p:spTree>
    <p:extLst>
      <p:ext uri="{BB962C8B-B14F-4D97-AF65-F5344CB8AC3E}">
        <p14:creationId xmlns:p14="http://schemas.microsoft.com/office/powerpoint/2010/main" val="934692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914D49-91D4-E642-8982-DE6B15DEEFE4}"/>
              </a:ext>
            </a:extLst>
          </p:cNvPr>
          <p:cNvSpPr>
            <a:spLocks noGrp="1"/>
          </p:cNvSpPr>
          <p:nvPr>
            <p:ph type="title"/>
          </p:nvPr>
        </p:nvSpPr>
        <p:spPr>
          <a:xfrm>
            <a:off x="1122947" y="0"/>
            <a:ext cx="10058400" cy="1371600"/>
          </a:xfrm>
        </p:spPr>
        <p:txBody>
          <a:bodyPr/>
          <a:lstStyle/>
          <a:p>
            <a:pPr algn="ctr"/>
            <a:r>
              <a:rPr lang="fr-FR" b="1" dirty="0"/>
              <a:t>Que faire ?</a:t>
            </a:r>
          </a:p>
        </p:txBody>
      </p:sp>
      <p:sp>
        <p:nvSpPr>
          <p:cNvPr id="3" name="Espace réservé du contenu 2">
            <a:extLst>
              <a:ext uri="{FF2B5EF4-FFF2-40B4-BE49-F238E27FC236}">
                <a16:creationId xmlns:a16="http://schemas.microsoft.com/office/drawing/2014/main" id="{E2568BAA-E5BE-B844-8895-BADE4FA9402D}"/>
              </a:ext>
            </a:extLst>
          </p:cNvPr>
          <p:cNvSpPr>
            <a:spLocks noGrp="1"/>
          </p:cNvSpPr>
          <p:nvPr>
            <p:ph idx="1"/>
          </p:nvPr>
        </p:nvSpPr>
        <p:spPr>
          <a:xfrm>
            <a:off x="368968" y="1010653"/>
            <a:ext cx="11566358" cy="5486400"/>
          </a:xfrm>
        </p:spPr>
        <p:txBody>
          <a:bodyPr>
            <a:noAutofit/>
          </a:bodyPr>
          <a:lstStyle/>
          <a:p>
            <a:pPr>
              <a:buFont typeface="Arial" panose="020B0604020202020204" pitchFamily="34" charset="0"/>
              <a:buChar char="•"/>
            </a:pPr>
            <a:r>
              <a:rPr lang="fr-FR" sz="3600" dirty="0"/>
              <a:t>Agir sur les déterminants de la santé :</a:t>
            </a:r>
          </a:p>
          <a:p>
            <a:pPr>
              <a:buFont typeface="Arial" panose="020B0604020202020204" pitchFamily="34" charset="0"/>
              <a:buChar char="•"/>
            </a:pPr>
            <a:r>
              <a:rPr lang="fr-FR" sz="3600" dirty="0"/>
              <a:t>La paix et la sécurité sont primordiales. Le pays doit retrouver une stabilité politique, économique et sociale ;</a:t>
            </a:r>
          </a:p>
          <a:p>
            <a:pPr>
              <a:buFont typeface="Arial" panose="020B0604020202020204" pitchFamily="34" charset="0"/>
              <a:buChar char="•"/>
            </a:pPr>
            <a:r>
              <a:rPr lang="fr-FR" sz="3600" dirty="0"/>
              <a:t>Parler de solidarité Nord - Sud ; </a:t>
            </a:r>
          </a:p>
          <a:p>
            <a:pPr>
              <a:buFont typeface="Arial" panose="020B0604020202020204" pitchFamily="34" charset="0"/>
              <a:buChar char="•"/>
            </a:pPr>
            <a:r>
              <a:rPr lang="fr-FR" sz="3600" dirty="0"/>
              <a:t>Quels échanges sont possibles entre les hôpitaux, centres de santé, institutions ?</a:t>
            </a:r>
          </a:p>
          <a:p>
            <a:pPr>
              <a:buFont typeface="Arial" panose="020B0604020202020204" pitchFamily="34" charset="0"/>
              <a:buChar char="•"/>
            </a:pPr>
            <a:r>
              <a:rPr lang="fr-FR" sz="3600" dirty="0"/>
              <a:t>La collaboration dans la formation (bourses pour </a:t>
            </a:r>
            <a:r>
              <a:rPr lang="fr-FR" sz="3600" dirty="0" err="1"/>
              <a:t>meilleur.e.s</a:t>
            </a:r>
            <a:r>
              <a:rPr lang="fr-FR" sz="3600" dirty="0"/>
              <a:t> </a:t>
            </a:r>
            <a:r>
              <a:rPr lang="fr-FR" sz="3600" dirty="0" err="1"/>
              <a:t>étudiant.e.s</a:t>
            </a:r>
            <a:r>
              <a:rPr lang="fr-FR" sz="3600" dirty="0"/>
              <a:t> dans le domaine de la santé, matériels didactiques, etc.)</a:t>
            </a:r>
          </a:p>
        </p:txBody>
      </p:sp>
    </p:spTree>
    <p:extLst>
      <p:ext uri="{BB962C8B-B14F-4D97-AF65-F5344CB8AC3E}">
        <p14:creationId xmlns:p14="http://schemas.microsoft.com/office/powerpoint/2010/main" val="24055077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6554D7E-0899-EF4D-BD81-EBEACC7FB230}"/>
              </a:ext>
            </a:extLst>
          </p:cNvPr>
          <p:cNvPicPr>
            <a:picLocks noChangeAspect="1"/>
          </p:cNvPicPr>
          <p:nvPr/>
        </p:nvPicPr>
        <p:blipFill>
          <a:blip r:embed="rId3"/>
          <a:stretch>
            <a:fillRect/>
          </a:stretch>
        </p:blipFill>
        <p:spPr>
          <a:xfrm>
            <a:off x="347579" y="625642"/>
            <a:ext cx="5561264" cy="4170948"/>
          </a:xfrm>
          <a:prstGeom prst="rect">
            <a:avLst/>
          </a:prstGeom>
        </p:spPr>
      </p:pic>
      <p:sp>
        <p:nvSpPr>
          <p:cNvPr id="6" name="Pensées 5">
            <a:extLst>
              <a:ext uri="{FF2B5EF4-FFF2-40B4-BE49-F238E27FC236}">
                <a16:creationId xmlns:a16="http://schemas.microsoft.com/office/drawing/2014/main" id="{EAECF855-494E-4646-B3CD-1C2AF62FDDCA}"/>
              </a:ext>
            </a:extLst>
          </p:cNvPr>
          <p:cNvSpPr/>
          <p:nvPr/>
        </p:nvSpPr>
        <p:spPr>
          <a:xfrm>
            <a:off x="5908843" y="238626"/>
            <a:ext cx="6018464" cy="5450305"/>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FA7F6FF6-A41E-D640-B460-932A2DE2A3EA}"/>
              </a:ext>
            </a:extLst>
          </p:cNvPr>
          <p:cNvPicPr/>
          <p:nvPr/>
        </p:nvPicPr>
        <p:blipFill rotWithShape="1">
          <a:blip r:embed="rId4"/>
          <a:srcRect l="21931" t="26292" r="25989" b="37192"/>
          <a:stretch/>
        </p:blipFill>
        <p:spPr bwMode="auto">
          <a:xfrm rot="20207804">
            <a:off x="7961402" y="757580"/>
            <a:ext cx="1704620" cy="1300021"/>
          </a:xfrm>
          <a:prstGeom prst="rect">
            <a:avLst/>
          </a:prstGeom>
          <a:ln>
            <a:noFill/>
          </a:ln>
          <a:extLst>
            <a:ext uri="{53640926-AAD7-44D8-BBD7-CCE9431645EC}">
              <a14:shadowObscured xmlns:a14="http://schemas.microsoft.com/office/drawing/2010/main"/>
            </a:ext>
          </a:extLst>
        </p:spPr>
      </p:pic>
      <p:pic>
        <p:nvPicPr>
          <p:cNvPr id="13" name="Image 12">
            <a:extLst>
              <a:ext uri="{FF2B5EF4-FFF2-40B4-BE49-F238E27FC236}">
                <a16:creationId xmlns:a16="http://schemas.microsoft.com/office/drawing/2014/main" id="{0659C9C0-57E6-E648-85CA-992313004C73}"/>
              </a:ext>
            </a:extLst>
          </p:cNvPr>
          <p:cNvPicPr/>
          <p:nvPr/>
        </p:nvPicPr>
        <p:blipFill rotWithShape="1">
          <a:blip r:embed="rId5"/>
          <a:srcRect l="14859" t="26672" r="20543" b="51567"/>
          <a:stretch/>
        </p:blipFill>
        <p:spPr bwMode="auto">
          <a:xfrm rot="20049093">
            <a:off x="6353320" y="2950050"/>
            <a:ext cx="2570019" cy="1253293"/>
          </a:xfrm>
          <a:prstGeom prst="rect">
            <a:avLst/>
          </a:prstGeom>
          <a:ln>
            <a:noFill/>
          </a:ln>
          <a:extLst>
            <a:ext uri="{53640926-AAD7-44D8-BBD7-CCE9431645EC}">
              <a14:shadowObscured xmlns:a14="http://schemas.microsoft.com/office/drawing/2010/main"/>
            </a:ext>
          </a:extLst>
        </p:spPr>
      </p:pic>
      <p:pic>
        <p:nvPicPr>
          <p:cNvPr id="14" name="Image 13">
            <a:extLst>
              <a:ext uri="{FF2B5EF4-FFF2-40B4-BE49-F238E27FC236}">
                <a16:creationId xmlns:a16="http://schemas.microsoft.com/office/drawing/2014/main" id="{950BB5F8-8A97-5443-B719-1001F12C0D81}"/>
              </a:ext>
            </a:extLst>
          </p:cNvPr>
          <p:cNvPicPr/>
          <p:nvPr/>
        </p:nvPicPr>
        <p:blipFill rotWithShape="1">
          <a:blip r:embed="rId6"/>
          <a:srcRect l="48782" r="15721" b="58810"/>
          <a:stretch/>
        </p:blipFill>
        <p:spPr bwMode="auto">
          <a:xfrm rot="17981040">
            <a:off x="9737875" y="2378803"/>
            <a:ext cx="2042795" cy="1778000"/>
          </a:xfrm>
          <a:prstGeom prst="rect">
            <a:avLst/>
          </a:prstGeom>
          <a:ln>
            <a:noFill/>
          </a:ln>
          <a:extLst>
            <a:ext uri="{53640926-AAD7-44D8-BBD7-CCE9431645EC}">
              <a14:shadowObscured xmlns:a14="http://schemas.microsoft.com/office/drawing/2010/main"/>
            </a:ext>
          </a:extLst>
        </p:spPr>
      </p:pic>
      <p:pic>
        <p:nvPicPr>
          <p:cNvPr id="16" name="Image 15">
            <a:extLst>
              <a:ext uri="{FF2B5EF4-FFF2-40B4-BE49-F238E27FC236}">
                <a16:creationId xmlns:a16="http://schemas.microsoft.com/office/drawing/2014/main" id="{9EF5F204-F961-464C-8F9C-2460A2C6C258}"/>
              </a:ext>
            </a:extLst>
          </p:cNvPr>
          <p:cNvPicPr/>
          <p:nvPr/>
        </p:nvPicPr>
        <p:blipFill rotWithShape="1">
          <a:blip r:embed="rId5"/>
          <a:srcRect l="14859" t="26672" r="20543" b="51567"/>
          <a:stretch/>
        </p:blipFill>
        <p:spPr bwMode="auto">
          <a:xfrm rot="439047">
            <a:off x="9781627" y="1027882"/>
            <a:ext cx="2199930" cy="1017902"/>
          </a:xfrm>
          <a:prstGeom prst="rect">
            <a:avLst/>
          </a:prstGeom>
          <a:ln>
            <a:noFill/>
          </a:ln>
          <a:extLst>
            <a:ext uri="{53640926-AAD7-44D8-BBD7-CCE9431645EC}">
              <a14:shadowObscured xmlns:a14="http://schemas.microsoft.com/office/drawing/2010/main"/>
            </a:ext>
          </a:extLst>
        </p:spPr>
      </p:pic>
      <p:pic>
        <p:nvPicPr>
          <p:cNvPr id="19" name="Image 18">
            <a:extLst>
              <a:ext uri="{FF2B5EF4-FFF2-40B4-BE49-F238E27FC236}">
                <a16:creationId xmlns:a16="http://schemas.microsoft.com/office/drawing/2014/main" id="{8638D204-37FF-564B-85A1-3B298480A2A7}"/>
              </a:ext>
            </a:extLst>
          </p:cNvPr>
          <p:cNvPicPr/>
          <p:nvPr/>
        </p:nvPicPr>
        <p:blipFill rotWithShape="1">
          <a:blip r:embed="rId4"/>
          <a:srcRect l="21931" t="26292" r="25989" b="37192"/>
          <a:stretch/>
        </p:blipFill>
        <p:spPr bwMode="auto">
          <a:xfrm rot="20207804">
            <a:off x="8215679" y="3780139"/>
            <a:ext cx="1704620" cy="1300021"/>
          </a:xfrm>
          <a:prstGeom prst="rect">
            <a:avLst/>
          </a:prstGeom>
          <a:ln>
            <a:noFill/>
          </a:ln>
          <a:extLst>
            <a:ext uri="{53640926-AAD7-44D8-BBD7-CCE9431645EC}">
              <a14:shadowObscured xmlns:a14="http://schemas.microsoft.com/office/drawing/2010/main"/>
            </a:ext>
          </a:extLst>
        </p:spPr>
      </p:pic>
      <p:pic>
        <p:nvPicPr>
          <p:cNvPr id="21" name="Image 20">
            <a:extLst>
              <a:ext uri="{FF2B5EF4-FFF2-40B4-BE49-F238E27FC236}">
                <a16:creationId xmlns:a16="http://schemas.microsoft.com/office/drawing/2014/main" id="{15EF6B74-E36A-8743-AF14-A7F54C6F24FA}"/>
              </a:ext>
            </a:extLst>
          </p:cNvPr>
          <p:cNvPicPr/>
          <p:nvPr/>
        </p:nvPicPr>
        <p:blipFill rotWithShape="1">
          <a:blip r:embed="rId6"/>
          <a:srcRect l="48782" r="15721" b="58810"/>
          <a:stretch/>
        </p:blipFill>
        <p:spPr bwMode="auto">
          <a:xfrm rot="16714261">
            <a:off x="5852821" y="1030748"/>
            <a:ext cx="2042795" cy="177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849141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736059"/>
      </a:dk2>
      <a:lt2>
        <a:srgbClr val="E7E0C7"/>
      </a:lt2>
      <a:accent1>
        <a:srgbClr val="92B0C8"/>
      </a:accent1>
      <a:accent2>
        <a:srgbClr val="E37C3D"/>
      </a:accent2>
      <a:accent3>
        <a:srgbClr val="A5AB81"/>
      </a:accent3>
      <a:accent4>
        <a:srgbClr val="E9B635"/>
      </a:accent4>
      <a:accent5>
        <a:srgbClr val="7BA79D"/>
      </a:accent5>
      <a:accent6>
        <a:srgbClr val="968C8C"/>
      </a:accent6>
      <a:hlink>
        <a:srgbClr val="F7A115"/>
      </a:hlink>
      <a:folHlink>
        <a:srgbClr val="969696"/>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E58978C9EF1547A9835AAD7FB51546" ma:contentTypeVersion="17" ma:contentTypeDescription="Een nieuw document maken." ma:contentTypeScope="" ma:versionID="16533a5d012c48755e9d706bf9d99a39">
  <xsd:schema xmlns:xsd="http://www.w3.org/2001/XMLSchema" xmlns:xs="http://www.w3.org/2001/XMLSchema" xmlns:p="http://schemas.microsoft.com/office/2006/metadata/properties" xmlns:ns2="67bd3c9d-e201-4853-a3bd-90b166559b19" xmlns:ns3="8aa47a31-2ea1-4dc7-a203-8b4478cf06e6" targetNamespace="http://schemas.microsoft.com/office/2006/metadata/properties" ma:root="true" ma:fieldsID="71b0d2ec2f8f945161a723c17f543e28" ns2:_="" ns3:_="">
    <xsd:import namespace="67bd3c9d-e201-4853-a3bd-90b166559b19"/>
    <xsd:import namespace="8aa47a31-2ea1-4dc7-a203-8b4478cf06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d3c9d-e201-4853-a3bd-90b166559b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8d24064c-84dd-40a8-8895-1ae0c821fa6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a47a31-2ea1-4dc7-a203-8b4478cf06e6"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c41ef48-4452-41bb-a2e8-20e513fdfaef}" ma:internalName="TaxCatchAll" ma:showField="CatchAllData" ma:web="8aa47a31-2ea1-4dc7-a203-8b4478cf06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aa47a31-2ea1-4dc7-a203-8b4478cf06e6" xsi:nil="true"/>
    <lcf76f155ced4ddcb4097134ff3c332f xmlns="67bd3c9d-e201-4853-a3bd-90b166559b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9400071-67C5-4E5A-8A22-F81F752D8983}"/>
</file>

<file path=customXml/itemProps2.xml><?xml version="1.0" encoding="utf-8"?>
<ds:datastoreItem xmlns:ds="http://schemas.openxmlformats.org/officeDocument/2006/customXml" ds:itemID="{96C83062-7B0E-4121-ABDA-F929D81F40E4}"/>
</file>

<file path=customXml/itemProps3.xml><?xml version="1.0" encoding="utf-8"?>
<ds:datastoreItem xmlns:ds="http://schemas.openxmlformats.org/officeDocument/2006/customXml" ds:itemID="{67121675-B983-4157-8CE9-AC38227525FF}"/>
</file>

<file path=docProps/app.xml><?xml version="1.0" encoding="utf-8"?>
<Properties xmlns="http://schemas.openxmlformats.org/officeDocument/2006/extended-properties" xmlns:vt="http://schemas.openxmlformats.org/officeDocument/2006/docPropsVTypes">
  <Template>{CAF35CC6-2A75-344D-9D8F-10565CD83E8C}tf10001067</Template>
  <TotalTime>3928</TotalTime>
  <Words>1880</Words>
  <Application>Microsoft Office PowerPoint</Application>
  <PresentationFormat>Breedbeeld</PresentationFormat>
  <Paragraphs>166</Paragraphs>
  <Slides>29</Slides>
  <Notes>29</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29</vt:i4>
      </vt:variant>
    </vt:vector>
  </HeadingPairs>
  <TitlesOfParts>
    <vt:vector size="33" baseType="lpstr">
      <vt:lpstr>Arial</vt:lpstr>
      <vt:lpstr>Calibri</vt:lpstr>
      <vt:lpstr>Garamond</vt:lpstr>
      <vt:lpstr>Savon</vt:lpstr>
      <vt:lpstr>PowerPoint-presentatie</vt:lpstr>
      <vt:lpstr>PowerPoint-presentatie</vt:lpstr>
      <vt:lpstr>PowerPoint-presentatie</vt:lpstr>
      <vt:lpstr>Contexte général de crise tant au Nord qu’au Sud-Kivu</vt:lpstr>
      <vt:lpstr>PowerPoint-presentatie</vt:lpstr>
      <vt:lpstr>PowerPoint-presentatie</vt:lpstr>
      <vt:lpstr>PowerPoint-presentatie</vt:lpstr>
      <vt:lpstr>PowerPoint-presentatie</vt:lpstr>
      <vt:lpstr>PowerPoint-presentatie</vt:lpstr>
      <vt:lpstr>PowerPoint-presentatie</vt:lpstr>
      <vt:lpstr>- Déplacés internes vivant en familles d’accueil en provenance des villages perchés dans les collines et proches du parc national Kahuzi-Biega, - Malades en observation restent insolvables, - Indigents en « prolifération ».  Ces derniers étaient pris en charge par le projet PMNS via AAP avec l’appui de la Banque mondiale qui n’est plus opérationnel depuis février 2025.</vt:lpstr>
      <vt:lpstr>PowerPoint-presentatie</vt:lpstr>
      <vt:lpstr>PowerPoint-presentatie</vt:lpstr>
      <vt:lpstr>PowerPoint-presentatie</vt:lpstr>
      <vt:lpstr>PowerPoint-presentatie</vt:lpstr>
      <vt:lpstr>Un drame à Cahoboka</vt:lpstr>
      <vt:lpstr>Chronologie des faits   </vt:lpstr>
      <vt:lpstr>PowerPoint-presentatie</vt:lpstr>
      <vt:lpstr>« Criminels » géographiques</vt:lpstr>
      <vt:lpstr>Le bilan de l’attaque du CS</vt:lpstr>
      <vt:lpstr>25 novembre :  Un clin d’œil               à l’humanité ? </vt:lpstr>
      <vt:lpstr>PowerPoint-presentatie</vt:lpstr>
      <vt:lpstr>La Santé est-elle un droit ?</vt:lpstr>
      <vt:lpstr>PowerPoint-presentatie</vt:lpstr>
      <vt:lpstr>Un fossé entre Textes et Réalité, Vœux et Actions </vt:lpstr>
      <vt:lpstr>Soins de santé de survie</vt:lpstr>
      <vt:lpstr>PowerPoint-presentatie</vt:lpstr>
      <vt:lpstr>Que faire ?</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Microsoft Office User</dc:creator>
  <cp:lastModifiedBy>Josephine Yeboah-Afari</cp:lastModifiedBy>
  <cp:revision>28</cp:revision>
  <cp:lastPrinted>2025-11-26T10:31:38Z</cp:lastPrinted>
  <dcterms:created xsi:type="dcterms:W3CDTF">2025-11-22T15:42:45Z</dcterms:created>
  <dcterms:modified xsi:type="dcterms:W3CDTF">2025-11-26T10:35:19Z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0x0101009FE58978C9EF1547A9835AAD7FB51546</vt:lpwstr>
  </property>
</Properties>
</file>