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4"/>
    <p:sldMasterId id="2147483648" r:id="rId5"/>
  </p:sldMasterIdLst>
  <p:notesMasterIdLst>
    <p:notesMasterId r:id="rId16"/>
  </p:notesMasterIdLst>
  <p:sldIdLst>
    <p:sldId id="256" r:id="rId6"/>
    <p:sldId id="257" r:id="rId7"/>
    <p:sldId id="258" r:id="rId8"/>
    <p:sldId id="259" r:id="rId9"/>
    <p:sldId id="260" r:id="rId10"/>
    <p:sldId id="307" r:id="rId11"/>
    <p:sldId id="304" r:id="rId12"/>
    <p:sldId id="305" r:id="rId13"/>
    <p:sldId id="290" r:id="rId14"/>
    <p:sldId id="294" r:id="rId15"/>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63AB"/>
    <a:srgbClr val="2D4D31"/>
    <a:srgbClr val="939E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4F8B68-5E2B-4421-86CC-F2CEC859FF3F}" v="9" dt="2025-11-25T17:46:17.4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6863" autoAdjust="0"/>
  </p:normalViewPr>
  <p:slideViewPr>
    <p:cSldViewPr snapToGrid="0">
      <p:cViewPr varScale="1">
        <p:scale>
          <a:sx n="85" d="100"/>
          <a:sy n="85" d="100"/>
        </p:scale>
        <p:origin x="159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ine Yeboah-Afari" userId="698eddac-e45a-4979-88a5-73f48b8d0763" providerId="ADAL" clId="{A1994C2F-821F-4267-A34E-D2219F53A8E5}"/>
    <pc:docChg chg="custSel delSld modSld">
      <pc:chgData name="Josephine Yeboah-Afari" userId="698eddac-e45a-4979-88a5-73f48b8d0763" providerId="ADAL" clId="{A1994C2F-821F-4267-A34E-D2219F53A8E5}" dt="2025-11-25T17:46:45.169" v="1582" actId="20577"/>
      <pc:docMkLst>
        <pc:docMk/>
      </pc:docMkLst>
      <pc:sldChg chg="modNotesTx">
        <pc:chgData name="Josephine Yeboah-Afari" userId="698eddac-e45a-4979-88a5-73f48b8d0763" providerId="ADAL" clId="{A1994C2F-821F-4267-A34E-D2219F53A8E5}" dt="2025-11-25T17:20:37.564" v="691" actId="20577"/>
        <pc:sldMkLst>
          <pc:docMk/>
          <pc:sldMk cId="134279126" sldId="256"/>
        </pc:sldMkLst>
      </pc:sldChg>
      <pc:sldChg chg="modSp mod modNotesTx">
        <pc:chgData name="Josephine Yeboah-Afari" userId="698eddac-e45a-4979-88a5-73f48b8d0763" providerId="ADAL" clId="{A1994C2F-821F-4267-A34E-D2219F53A8E5}" dt="2025-11-25T17:46:17.465" v="1464" actId="1076"/>
        <pc:sldMkLst>
          <pc:docMk/>
          <pc:sldMk cId="518161660" sldId="259"/>
        </pc:sldMkLst>
        <pc:spChg chg="mod">
          <ac:chgData name="Josephine Yeboah-Afari" userId="698eddac-e45a-4979-88a5-73f48b8d0763" providerId="ADAL" clId="{A1994C2F-821F-4267-A34E-D2219F53A8E5}" dt="2025-11-25T17:46:17.465" v="1464" actId="1076"/>
          <ac:spMkLst>
            <pc:docMk/>
            <pc:sldMk cId="518161660" sldId="259"/>
            <ac:spMk id="8" creationId="{47469A12-3C34-F67E-DA46-3B2C35A6C0F5}"/>
          </ac:spMkLst>
        </pc:spChg>
      </pc:sldChg>
      <pc:sldChg chg="del">
        <pc:chgData name="Josephine Yeboah-Afari" userId="698eddac-e45a-4979-88a5-73f48b8d0763" providerId="ADAL" clId="{A1994C2F-821F-4267-A34E-D2219F53A8E5}" dt="2025-11-25T17:40:51.530" v="1419" actId="2696"/>
        <pc:sldMkLst>
          <pc:docMk/>
          <pc:sldMk cId="516074319" sldId="303"/>
        </pc:sldMkLst>
      </pc:sldChg>
      <pc:sldChg chg="modSp mod modNotesTx">
        <pc:chgData name="Josephine Yeboah-Afari" userId="698eddac-e45a-4979-88a5-73f48b8d0763" providerId="ADAL" clId="{A1994C2F-821F-4267-A34E-D2219F53A8E5}" dt="2025-11-25T17:46:45.169" v="1582" actId="20577"/>
        <pc:sldMkLst>
          <pc:docMk/>
          <pc:sldMk cId="3859393347" sldId="307"/>
        </pc:sldMkLst>
        <pc:spChg chg="mod">
          <ac:chgData name="Josephine Yeboah-Afari" userId="698eddac-e45a-4979-88a5-73f48b8d0763" providerId="ADAL" clId="{A1994C2F-821F-4267-A34E-D2219F53A8E5}" dt="2025-11-25T17:43:31.850" v="1435" actId="20577"/>
          <ac:spMkLst>
            <pc:docMk/>
            <pc:sldMk cId="3859393347" sldId="307"/>
            <ac:spMk id="15" creationId="{6C7F91F8-6601-4577-9443-AEC54C9BC3D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26A7BA-37A1-4219-AE89-EAEF331312AC}" type="datetimeFigureOut">
              <a:rPr lang="nl-BE" smtClean="0"/>
              <a:t>25/11/2025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510CB3-EF89-4B86-8CE7-12CAB0132354}" type="slidenum">
              <a:rPr lang="nl-BE" smtClean="0"/>
              <a:t>‹nr.›</a:t>
            </a:fld>
            <a:endParaRPr lang="nl-BE"/>
          </a:p>
        </p:txBody>
      </p:sp>
    </p:spTree>
    <p:extLst>
      <p:ext uri="{BB962C8B-B14F-4D97-AF65-F5344CB8AC3E}">
        <p14:creationId xmlns:p14="http://schemas.microsoft.com/office/powerpoint/2010/main" val="1971943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Goedenavond iedereen, welkom op deze </a:t>
            </a:r>
            <a:r>
              <a:rPr lang="nl-BE" dirty="0" err="1"/>
              <a:t>webinar</a:t>
            </a:r>
            <a:r>
              <a:rPr lang="nl-BE" dirty="0"/>
              <a:t> over het recht op gezondheidszorg in conflictsituaties. We vonden het heel belangrijk om dit thema aan bod te laten komen omdat dit een heel pertinent thema is: </a:t>
            </a:r>
            <a:r>
              <a:rPr lang="nl-BE" sz="1200" kern="1200" dirty="0">
                <a:solidFill>
                  <a:schemeClr val="tx1"/>
                </a:solidFill>
                <a:effectLst/>
                <a:latin typeface="+mn-lt"/>
                <a:ea typeface="+mn-ea"/>
                <a:cs typeface="+mn-cs"/>
              </a:rPr>
              <a:t>In regio’s die getroffen worden door oorlog en geweld komt het recht op zorg zwaar onder druk te staan. Ziekenhuizen en andere zorgvoorzieningen worden vernield, zorgverleners worden bedreigd, aangevallen of gedood en voor patiënten wordt het steeds moeilijker om de nodige hulp te bereiken. Ook het principe van medische neutraliteit, het recht om zorg te verlenen en te ontvangen, ongeacht de zijde in een conflict, wordt vaak ook niet gerespecteerd. Daarom vonden wij het nodig om hierover te </a:t>
            </a:r>
            <a:r>
              <a:rPr lang="nl-BE" sz="1200" kern="1200" dirty="0" err="1">
                <a:solidFill>
                  <a:schemeClr val="tx1"/>
                </a:solidFill>
                <a:effectLst/>
                <a:latin typeface="+mn-lt"/>
                <a:ea typeface="+mn-ea"/>
                <a:cs typeface="+mn-cs"/>
              </a:rPr>
              <a:t>sensibilseren</a:t>
            </a:r>
            <a:r>
              <a:rPr lang="nl-BE" sz="1200" kern="1200" dirty="0">
                <a:solidFill>
                  <a:schemeClr val="tx1"/>
                </a:solidFill>
                <a:effectLst/>
                <a:latin typeface="+mn-lt"/>
                <a:ea typeface="+mn-ea"/>
                <a:cs typeface="+mn-cs"/>
              </a:rPr>
              <a:t>, zodat jullie thema ook verder kunnen uitdragen in jullie omgeving.</a:t>
            </a:r>
            <a:endParaRPr lang="nl-BE" dirty="0"/>
          </a:p>
        </p:txBody>
      </p:sp>
      <p:sp>
        <p:nvSpPr>
          <p:cNvPr id="4" name="Tijdelijke aanduiding voor dianummer 3"/>
          <p:cNvSpPr>
            <a:spLocks noGrp="1"/>
          </p:cNvSpPr>
          <p:nvPr>
            <p:ph type="sldNum" sz="quarter" idx="5"/>
          </p:nvPr>
        </p:nvSpPr>
        <p:spPr/>
        <p:txBody>
          <a:bodyPr/>
          <a:lstStyle/>
          <a:p>
            <a:fld id="{2F510CB3-EF89-4B86-8CE7-12CAB0132354}" type="slidenum">
              <a:rPr lang="nl-BE" smtClean="0"/>
              <a:t>1</a:t>
            </a:fld>
            <a:endParaRPr lang="nl-BE"/>
          </a:p>
        </p:txBody>
      </p:sp>
    </p:spTree>
    <p:extLst>
      <p:ext uri="{BB962C8B-B14F-4D97-AF65-F5344CB8AC3E}">
        <p14:creationId xmlns:p14="http://schemas.microsoft.com/office/powerpoint/2010/main" val="219010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2F510CB3-EF89-4B86-8CE7-12CAB0132354}" type="slidenum">
              <a:rPr lang="nl-BE" smtClean="0"/>
              <a:t>3</a:t>
            </a:fld>
            <a:endParaRPr lang="nl-BE"/>
          </a:p>
        </p:txBody>
      </p:sp>
    </p:spTree>
    <p:extLst>
      <p:ext uri="{BB962C8B-B14F-4D97-AF65-F5344CB8AC3E}">
        <p14:creationId xmlns:p14="http://schemas.microsoft.com/office/powerpoint/2010/main" val="593180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Medische neutraliteit in conflictzones, hij heeft meer dan 20 jaar ervaring in de humanitaire sector, hij heeft als </a:t>
            </a:r>
            <a:r>
              <a:rPr lang="nl-BE" dirty="0" err="1"/>
              <a:t>projectcoordinator</a:t>
            </a:r>
            <a:r>
              <a:rPr lang="nl-BE" dirty="0"/>
              <a:t> en </a:t>
            </a:r>
            <a:r>
              <a:rPr lang="nl-BE" dirty="0" err="1"/>
              <a:t>landenvertegenworodiger</a:t>
            </a:r>
            <a:r>
              <a:rPr lang="nl-BE" dirty="0"/>
              <a:t> gewerkt in conflictgebieden zoals in Irak, </a:t>
            </a:r>
            <a:r>
              <a:rPr lang="nl-BE" dirty="0" err="1"/>
              <a:t>Syrie</a:t>
            </a:r>
            <a:r>
              <a:rPr lang="nl-BE" dirty="0"/>
              <a:t>, Libanon, Gaza. Dus hij zal ook zijn praktijkervaring in deze zijn presentatie </a:t>
            </a:r>
            <a:r>
              <a:rPr lang="nl-BE" dirty="0" err="1"/>
              <a:t>integereren</a:t>
            </a:r>
            <a:r>
              <a:rPr lang="nl-BE" dirty="0"/>
              <a:t>. </a:t>
            </a:r>
          </a:p>
          <a:p>
            <a:r>
              <a:rPr lang="nl-BE" dirty="0"/>
              <a:t>Hij zal toelichten het initiatief </a:t>
            </a:r>
            <a:r>
              <a:rPr lang="nl-BE" dirty="0" err="1"/>
              <a:t>medics</a:t>
            </a:r>
            <a:r>
              <a:rPr lang="nl-BE" dirty="0"/>
              <a:t> on </a:t>
            </a:r>
            <a:r>
              <a:rPr lang="nl-BE" dirty="0" err="1"/>
              <a:t>the</a:t>
            </a:r>
            <a:r>
              <a:rPr lang="nl-BE" dirty="0"/>
              <a:t> move is: </a:t>
            </a:r>
            <a:r>
              <a:rPr lang="nl-BE" sz="1200" kern="1200" dirty="0">
                <a:solidFill>
                  <a:schemeClr val="tx1"/>
                </a:solidFill>
                <a:effectLst/>
                <a:latin typeface="+mn-lt"/>
                <a:ea typeface="+mn-ea"/>
                <a:cs typeface="+mn-cs"/>
              </a:rPr>
              <a:t>zich inzet voor de bescherming van zorgverleners en het respecteren van medische neutraliteit in conflictgebieden. </a:t>
            </a:r>
          </a:p>
          <a:p>
            <a:r>
              <a:rPr lang="nl-BE" sz="1200" kern="1200" dirty="0">
                <a:solidFill>
                  <a:schemeClr val="tx1"/>
                </a:solidFill>
                <a:effectLst/>
                <a:latin typeface="+mn-lt"/>
                <a:ea typeface="+mn-ea"/>
                <a:cs typeface="+mn-cs"/>
              </a:rPr>
              <a:t>Wat betekent medische neutraliteit </a:t>
            </a:r>
            <a:endParaRPr lang="nl-BE" dirty="0"/>
          </a:p>
        </p:txBody>
      </p:sp>
      <p:sp>
        <p:nvSpPr>
          <p:cNvPr id="4" name="Tijdelijke aanduiding voor dianummer 3"/>
          <p:cNvSpPr>
            <a:spLocks noGrp="1"/>
          </p:cNvSpPr>
          <p:nvPr>
            <p:ph type="sldNum" sz="quarter" idx="5"/>
          </p:nvPr>
        </p:nvSpPr>
        <p:spPr/>
        <p:txBody>
          <a:bodyPr/>
          <a:lstStyle/>
          <a:p>
            <a:fld id="{2F510CB3-EF89-4B86-8CE7-12CAB0132354}" type="slidenum">
              <a:rPr lang="nl-BE" smtClean="0"/>
              <a:t>4</a:t>
            </a:fld>
            <a:endParaRPr lang="nl-BE"/>
          </a:p>
        </p:txBody>
      </p:sp>
    </p:spTree>
    <p:extLst>
      <p:ext uri="{BB962C8B-B14F-4D97-AF65-F5344CB8AC3E}">
        <p14:creationId xmlns:p14="http://schemas.microsoft.com/office/powerpoint/2010/main" val="4013556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1" i="0" kern="1200" dirty="0">
                <a:solidFill>
                  <a:schemeClr val="tx1"/>
                </a:solidFill>
                <a:effectLst/>
                <a:latin typeface="+mn-lt"/>
                <a:ea typeface="+mn-ea"/>
                <a:cs typeface="+mn-cs"/>
              </a:rPr>
              <a:t>Dr. Marie </a:t>
            </a:r>
            <a:r>
              <a:rPr lang="nl-BE" sz="1200" b="1" i="0" kern="1200" dirty="0" err="1">
                <a:solidFill>
                  <a:schemeClr val="tx1"/>
                </a:solidFill>
                <a:effectLst/>
                <a:latin typeface="+mn-lt"/>
                <a:ea typeface="+mn-ea"/>
                <a:cs typeface="+mn-cs"/>
              </a:rPr>
              <a:t>Noel</a:t>
            </a:r>
            <a:r>
              <a:rPr lang="nl-BE" sz="1200" b="1" i="0" kern="1200" dirty="0">
                <a:solidFill>
                  <a:schemeClr val="tx1"/>
                </a:solidFill>
                <a:effectLst/>
                <a:latin typeface="+mn-lt"/>
                <a:ea typeface="+mn-ea"/>
                <a:cs typeface="+mn-cs"/>
              </a:rPr>
              <a:t> </a:t>
            </a:r>
            <a:r>
              <a:rPr lang="nl-BE" sz="1200" b="1" i="0" kern="1200" dirty="0" err="1">
                <a:solidFill>
                  <a:schemeClr val="tx1"/>
                </a:solidFill>
                <a:effectLst/>
                <a:latin typeface="+mn-lt"/>
                <a:ea typeface="+mn-ea"/>
                <a:cs typeface="+mn-cs"/>
              </a:rPr>
              <a:t>Cikuru</a:t>
            </a:r>
            <a:r>
              <a:rPr lang="nl-BE" sz="1200" b="0" i="0" kern="1200" dirty="0">
                <a:solidFill>
                  <a:schemeClr val="tx1"/>
                </a:solidFill>
                <a:effectLst/>
                <a:latin typeface="+mn-lt"/>
                <a:ea typeface="+mn-ea"/>
                <a:cs typeface="+mn-cs"/>
              </a:rPr>
              <a:t> (Action </a:t>
            </a:r>
            <a:r>
              <a:rPr lang="nl-BE" sz="1200" b="0" i="0" kern="1200" dirty="0" err="1">
                <a:solidFill>
                  <a:schemeClr val="tx1"/>
                </a:solidFill>
                <a:effectLst/>
                <a:latin typeface="+mn-lt"/>
                <a:ea typeface="+mn-ea"/>
                <a:cs typeface="+mn-cs"/>
              </a:rPr>
              <a:t>d’Espoir</a:t>
            </a:r>
            <a:r>
              <a:rPr lang="nl-BE" sz="1200" b="0" i="0" kern="1200" dirty="0">
                <a:solidFill>
                  <a:schemeClr val="tx1"/>
                </a:solidFill>
                <a:effectLst/>
                <a:latin typeface="+mn-lt"/>
                <a:ea typeface="+mn-ea"/>
                <a:cs typeface="+mn-cs"/>
              </a:rPr>
              <a:t>) en </a:t>
            </a:r>
            <a:r>
              <a:rPr lang="nl-BE" sz="1200" b="1" i="0" kern="1200" dirty="0">
                <a:solidFill>
                  <a:schemeClr val="tx1"/>
                </a:solidFill>
                <a:effectLst/>
                <a:latin typeface="+mn-lt"/>
                <a:ea typeface="+mn-ea"/>
                <a:cs typeface="+mn-cs"/>
              </a:rPr>
              <a:t>Dr. Sr. Jeanne Cecile</a:t>
            </a:r>
            <a:r>
              <a:rPr lang="nl-BE" sz="1200" b="0" i="0" kern="1200" dirty="0">
                <a:solidFill>
                  <a:schemeClr val="tx1"/>
                </a:solidFill>
                <a:effectLst/>
                <a:latin typeface="+mn-lt"/>
                <a:ea typeface="+mn-ea"/>
                <a:cs typeface="+mn-cs"/>
              </a:rPr>
              <a:t> (BDOM </a:t>
            </a:r>
            <a:r>
              <a:rPr lang="nl-BE" sz="1200" b="0" i="0" kern="1200" dirty="0" err="1">
                <a:solidFill>
                  <a:schemeClr val="tx1"/>
                </a:solidFill>
                <a:effectLst/>
                <a:latin typeface="+mn-lt"/>
                <a:ea typeface="+mn-ea"/>
                <a:cs typeface="+mn-cs"/>
              </a:rPr>
              <a:t>Bunia</a:t>
            </a:r>
            <a:r>
              <a:rPr lang="nl-BE" sz="1200" b="0" i="0" kern="1200" dirty="0">
                <a:solidFill>
                  <a:schemeClr val="tx1"/>
                </a:solidFill>
                <a:effectLst/>
                <a:latin typeface="+mn-lt"/>
                <a:ea typeface="+mn-ea"/>
                <a:cs typeface="+mn-cs"/>
              </a:rPr>
              <a:t>). Zij worden dagelijks geconfronteerd met de realiteit van zorgverlening in conflictsituaties. Wat betekent dit concreet op het terrein? Welke hindernissen ervaren zij in hun werk? Wat hebben zij nodig om ondanks het geweld kwaliteitsvolle zorg te blijven bieden? En wat betekent medische neutraliteit voor hen in hun dagelijkse praktijk?</a:t>
            </a:r>
          </a:p>
          <a:p>
            <a:endParaRPr lang="nl-BE" dirty="0"/>
          </a:p>
        </p:txBody>
      </p:sp>
      <p:sp>
        <p:nvSpPr>
          <p:cNvPr id="4" name="Tijdelijke aanduiding voor dianummer 3"/>
          <p:cNvSpPr>
            <a:spLocks noGrp="1"/>
          </p:cNvSpPr>
          <p:nvPr>
            <p:ph type="sldNum" sz="quarter" idx="5"/>
          </p:nvPr>
        </p:nvSpPr>
        <p:spPr/>
        <p:txBody>
          <a:bodyPr/>
          <a:lstStyle/>
          <a:p>
            <a:fld id="{2F510CB3-EF89-4B86-8CE7-12CAB0132354}" type="slidenum">
              <a:rPr lang="nl-BE" smtClean="0"/>
              <a:t>5</a:t>
            </a:fld>
            <a:endParaRPr lang="nl-BE"/>
          </a:p>
        </p:txBody>
      </p:sp>
    </p:spTree>
    <p:extLst>
      <p:ext uri="{BB962C8B-B14F-4D97-AF65-F5344CB8AC3E}">
        <p14:creationId xmlns:p14="http://schemas.microsoft.com/office/powerpoint/2010/main" val="2481489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1" i="0" kern="1200" dirty="0">
                <a:solidFill>
                  <a:schemeClr val="tx1"/>
                </a:solidFill>
                <a:effectLst/>
                <a:latin typeface="+mn-lt"/>
                <a:ea typeface="+mn-ea"/>
                <a:cs typeface="+mn-cs"/>
              </a:rPr>
              <a:t>Dr. Marie </a:t>
            </a:r>
            <a:r>
              <a:rPr lang="nl-BE" sz="1200" b="1" i="0" kern="1200" dirty="0" err="1">
                <a:solidFill>
                  <a:schemeClr val="tx1"/>
                </a:solidFill>
                <a:effectLst/>
                <a:latin typeface="+mn-lt"/>
                <a:ea typeface="+mn-ea"/>
                <a:cs typeface="+mn-cs"/>
              </a:rPr>
              <a:t>Noel</a:t>
            </a:r>
            <a:r>
              <a:rPr lang="nl-BE" sz="1200" b="1" i="0" kern="1200" dirty="0">
                <a:solidFill>
                  <a:schemeClr val="tx1"/>
                </a:solidFill>
                <a:effectLst/>
                <a:latin typeface="+mn-lt"/>
                <a:ea typeface="+mn-ea"/>
                <a:cs typeface="+mn-cs"/>
              </a:rPr>
              <a:t> </a:t>
            </a:r>
            <a:r>
              <a:rPr lang="nl-BE" sz="1200" b="1" i="0" kern="1200" dirty="0" err="1">
                <a:solidFill>
                  <a:schemeClr val="tx1"/>
                </a:solidFill>
                <a:effectLst/>
                <a:latin typeface="+mn-lt"/>
                <a:ea typeface="+mn-ea"/>
                <a:cs typeface="+mn-cs"/>
              </a:rPr>
              <a:t>Cikuru</a:t>
            </a:r>
            <a:r>
              <a:rPr lang="nl-BE" sz="1200" b="0" i="0" kern="1200" dirty="0">
                <a:solidFill>
                  <a:schemeClr val="tx1"/>
                </a:solidFill>
                <a:effectLst/>
                <a:latin typeface="+mn-lt"/>
                <a:ea typeface="+mn-ea"/>
                <a:cs typeface="+mn-cs"/>
              </a:rPr>
              <a:t> (Action </a:t>
            </a:r>
            <a:r>
              <a:rPr lang="nl-BE" sz="1200" b="0" i="0" kern="1200" dirty="0" err="1">
                <a:solidFill>
                  <a:schemeClr val="tx1"/>
                </a:solidFill>
                <a:effectLst/>
                <a:latin typeface="+mn-lt"/>
                <a:ea typeface="+mn-ea"/>
                <a:cs typeface="+mn-cs"/>
              </a:rPr>
              <a:t>d’Espoir</a:t>
            </a:r>
            <a:r>
              <a:rPr lang="nl-BE" sz="1200" b="0" i="0" kern="1200" dirty="0">
                <a:solidFill>
                  <a:schemeClr val="tx1"/>
                </a:solidFill>
                <a:effectLst/>
                <a:latin typeface="+mn-lt"/>
                <a:ea typeface="+mn-ea"/>
                <a:cs typeface="+mn-cs"/>
              </a:rPr>
              <a:t>) en </a:t>
            </a:r>
            <a:r>
              <a:rPr lang="nl-BE" sz="1200" b="1" i="0" kern="1200" dirty="0">
                <a:solidFill>
                  <a:schemeClr val="tx1"/>
                </a:solidFill>
                <a:effectLst/>
                <a:latin typeface="+mn-lt"/>
                <a:ea typeface="+mn-ea"/>
                <a:cs typeface="+mn-cs"/>
              </a:rPr>
              <a:t>Dr. Sr. Jeanne Cecile</a:t>
            </a:r>
            <a:r>
              <a:rPr lang="nl-BE" sz="1200" b="0" i="0" kern="1200" dirty="0">
                <a:solidFill>
                  <a:schemeClr val="tx1"/>
                </a:solidFill>
                <a:effectLst/>
                <a:latin typeface="+mn-lt"/>
                <a:ea typeface="+mn-ea"/>
                <a:cs typeface="+mn-cs"/>
              </a:rPr>
              <a:t> (BDOM </a:t>
            </a:r>
            <a:r>
              <a:rPr lang="nl-BE" sz="1200" b="0" i="0" kern="1200" dirty="0" err="1">
                <a:solidFill>
                  <a:schemeClr val="tx1"/>
                </a:solidFill>
                <a:effectLst/>
                <a:latin typeface="+mn-lt"/>
                <a:ea typeface="+mn-ea"/>
                <a:cs typeface="+mn-cs"/>
              </a:rPr>
              <a:t>Bunia</a:t>
            </a:r>
            <a:r>
              <a:rPr lang="nl-BE" sz="1200" b="0" i="0" kern="1200" dirty="0">
                <a:solidFill>
                  <a:schemeClr val="tx1"/>
                </a:solidFill>
                <a:effectLst/>
                <a:latin typeface="+mn-lt"/>
                <a:ea typeface="+mn-ea"/>
                <a:cs typeface="+mn-cs"/>
              </a:rPr>
              <a:t>). Zij worden dagelijks geconfronteerd met de realiteit van zorgverlening in conflictsituaties. Wat betekent dit concreet op het terrein? Welke hindernissen ervaren zij in hun werk? Wat hebben zij nodig om ondanks het geweld kwaliteitsvolle zorg te blijven bieden? En wat betekent medische neutraliteit voor hen in hun dagelijkse praktijk?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err="1">
                <a:solidFill>
                  <a:schemeClr val="tx1"/>
                </a:solidFill>
                <a:effectLst/>
                <a:latin typeface="+mn-lt"/>
                <a:ea typeface="+mn-ea"/>
                <a:cs typeface="+mn-cs"/>
              </a:rPr>
              <a:t>Dr</a:t>
            </a:r>
            <a:r>
              <a:rPr lang="nl-BE" sz="1200" b="0" i="0" kern="1200" dirty="0">
                <a:solidFill>
                  <a:schemeClr val="tx1"/>
                </a:solidFill>
                <a:effectLst/>
                <a:latin typeface="+mn-lt"/>
                <a:ea typeface="+mn-ea"/>
                <a:cs typeface="+mn-cs"/>
              </a:rPr>
              <a:t> Patience zal het vooral getuigen vanuit een zorgverlener </a:t>
            </a:r>
            <a:r>
              <a:rPr lang="nl-BE" sz="1200" b="0" i="0" kern="1200" dirty="0" err="1">
                <a:solidFill>
                  <a:schemeClr val="tx1"/>
                </a:solidFill>
                <a:effectLst/>
                <a:latin typeface="+mn-lt"/>
                <a:ea typeface="+mn-ea"/>
                <a:cs typeface="+mn-cs"/>
              </a:rPr>
              <a:t>perpsectief</a:t>
            </a:r>
            <a:r>
              <a:rPr lang="nl-BE" sz="1200" b="0" i="0" kern="1200" dirty="0">
                <a:solidFill>
                  <a:schemeClr val="tx1"/>
                </a:solidFill>
                <a:effectLst/>
                <a:latin typeface="+mn-lt"/>
                <a:ea typeface="+mn-ea"/>
                <a:cs typeface="+mn-cs"/>
              </a:rPr>
              <a:t>. </a:t>
            </a:r>
          </a:p>
          <a:p>
            <a:endParaRPr lang="nl-BE" dirty="0"/>
          </a:p>
        </p:txBody>
      </p:sp>
      <p:sp>
        <p:nvSpPr>
          <p:cNvPr id="4" name="Tijdelijke aanduiding voor dianummer 3"/>
          <p:cNvSpPr>
            <a:spLocks noGrp="1"/>
          </p:cNvSpPr>
          <p:nvPr>
            <p:ph type="sldNum" sz="quarter" idx="5"/>
          </p:nvPr>
        </p:nvSpPr>
        <p:spPr/>
        <p:txBody>
          <a:bodyPr/>
          <a:lstStyle/>
          <a:p>
            <a:fld id="{2F510CB3-EF89-4B86-8CE7-12CAB0132354}" type="slidenum">
              <a:rPr lang="nl-BE" smtClean="0"/>
              <a:t>6</a:t>
            </a:fld>
            <a:endParaRPr lang="nl-BE"/>
          </a:p>
        </p:txBody>
      </p:sp>
    </p:spTree>
    <p:extLst>
      <p:ext uri="{BB962C8B-B14F-4D97-AF65-F5344CB8AC3E}">
        <p14:creationId xmlns:p14="http://schemas.microsoft.com/office/powerpoint/2010/main" val="2145199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082EC8-EF31-5620-9A39-36EEC68E2C7F}"/>
              </a:ext>
            </a:extLst>
          </p:cNvPr>
          <p:cNvSpPr>
            <a:spLocks noGrp="1"/>
          </p:cNvSpPr>
          <p:nvPr>
            <p:ph type="title" hasCustomPrompt="1"/>
          </p:nvPr>
        </p:nvSpPr>
        <p:spPr>
          <a:xfrm>
            <a:off x="254000" y="4510405"/>
            <a:ext cx="11684000" cy="732155"/>
          </a:xfrm>
          <a:prstGeom prst="rect">
            <a:avLst/>
          </a:prstGeom>
        </p:spPr>
        <p:txBody>
          <a:bodyPr/>
          <a:lstStyle>
            <a:lvl1pPr algn="ctr">
              <a:defRPr b="1">
                <a:solidFill>
                  <a:schemeClr val="bg1"/>
                </a:solidFill>
              </a:defRPr>
            </a:lvl1pPr>
          </a:lstStyle>
          <a:p>
            <a:r>
              <a:rPr lang="nl-NL" dirty="0"/>
              <a:t>TITEL</a:t>
            </a:r>
            <a:endParaRPr lang="nl-BE" dirty="0"/>
          </a:p>
        </p:txBody>
      </p:sp>
      <p:sp>
        <p:nvSpPr>
          <p:cNvPr id="4" name="Tijdelijke aanduiding voor tekst 3">
            <a:extLst>
              <a:ext uri="{FF2B5EF4-FFF2-40B4-BE49-F238E27FC236}">
                <a16:creationId xmlns:a16="http://schemas.microsoft.com/office/drawing/2014/main" id="{B6A2B6D2-238C-6D01-4105-13559EDE4212}"/>
              </a:ext>
            </a:extLst>
          </p:cNvPr>
          <p:cNvSpPr>
            <a:spLocks noGrp="1"/>
          </p:cNvSpPr>
          <p:nvPr>
            <p:ph type="body" sz="quarter" idx="10" hasCustomPrompt="1"/>
          </p:nvPr>
        </p:nvSpPr>
        <p:spPr>
          <a:xfrm>
            <a:off x="254000" y="5484495"/>
            <a:ext cx="11684000" cy="539115"/>
          </a:xfrm>
          <a:prstGeom prst="rect">
            <a:avLst/>
          </a:prstGeom>
        </p:spPr>
        <p:txBody>
          <a:bodyPr/>
          <a:lstStyle>
            <a:lvl1pPr marL="0" indent="0" algn="ctr">
              <a:buNone/>
              <a:defRPr b="1">
                <a:solidFill>
                  <a:schemeClr val="bg1"/>
                </a:solidFill>
              </a:defRPr>
            </a:lvl1pPr>
          </a:lstStyle>
          <a:p>
            <a:pPr lvl="0"/>
            <a:r>
              <a:rPr lang="nl-NL" dirty="0"/>
              <a:t>Sprekers</a:t>
            </a:r>
          </a:p>
        </p:txBody>
      </p:sp>
      <p:sp>
        <p:nvSpPr>
          <p:cNvPr id="6" name="Tijdelijke aanduiding voor inhoud 5">
            <a:extLst>
              <a:ext uri="{FF2B5EF4-FFF2-40B4-BE49-F238E27FC236}">
                <a16:creationId xmlns:a16="http://schemas.microsoft.com/office/drawing/2014/main" id="{2C664983-6BBD-D280-DE7A-C2196DC526FE}"/>
              </a:ext>
            </a:extLst>
          </p:cNvPr>
          <p:cNvSpPr>
            <a:spLocks noGrp="1"/>
          </p:cNvSpPr>
          <p:nvPr>
            <p:ph sz="quarter" idx="11" hasCustomPrompt="1"/>
          </p:nvPr>
        </p:nvSpPr>
        <p:spPr>
          <a:xfrm>
            <a:off x="7721600" y="6265545"/>
            <a:ext cx="4216400" cy="406400"/>
          </a:xfrm>
          <a:prstGeom prst="rect">
            <a:avLst/>
          </a:prstGeom>
        </p:spPr>
        <p:txBody>
          <a:bodyPr/>
          <a:lstStyle>
            <a:lvl1pPr marL="0" indent="0" algn="ctr">
              <a:buNone/>
              <a:defRPr>
                <a:solidFill>
                  <a:schemeClr val="bg1"/>
                </a:solidFill>
              </a:defRPr>
            </a:lvl1pPr>
          </a:lstStyle>
          <a:p>
            <a:pPr lvl="0"/>
            <a:r>
              <a:rPr lang="nl-BE" dirty="0"/>
              <a:t>Datum</a:t>
            </a:r>
          </a:p>
        </p:txBody>
      </p:sp>
    </p:spTree>
    <p:extLst>
      <p:ext uri="{BB962C8B-B14F-4D97-AF65-F5344CB8AC3E}">
        <p14:creationId xmlns:p14="http://schemas.microsoft.com/office/powerpoint/2010/main" val="3834751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98472E-0D57-4004-8A0A-165B9C0CB86F}"/>
              </a:ext>
            </a:extLst>
          </p:cNvPr>
          <p:cNvSpPr>
            <a:spLocks noGrp="1"/>
          </p:cNvSpPr>
          <p:nvPr>
            <p:ph type="ctrTitle" hasCustomPrompt="1"/>
          </p:nvPr>
        </p:nvSpPr>
        <p:spPr>
          <a:xfrm>
            <a:off x="1524000" y="1122363"/>
            <a:ext cx="9144000" cy="1400704"/>
          </a:xfrm>
        </p:spPr>
        <p:txBody>
          <a:bodyPr anchor="b">
            <a:normAutofit/>
          </a:bodyPr>
          <a:lstStyle>
            <a:lvl1pPr algn="ctr">
              <a:defRPr sz="4800">
                <a:latin typeface="+mn-lt"/>
              </a:defRPr>
            </a:lvl1pPr>
          </a:lstStyle>
          <a:p>
            <a:r>
              <a:rPr lang="nl-NL" dirty="0"/>
              <a:t>TITEL</a:t>
            </a:r>
            <a:endParaRPr lang="nl-BE" dirty="0"/>
          </a:p>
        </p:txBody>
      </p:sp>
      <p:sp>
        <p:nvSpPr>
          <p:cNvPr id="3" name="Ondertitel 2">
            <a:extLst>
              <a:ext uri="{FF2B5EF4-FFF2-40B4-BE49-F238E27FC236}">
                <a16:creationId xmlns:a16="http://schemas.microsoft.com/office/drawing/2014/main" id="{166F1038-107B-405A-97A4-E91B35A7DD70}"/>
              </a:ext>
            </a:extLst>
          </p:cNvPr>
          <p:cNvSpPr>
            <a:spLocks noGrp="1"/>
          </p:cNvSpPr>
          <p:nvPr>
            <p:ph type="subTitle" idx="1" hasCustomPrompt="1"/>
          </p:nvPr>
        </p:nvSpPr>
        <p:spPr>
          <a:xfrm>
            <a:off x="1524000" y="2700336"/>
            <a:ext cx="9144000" cy="995362"/>
          </a:xfrm>
        </p:spPr>
        <p:txBody>
          <a:bodyPr>
            <a:normAutofit/>
          </a:bodyPr>
          <a:lstStyle>
            <a:lvl1pPr marL="0" indent="0" algn="ctr">
              <a:buNone/>
              <a:defRPr sz="2800" b="1">
                <a:solidFill>
                  <a:srgbClr val="2B63A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Naam sprekers</a:t>
            </a:r>
            <a:endParaRPr lang="nl-BE" dirty="0"/>
          </a:p>
        </p:txBody>
      </p:sp>
      <p:sp>
        <p:nvSpPr>
          <p:cNvPr id="5" name="Tijdelijke aanduiding voor inhoud 4">
            <a:extLst>
              <a:ext uri="{FF2B5EF4-FFF2-40B4-BE49-F238E27FC236}">
                <a16:creationId xmlns:a16="http://schemas.microsoft.com/office/drawing/2014/main" id="{AC6E02B4-12EC-0E3D-E878-30BEB1D38852}"/>
              </a:ext>
            </a:extLst>
          </p:cNvPr>
          <p:cNvSpPr>
            <a:spLocks noGrp="1"/>
          </p:cNvSpPr>
          <p:nvPr>
            <p:ph sz="quarter" idx="10" hasCustomPrompt="1"/>
          </p:nvPr>
        </p:nvSpPr>
        <p:spPr>
          <a:xfrm>
            <a:off x="1524000" y="3872967"/>
            <a:ext cx="9144000" cy="685270"/>
          </a:xfrm>
        </p:spPr>
        <p:txBody>
          <a:bodyPr>
            <a:normAutofit/>
          </a:bodyPr>
          <a:lstStyle>
            <a:lvl1pPr marL="0" indent="0" algn="ctr" defTabSz="914400" rtl="0" eaLnBrk="1" latinLnBrk="0" hangingPunct="1">
              <a:lnSpc>
                <a:spcPct val="90000"/>
              </a:lnSpc>
              <a:spcBef>
                <a:spcPts val="1000"/>
              </a:spcBef>
              <a:buClr>
                <a:srgbClr val="2B63AB"/>
              </a:buClr>
              <a:buFont typeface="Arial" panose="020B0604020202020204" pitchFamily="34" charset="0"/>
              <a:buNone/>
              <a:defRPr lang="nl-NL" sz="2800" b="1" kern="1200" dirty="0" smtClean="0">
                <a:solidFill>
                  <a:srgbClr val="2B63AB"/>
                </a:solidFill>
                <a:latin typeface="+mn-lt"/>
                <a:ea typeface="+mn-ea"/>
                <a:cs typeface="+mn-cs"/>
              </a:defRPr>
            </a:lvl1pPr>
          </a:lstStyle>
          <a:p>
            <a:pPr lvl="0"/>
            <a:r>
              <a:rPr lang="nl-NL" dirty="0"/>
              <a:t>Datum</a:t>
            </a:r>
          </a:p>
        </p:txBody>
      </p:sp>
    </p:spTree>
    <p:extLst>
      <p:ext uri="{BB962C8B-B14F-4D97-AF65-F5344CB8AC3E}">
        <p14:creationId xmlns:p14="http://schemas.microsoft.com/office/powerpoint/2010/main" val="2109032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7318B9-2CDC-4DE4-99B6-E6CAEB715C2C}"/>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63C77918-A924-457B-8450-FDAAB20B8B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2704140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05F5DF-74A3-4B22-AEDB-491AFBD0D630}"/>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8439AFAE-088E-4F4D-9A5D-C80E0712DD0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4276741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BE1267-7012-45A4-935B-E3A3A8092E4D}"/>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CF4B925-B642-4B42-933A-E99B21E7A244}"/>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53641C85-7694-44CD-AEE7-49602E530D1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006762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F5E223-56F6-4502-A677-9A875BC49291}"/>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183C335B-9D59-4179-8A95-AB3519DD42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AAD6758B-0D9E-4B25-A4BE-D9DBDBA8D40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FEA319A4-605A-44D0-88EB-4718B3B16E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0B9BE6E-72F9-4473-BAC3-2E4EA1BF67B7}"/>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1378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E4A199-3231-449D-AB3E-BB35401B19FB}"/>
              </a:ext>
            </a:extLst>
          </p:cNvPr>
          <p:cNvSpPr>
            <a:spLocks noGrp="1"/>
          </p:cNvSpPr>
          <p:nvPr>
            <p:ph type="title"/>
          </p:nvPr>
        </p:nvSpPr>
        <p:spPr/>
        <p:txBody>
          <a:bodyPr/>
          <a:lstStyle/>
          <a:p>
            <a:r>
              <a:rPr lang="nl-NL"/>
              <a:t>Klik om stijl te bewerken</a:t>
            </a:r>
            <a:endParaRPr lang="nl-BE"/>
          </a:p>
        </p:txBody>
      </p:sp>
    </p:spTree>
    <p:extLst>
      <p:ext uri="{BB962C8B-B14F-4D97-AF65-F5344CB8AC3E}">
        <p14:creationId xmlns:p14="http://schemas.microsoft.com/office/powerpoint/2010/main" val="1921628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8043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E8E9DF-AA21-441B-BC51-85AC910F455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188444C-6DA5-4592-A460-72A0944181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8A7F04AB-A826-4625-89B6-1920F03EF0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A63AE8D-DA38-40C1-8C5F-CCCC2F36E935}"/>
              </a:ext>
            </a:extLst>
          </p:cNvPr>
          <p:cNvSpPr>
            <a:spLocks noGrp="1"/>
          </p:cNvSpPr>
          <p:nvPr>
            <p:ph type="dt" sz="half" idx="10"/>
          </p:nvPr>
        </p:nvSpPr>
        <p:spPr>
          <a:xfrm>
            <a:off x="838200" y="6356350"/>
            <a:ext cx="2743200" cy="365125"/>
          </a:xfrm>
          <a:prstGeom prst="rect">
            <a:avLst/>
          </a:prstGeom>
        </p:spPr>
        <p:txBody>
          <a:bodyPr/>
          <a:lstStyle/>
          <a:p>
            <a:fld id="{78F74A99-5BB3-4209-AFAF-9C85E56CFA64}" type="datetimeFigureOut">
              <a:rPr lang="nl-BE" smtClean="0"/>
              <a:t>25/11/2025</a:t>
            </a:fld>
            <a:endParaRPr lang="nl-BE"/>
          </a:p>
        </p:txBody>
      </p:sp>
      <p:sp>
        <p:nvSpPr>
          <p:cNvPr id="6" name="Tijdelijke aanduiding voor voettekst 5">
            <a:extLst>
              <a:ext uri="{FF2B5EF4-FFF2-40B4-BE49-F238E27FC236}">
                <a16:creationId xmlns:a16="http://schemas.microsoft.com/office/drawing/2014/main" id="{4698E1E0-6BE5-45F4-A1DB-4C6CC90F787E}"/>
              </a:ext>
            </a:extLst>
          </p:cNvPr>
          <p:cNvSpPr>
            <a:spLocks noGrp="1"/>
          </p:cNvSpPr>
          <p:nvPr>
            <p:ph type="ftr" sz="quarter" idx="11"/>
          </p:nvPr>
        </p:nvSpPr>
        <p:spPr>
          <a:xfrm>
            <a:off x="4038600" y="6356350"/>
            <a:ext cx="4114800" cy="365125"/>
          </a:xfrm>
          <a:prstGeom prst="rect">
            <a:avLst/>
          </a:prstGeom>
        </p:spPr>
        <p:txBody>
          <a:bodyPr/>
          <a:lstStyle/>
          <a:p>
            <a:endParaRPr lang="nl-BE"/>
          </a:p>
        </p:txBody>
      </p:sp>
      <p:sp>
        <p:nvSpPr>
          <p:cNvPr id="7" name="Tijdelijke aanduiding voor dianummer 6">
            <a:extLst>
              <a:ext uri="{FF2B5EF4-FFF2-40B4-BE49-F238E27FC236}">
                <a16:creationId xmlns:a16="http://schemas.microsoft.com/office/drawing/2014/main" id="{DACA1584-D56E-444C-A8FD-8457035C95FC}"/>
              </a:ext>
            </a:extLst>
          </p:cNvPr>
          <p:cNvSpPr>
            <a:spLocks noGrp="1"/>
          </p:cNvSpPr>
          <p:nvPr>
            <p:ph type="sldNum" sz="quarter" idx="12"/>
          </p:nvPr>
        </p:nvSpPr>
        <p:spPr>
          <a:xfrm>
            <a:off x="8610600" y="6356350"/>
            <a:ext cx="2743200" cy="365125"/>
          </a:xfrm>
          <a:prstGeom prst="rect">
            <a:avLst/>
          </a:prstGeom>
        </p:spPr>
        <p:txBody>
          <a:bodyPr/>
          <a:lstStyle/>
          <a:p>
            <a:fld id="{72AA2580-390F-495C-B48E-9F4970EC1BD2}" type="slidenum">
              <a:rPr lang="nl-BE" smtClean="0"/>
              <a:t>‹nr.›</a:t>
            </a:fld>
            <a:endParaRPr lang="nl-BE"/>
          </a:p>
        </p:txBody>
      </p:sp>
    </p:spTree>
    <p:extLst>
      <p:ext uri="{BB962C8B-B14F-4D97-AF65-F5344CB8AC3E}">
        <p14:creationId xmlns:p14="http://schemas.microsoft.com/office/powerpoint/2010/main" val="279970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449ECA-19E6-4D23-A66C-F90BAE48B03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3497D9DC-ECF1-4DBC-8E0F-DCD88F4D38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
        <p:nvSpPr>
          <p:cNvPr id="4" name="Tijdelijke aanduiding voor tekst 3">
            <a:extLst>
              <a:ext uri="{FF2B5EF4-FFF2-40B4-BE49-F238E27FC236}">
                <a16:creationId xmlns:a16="http://schemas.microsoft.com/office/drawing/2014/main" id="{6BB8B680-5B6B-48AA-84A4-A7E75D89C2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42565298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1.pn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939E26"/>
        </a:solidFill>
        <a:effectLst/>
      </p:bgPr>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ACF57998-C155-E0F2-A46C-4EAAF6171449}"/>
              </a:ext>
            </a:extLst>
          </p:cNvPr>
          <p:cNvSpPr/>
          <p:nvPr userDrawn="1"/>
        </p:nvSpPr>
        <p:spPr>
          <a:xfrm>
            <a:off x="0" y="4338320"/>
            <a:ext cx="12192000" cy="2519680"/>
          </a:xfrm>
          <a:prstGeom prst="rect">
            <a:avLst/>
          </a:prstGeom>
          <a:solidFill>
            <a:srgbClr val="2D4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11" name="Afbeelding 10" descr="Afbeelding met tekst, Lettertype, Graphics, grafische vormgeving&#10;&#10;Automatisch gegenereerde beschrijving">
            <a:extLst>
              <a:ext uri="{FF2B5EF4-FFF2-40B4-BE49-F238E27FC236}">
                <a16:creationId xmlns:a16="http://schemas.microsoft.com/office/drawing/2014/main" id="{19DDFDA8-C96C-8CD6-AF74-97B507CA7D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8275" y="210696"/>
            <a:ext cx="1366525" cy="881894"/>
          </a:xfrm>
          <a:prstGeom prst="rect">
            <a:avLst/>
          </a:prstGeom>
        </p:spPr>
      </p:pic>
      <p:pic>
        <p:nvPicPr>
          <p:cNvPr id="13" name="Afbeelding 12" descr="Afbeelding met tekst, Lettertype, Graphics, grafische vormgeving&#10;&#10;Automatisch gegenereerde beschrijving">
            <a:extLst>
              <a:ext uri="{FF2B5EF4-FFF2-40B4-BE49-F238E27FC236}">
                <a16:creationId xmlns:a16="http://schemas.microsoft.com/office/drawing/2014/main" id="{34F0961D-A9B3-63EA-B17F-73DF99C651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570720" y="210696"/>
            <a:ext cx="2326640" cy="877182"/>
          </a:xfrm>
          <a:prstGeom prst="rect">
            <a:avLst/>
          </a:prstGeom>
        </p:spPr>
      </p:pic>
    </p:spTree>
    <p:extLst>
      <p:ext uri="{BB962C8B-B14F-4D97-AF65-F5344CB8AC3E}">
        <p14:creationId xmlns:p14="http://schemas.microsoft.com/office/powerpoint/2010/main" val="3773773602"/>
      </p:ext>
    </p:extLst>
  </p:cSld>
  <p:clrMap bg1="lt1" tx1="dk1" bg2="lt2" tx2="dk2" accent1="accent1" accent2="accent2" accent3="accent3" accent4="accent4" accent5="accent5" accent6="accent6" hlink="hlink" folHlink="folHlink"/>
  <p:sldLayoutIdLst>
    <p:sldLayoutId id="214748366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E8E0899-79BD-4F9F-B361-4A98C7987E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871EECDE-22CA-4A21-BC5D-D52B5A7EE2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Rechthoek 9">
            <a:extLst>
              <a:ext uri="{FF2B5EF4-FFF2-40B4-BE49-F238E27FC236}">
                <a16:creationId xmlns:a16="http://schemas.microsoft.com/office/drawing/2014/main" id="{D915DB99-D343-AD82-EB1A-B15654DA9F67}"/>
              </a:ext>
            </a:extLst>
          </p:cNvPr>
          <p:cNvSpPr/>
          <p:nvPr userDrawn="1"/>
        </p:nvSpPr>
        <p:spPr>
          <a:xfrm>
            <a:off x="0" y="6087533"/>
            <a:ext cx="12192000" cy="770467"/>
          </a:xfrm>
          <a:prstGeom prst="rect">
            <a:avLst/>
          </a:prstGeom>
          <a:solidFill>
            <a:srgbClr val="2D4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4" name="Afbeelding 13" descr="Afbeelding met tekst, Lettertype, Graphics, grafische vormgeving&#10;&#10;Automatisch gegenereerde beschrijving">
            <a:extLst>
              <a:ext uri="{FF2B5EF4-FFF2-40B4-BE49-F238E27FC236}">
                <a16:creationId xmlns:a16="http://schemas.microsoft.com/office/drawing/2014/main" id="{0CBDE7AA-7B80-8893-389F-AF23D148192A}"/>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0877971" y="6165687"/>
            <a:ext cx="951658" cy="614157"/>
          </a:xfrm>
          <a:prstGeom prst="rect">
            <a:avLst/>
          </a:prstGeom>
        </p:spPr>
      </p:pic>
      <p:pic>
        <p:nvPicPr>
          <p:cNvPr id="16" name="Afbeelding 15" descr="Afbeelding met tekst, Lettertype, Graphics, grafische vormgeving&#10;&#10;Automatisch gegenereerde beschrijving">
            <a:extLst>
              <a:ext uri="{FF2B5EF4-FFF2-40B4-BE49-F238E27FC236}">
                <a16:creationId xmlns:a16="http://schemas.microsoft.com/office/drawing/2014/main" id="{4F72F7F3-DDC8-767D-D921-83FA832DC7A8}"/>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25181" y="6156855"/>
            <a:ext cx="1700138" cy="640981"/>
          </a:xfrm>
          <a:prstGeom prst="rect">
            <a:avLst/>
          </a:prstGeom>
        </p:spPr>
      </p:pic>
    </p:spTree>
    <p:extLst>
      <p:ext uri="{BB962C8B-B14F-4D97-AF65-F5344CB8AC3E}">
        <p14:creationId xmlns:p14="http://schemas.microsoft.com/office/powerpoint/2010/main" val="131031758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rgbClr val="939E26"/>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2B63AB"/>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AAA91C"/>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DCDB2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D4D3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939E26"/>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958688FC-B317-0E56-36F5-1A48CE4D5843}"/>
              </a:ext>
            </a:extLst>
          </p:cNvPr>
          <p:cNvSpPr>
            <a:spLocks noGrp="1"/>
          </p:cNvSpPr>
          <p:nvPr>
            <p:ph type="subTitle" idx="1"/>
          </p:nvPr>
        </p:nvSpPr>
        <p:spPr>
          <a:xfrm>
            <a:off x="165370" y="1462530"/>
            <a:ext cx="12026630" cy="1603808"/>
          </a:xfrm>
        </p:spPr>
        <p:txBody>
          <a:bodyPr>
            <a:noAutofit/>
          </a:bodyPr>
          <a:lstStyle/>
          <a:p>
            <a:pPr algn="l"/>
            <a:r>
              <a:rPr lang="fr-FR" sz="6600" dirty="0"/>
              <a:t>Le droit à la santé en situations de conflit</a:t>
            </a:r>
          </a:p>
          <a:p>
            <a:pPr algn="l"/>
            <a:r>
              <a:rPr lang="nl-BE" sz="6600" dirty="0">
                <a:solidFill>
                  <a:srgbClr val="939E26"/>
                </a:solidFill>
              </a:rPr>
              <a:t>Recht op gezondheidszorg in conflictsituaties</a:t>
            </a:r>
          </a:p>
        </p:txBody>
      </p:sp>
      <p:sp>
        <p:nvSpPr>
          <p:cNvPr id="4" name="Tekstvak 3">
            <a:extLst>
              <a:ext uri="{FF2B5EF4-FFF2-40B4-BE49-F238E27FC236}">
                <a16:creationId xmlns:a16="http://schemas.microsoft.com/office/drawing/2014/main" id="{54152C50-50F3-4160-66EF-48E576C23FE3}"/>
              </a:ext>
            </a:extLst>
          </p:cNvPr>
          <p:cNvSpPr txBox="1"/>
          <p:nvPr/>
        </p:nvSpPr>
        <p:spPr>
          <a:xfrm>
            <a:off x="8617789" y="4958191"/>
            <a:ext cx="3309796" cy="1015663"/>
          </a:xfrm>
          <a:prstGeom prst="rect">
            <a:avLst/>
          </a:prstGeom>
          <a:noFill/>
        </p:spPr>
        <p:txBody>
          <a:bodyPr wrap="square" rtlCol="0">
            <a:spAutoFit/>
          </a:bodyPr>
          <a:lstStyle/>
          <a:p>
            <a:pPr algn="r"/>
            <a:r>
              <a:rPr lang="nl-BE" sz="2000" b="1" dirty="0">
                <a:solidFill>
                  <a:srgbClr val="2D4D31"/>
                </a:solidFill>
              </a:rPr>
              <a:t>Webinar</a:t>
            </a:r>
          </a:p>
          <a:p>
            <a:pPr algn="r"/>
            <a:r>
              <a:rPr lang="nl-BE" sz="2000" b="1" dirty="0" err="1">
                <a:solidFill>
                  <a:srgbClr val="2D4D31"/>
                </a:solidFill>
              </a:rPr>
              <a:t>Mardi</a:t>
            </a:r>
            <a:r>
              <a:rPr lang="nl-BE" sz="2000" b="1" dirty="0">
                <a:solidFill>
                  <a:srgbClr val="2D4D31"/>
                </a:solidFill>
              </a:rPr>
              <a:t> 25 </a:t>
            </a:r>
            <a:r>
              <a:rPr lang="nl-BE" sz="2000" b="1" dirty="0" err="1">
                <a:solidFill>
                  <a:srgbClr val="2D4D31"/>
                </a:solidFill>
              </a:rPr>
              <a:t>novembre</a:t>
            </a:r>
            <a:r>
              <a:rPr lang="nl-BE" sz="2000" b="1" dirty="0">
                <a:solidFill>
                  <a:srgbClr val="2D4D31"/>
                </a:solidFill>
              </a:rPr>
              <a:t> 2025 </a:t>
            </a:r>
          </a:p>
          <a:p>
            <a:pPr algn="r"/>
            <a:r>
              <a:rPr lang="nl-BE" sz="2000" b="1" dirty="0">
                <a:solidFill>
                  <a:srgbClr val="2D4D31"/>
                </a:solidFill>
              </a:rPr>
              <a:t>Dinsdag 25 november 2025</a:t>
            </a:r>
          </a:p>
        </p:txBody>
      </p:sp>
    </p:spTree>
    <p:extLst>
      <p:ext uri="{BB962C8B-B14F-4D97-AF65-F5344CB8AC3E}">
        <p14:creationId xmlns:p14="http://schemas.microsoft.com/office/powerpoint/2010/main" val="134279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68524E-692D-9763-74B3-6CB37ABB4278}"/>
              </a:ext>
            </a:extLst>
          </p:cNvPr>
          <p:cNvSpPr>
            <a:spLocks noGrp="1"/>
          </p:cNvSpPr>
          <p:nvPr>
            <p:ph type="title"/>
          </p:nvPr>
        </p:nvSpPr>
        <p:spPr>
          <a:xfrm>
            <a:off x="312906" y="304582"/>
            <a:ext cx="10515600" cy="1325563"/>
          </a:xfrm>
        </p:spPr>
        <p:txBody>
          <a:bodyPr/>
          <a:lstStyle/>
          <a:p>
            <a:r>
              <a:rPr lang="fr-FR" dirty="0"/>
              <a:t>Contenu de la session / </a:t>
            </a:r>
            <a:r>
              <a:rPr lang="fr-FR" dirty="0" err="1"/>
              <a:t>Inhoud</a:t>
            </a:r>
            <a:r>
              <a:rPr lang="fr-FR" dirty="0"/>
              <a:t> van de </a:t>
            </a:r>
            <a:r>
              <a:rPr lang="fr-FR" dirty="0" err="1"/>
              <a:t>sessie</a:t>
            </a:r>
            <a:endParaRPr lang="nl-BE" dirty="0"/>
          </a:p>
        </p:txBody>
      </p:sp>
      <p:sp>
        <p:nvSpPr>
          <p:cNvPr id="3" name="Tijdelijke aanduiding voor inhoud 2">
            <a:extLst>
              <a:ext uri="{FF2B5EF4-FFF2-40B4-BE49-F238E27FC236}">
                <a16:creationId xmlns:a16="http://schemas.microsoft.com/office/drawing/2014/main" id="{34763C18-7EEB-7DA4-C830-9CAB85AF4F7B}"/>
              </a:ext>
            </a:extLst>
          </p:cNvPr>
          <p:cNvSpPr>
            <a:spLocks noGrp="1"/>
          </p:cNvSpPr>
          <p:nvPr>
            <p:ph idx="1"/>
          </p:nvPr>
        </p:nvSpPr>
        <p:spPr>
          <a:xfrm>
            <a:off x="838200" y="1539298"/>
            <a:ext cx="10515600" cy="4351338"/>
          </a:xfrm>
        </p:spPr>
        <p:txBody>
          <a:bodyPr>
            <a:normAutofit fontScale="92500" lnSpcReduction="20000"/>
          </a:bodyPr>
          <a:lstStyle/>
          <a:p>
            <a:pPr>
              <a:buClr>
                <a:srgbClr val="D0D430"/>
              </a:buClr>
            </a:pPr>
            <a:r>
              <a:rPr lang="fr-FR" sz="3200" b="1" dirty="0">
                <a:solidFill>
                  <a:srgbClr val="2D609B"/>
                </a:solidFill>
                <a:cs typeface="Calibri"/>
              </a:rPr>
              <a:t>Bienvenue et quelques règles d'usages</a:t>
            </a:r>
          </a:p>
          <a:p>
            <a:pPr marL="457200" lvl="1" indent="0">
              <a:buClr>
                <a:srgbClr val="D0D430"/>
              </a:buClr>
              <a:buNone/>
            </a:pPr>
            <a:r>
              <a:rPr lang="nl-BE" sz="3200" b="1" dirty="0">
                <a:solidFill>
                  <a:srgbClr val="2D609B"/>
                </a:solidFill>
                <a:cs typeface="Calibri"/>
              </a:rPr>
              <a:t>Welkom en enkele huisregels</a:t>
            </a:r>
          </a:p>
          <a:p>
            <a:pPr>
              <a:buClr>
                <a:srgbClr val="D0D430"/>
              </a:buClr>
            </a:pPr>
            <a:r>
              <a:rPr lang="nl-BE" sz="3200" b="1" dirty="0" err="1">
                <a:solidFill>
                  <a:srgbClr val="2D609B"/>
                </a:solidFill>
                <a:cs typeface="Calibri"/>
              </a:rPr>
              <a:t>Federico</a:t>
            </a:r>
            <a:r>
              <a:rPr lang="nl-BE" sz="3200" b="1" dirty="0">
                <a:solidFill>
                  <a:srgbClr val="2D609B"/>
                </a:solidFill>
                <a:cs typeface="Calibri"/>
              </a:rPr>
              <a:t> </a:t>
            </a:r>
            <a:r>
              <a:rPr lang="nl-BE" sz="3200" b="1" dirty="0" err="1">
                <a:solidFill>
                  <a:srgbClr val="2D609B"/>
                </a:solidFill>
                <a:cs typeface="Calibri"/>
              </a:rPr>
              <a:t>Dessi</a:t>
            </a:r>
            <a:endParaRPr lang="nl-BE" sz="3200" b="1" dirty="0">
              <a:solidFill>
                <a:srgbClr val="2D609B"/>
              </a:solidFill>
              <a:cs typeface="Calibri"/>
            </a:endParaRPr>
          </a:p>
          <a:p>
            <a:pPr>
              <a:buClr>
                <a:srgbClr val="D0D430"/>
              </a:buClr>
            </a:pPr>
            <a:r>
              <a:rPr lang="nl-BE" sz="3200" b="1" dirty="0">
                <a:solidFill>
                  <a:srgbClr val="2D609B"/>
                </a:solidFill>
                <a:cs typeface="Calibri"/>
              </a:rPr>
              <a:t>Dr. Marie-</a:t>
            </a:r>
            <a:r>
              <a:rPr lang="nl-BE" sz="3200" b="1" dirty="0" err="1">
                <a:solidFill>
                  <a:srgbClr val="2D609B"/>
                </a:solidFill>
                <a:cs typeface="Calibri"/>
              </a:rPr>
              <a:t>noël</a:t>
            </a:r>
            <a:r>
              <a:rPr lang="nl-BE" sz="3200" b="1" dirty="0">
                <a:solidFill>
                  <a:srgbClr val="2D609B"/>
                </a:solidFill>
                <a:cs typeface="Calibri"/>
              </a:rPr>
              <a:t> </a:t>
            </a:r>
          </a:p>
          <a:p>
            <a:pPr>
              <a:buClr>
                <a:srgbClr val="D0D430"/>
              </a:buClr>
            </a:pPr>
            <a:r>
              <a:rPr lang="nl-BE" sz="3200" b="1" dirty="0">
                <a:solidFill>
                  <a:srgbClr val="2D609B"/>
                </a:solidFill>
                <a:cs typeface="Calibri"/>
              </a:rPr>
              <a:t>Dr./Sr. Jeanne-Cécile et DR. Patience – Médecin chef de zone/zonearts</a:t>
            </a:r>
          </a:p>
          <a:p>
            <a:pPr>
              <a:buClr>
                <a:srgbClr val="D0D430"/>
              </a:buClr>
            </a:pPr>
            <a:r>
              <a:rPr lang="nl-BE" sz="3200" b="1" dirty="0" err="1">
                <a:solidFill>
                  <a:srgbClr val="2D609B"/>
                </a:solidFill>
                <a:cs typeface="Calibri"/>
              </a:rPr>
              <a:t>Questions</a:t>
            </a:r>
            <a:r>
              <a:rPr lang="nl-BE" sz="3200" b="1" dirty="0">
                <a:solidFill>
                  <a:srgbClr val="2D609B"/>
                </a:solidFill>
                <a:cs typeface="Calibri"/>
              </a:rPr>
              <a:t>/Vragen?</a:t>
            </a:r>
          </a:p>
          <a:p>
            <a:pPr>
              <a:buClr>
                <a:srgbClr val="D0D430"/>
              </a:buClr>
            </a:pPr>
            <a:r>
              <a:rPr lang="nl-BE" sz="3200" b="1" dirty="0">
                <a:solidFill>
                  <a:srgbClr val="2D609B"/>
                </a:solidFill>
                <a:cs typeface="Calibri"/>
              </a:rPr>
              <a:t>Uitwisseling: wat kunnen zorgverleners in België doen om rond dit thema te sensibiliseren?/ </a:t>
            </a:r>
            <a:r>
              <a:rPr lang="fr-FR" sz="3200" b="1" dirty="0">
                <a:solidFill>
                  <a:srgbClr val="2D609B"/>
                </a:solidFill>
                <a:cs typeface="Calibri"/>
              </a:rPr>
              <a:t>Que peuvent faire les prestataires de soins en Belgique pour sensibiliser à ce thème ?</a:t>
            </a:r>
            <a:r>
              <a:rPr lang="nl-BE" sz="3200" b="1" dirty="0">
                <a:solidFill>
                  <a:srgbClr val="2D609B"/>
                </a:solidFill>
                <a:cs typeface="Calibri"/>
              </a:rPr>
              <a:t> </a:t>
            </a:r>
          </a:p>
          <a:p>
            <a:pPr>
              <a:buClr>
                <a:srgbClr val="D0D430"/>
              </a:buClr>
            </a:pPr>
            <a:endParaRPr lang="nl-BE" dirty="0"/>
          </a:p>
        </p:txBody>
      </p:sp>
    </p:spTree>
    <p:extLst>
      <p:ext uri="{BB962C8B-B14F-4D97-AF65-F5344CB8AC3E}">
        <p14:creationId xmlns:p14="http://schemas.microsoft.com/office/powerpoint/2010/main" val="4182771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BE9486-5B99-924D-09BA-A25926AA2026}"/>
              </a:ext>
            </a:extLst>
          </p:cNvPr>
          <p:cNvSpPr>
            <a:spLocks noGrp="1"/>
          </p:cNvSpPr>
          <p:nvPr>
            <p:ph type="title"/>
          </p:nvPr>
        </p:nvSpPr>
        <p:spPr>
          <a:xfrm>
            <a:off x="422564" y="254289"/>
            <a:ext cx="10515600" cy="1029566"/>
          </a:xfrm>
        </p:spPr>
        <p:txBody>
          <a:bodyPr>
            <a:noAutofit/>
          </a:bodyPr>
          <a:lstStyle/>
          <a:p>
            <a:r>
              <a:rPr lang="fr-FR" sz="3600" dirty="0">
                <a:solidFill>
                  <a:srgbClr val="899637"/>
                </a:solidFill>
              </a:rPr>
              <a:t>Bienvenue et quelques règles de maison </a:t>
            </a:r>
            <a:br>
              <a:rPr lang="fr-FR" sz="3600" dirty="0">
                <a:solidFill>
                  <a:srgbClr val="899637"/>
                </a:solidFill>
              </a:rPr>
            </a:br>
            <a:r>
              <a:rPr lang="nl-BE" sz="3600" dirty="0">
                <a:solidFill>
                  <a:srgbClr val="899637"/>
                </a:solidFill>
              </a:rPr>
              <a:t>Welkom en enkele huisregels</a:t>
            </a:r>
            <a:endParaRPr lang="nl-BE" sz="3600" dirty="0"/>
          </a:p>
        </p:txBody>
      </p:sp>
      <p:sp>
        <p:nvSpPr>
          <p:cNvPr id="3" name="Tijdelijke aanduiding voor inhoud 2">
            <a:extLst>
              <a:ext uri="{FF2B5EF4-FFF2-40B4-BE49-F238E27FC236}">
                <a16:creationId xmlns:a16="http://schemas.microsoft.com/office/drawing/2014/main" id="{9FD6DCDA-B4A1-EC5E-3322-D4CA2D289034}"/>
              </a:ext>
            </a:extLst>
          </p:cNvPr>
          <p:cNvSpPr>
            <a:spLocks noGrp="1"/>
          </p:cNvSpPr>
          <p:nvPr>
            <p:ph sz="half" idx="1"/>
          </p:nvPr>
        </p:nvSpPr>
        <p:spPr>
          <a:xfrm>
            <a:off x="422564" y="1470747"/>
            <a:ext cx="5424056" cy="4409643"/>
          </a:xfrm>
        </p:spPr>
        <p:txBody>
          <a:bodyPr>
            <a:normAutofit fontScale="25000" lnSpcReduction="20000"/>
          </a:bodyPr>
          <a:lstStyle/>
          <a:p>
            <a:pPr>
              <a:buClr>
                <a:srgbClr val="D0D430"/>
              </a:buClr>
            </a:pPr>
            <a:r>
              <a:rPr lang="fr-FR" sz="8000" b="1" dirty="0">
                <a:solidFill>
                  <a:srgbClr val="2D609B"/>
                </a:solidFill>
                <a:cs typeface="Calibri"/>
              </a:rPr>
              <a:t>Cette session se déroulera en grande partie en français mais sera traduite simultanément</a:t>
            </a:r>
          </a:p>
          <a:p>
            <a:pPr>
              <a:buClr>
                <a:srgbClr val="D0D430"/>
              </a:buClr>
            </a:pPr>
            <a:r>
              <a:rPr lang="fr-FR" sz="8000" b="1" dirty="0">
                <a:solidFill>
                  <a:srgbClr val="2D609B"/>
                </a:solidFill>
                <a:cs typeface="Calibri"/>
              </a:rPr>
              <a:t>Veuillez noter que cette session sera enregistrée</a:t>
            </a:r>
          </a:p>
          <a:p>
            <a:pPr>
              <a:buClr>
                <a:srgbClr val="D0D430"/>
              </a:buClr>
            </a:pPr>
            <a:r>
              <a:rPr lang="fr-FR" sz="8000" b="1" dirty="0">
                <a:solidFill>
                  <a:srgbClr val="2D609B"/>
                </a:solidFill>
                <a:cs typeface="Calibri"/>
              </a:rPr>
              <a:t>Veuillez éteindre votre microphone pendant la présentation</a:t>
            </a:r>
          </a:p>
          <a:p>
            <a:pPr>
              <a:buClr>
                <a:srgbClr val="D0D430"/>
              </a:buClr>
            </a:pPr>
            <a:r>
              <a:rPr lang="fr-FR" sz="8000" b="1" dirty="0">
                <a:solidFill>
                  <a:srgbClr val="2D609B"/>
                </a:solidFill>
                <a:cs typeface="Calibri"/>
              </a:rPr>
              <a:t>Après tous les 3 interventions, vous aurez la possibilité de poser des questions</a:t>
            </a:r>
          </a:p>
          <a:p>
            <a:pPr>
              <a:buClr>
                <a:srgbClr val="D0D430"/>
              </a:buClr>
            </a:pPr>
            <a:r>
              <a:rPr lang="fr-FR" sz="8000" b="1" dirty="0">
                <a:solidFill>
                  <a:srgbClr val="2D609B"/>
                </a:solidFill>
                <a:cs typeface="Calibri"/>
              </a:rPr>
              <a:t>Si vous souhaitez poser une question pendant la présentation, vous pouvez déjà le faire dans la fonction « chat »</a:t>
            </a:r>
          </a:p>
          <a:p>
            <a:pPr>
              <a:buClr>
                <a:srgbClr val="D0D430"/>
              </a:buClr>
            </a:pPr>
            <a:r>
              <a:rPr lang="fr-FR" sz="8000" b="1" dirty="0">
                <a:solidFill>
                  <a:srgbClr val="2D609B"/>
                </a:solidFill>
                <a:cs typeface="Calibri"/>
              </a:rPr>
              <a:t>Pendant « l'heure » des questions, vous pouvez lever votre main numérique pour indiquer que vous avez une question, et vous serez le suivant dans la file d'attente</a:t>
            </a:r>
            <a:endParaRPr lang="nl-BE" sz="8000" b="1" dirty="0">
              <a:solidFill>
                <a:srgbClr val="2D609B"/>
              </a:solidFill>
              <a:cs typeface="Calibri"/>
            </a:endParaRPr>
          </a:p>
          <a:p>
            <a:pPr marL="0" indent="0">
              <a:buNone/>
            </a:pPr>
            <a:endParaRPr lang="nl-BE" dirty="0"/>
          </a:p>
        </p:txBody>
      </p:sp>
      <p:sp>
        <p:nvSpPr>
          <p:cNvPr id="4" name="Tijdelijke aanduiding voor inhoud 3">
            <a:extLst>
              <a:ext uri="{FF2B5EF4-FFF2-40B4-BE49-F238E27FC236}">
                <a16:creationId xmlns:a16="http://schemas.microsoft.com/office/drawing/2014/main" id="{3ECAA36B-6E29-94EF-61B5-6DC87B814404}"/>
              </a:ext>
            </a:extLst>
          </p:cNvPr>
          <p:cNvSpPr>
            <a:spLocks noGrp="1"/>
          </p:cNvSpPr>
          <p:nvPr>
            <p:ph sz="half" idx="2"/>
          </p:nvPr>
        </p:nvSpPr>
        <p:spPr>
          <a:xfrm>
            <a:off x="6276109" y="1502352"/>
            <a:ext cx="5585691" cy="4409643"/>
          </a:xfrm>
        </p:spPr>
        <p:txBody>
          <a:bodyPr>
            <a:normAutofit fontScale="25000" lnSpcReduction="20000"/>
          </a:bodyPr>
          <a:lstStyle/>
          <a:p>
            <a:pPr>
              <a:buClr>
                <a:srgbClr val="D0D430"/>
              </a:buClr>
            </a:pPr>
            <a:r>
              <a:rPr lang="nl-BE" sz="8000" b="1" dirty="0">
                <a:solidFill>
                  <a:srgbClr val="2D609B"/>
                </a:solidFill>
                <a:cs typeface="Calibri"/>
              </a:rPr>
              <a:t>Deze sessie zal in het grotendeels in het Frans gehouden worden maar wordt simultaan vertaald. </a:t>
            </a:r>
          </a:p>
          <a:p>
            <a:pPr>
              <a:buClr>
                <a:srgbClr val="D0D430"/>
              </a:buClr>
            </a:pPr>
            <a:r>
              <a:rPr lang="nl-BE" sz="8000" b="1" dirty="0">
                <a:solidFill>
                  <a:srgbClr val="2D609B"/>
                </a:solidFill>
                <a:cs typeface="Calibri"/>
              </a:rPr>
              <a:t>Houd er rekening mee dat deze sessie wordt opgenomen</a:t>
            </a:r>
          </a:p>
          <a:p>
            <a:pPr>
              <a:buClr>
                <a:srgbClr val="D0D430"/>
              </a:buClr>
            </a:pPr>
            <a:r>
              <a:rPr lang="nl-BE" sz="8000" b="1" dirty="0">
                <a:solidFill>
                  <a:srgbClr val="2D609B"/>
                </a:solidFill>
                <a:cs typeface="Calibri"/>
              </a:rPr>
              <a:t>Gelieve uw microfoon uit te zetten tijdens de presentatie</a:t>
            </a:r>
          </a:p>
          <a:p>
            <a:pPr>
              <a:buClr>
                <a:srgbClr val="D0D430"/>
              </a:buClr>
            </a:pPr>
            <a:r>
              <a:rPr lang="nl-BE" sz="8000" b="1" dirty="0">
                <a:solidFill>
                  <a:srgbClr val="2D609B"/>
                </a:solidFill>
                <a:cs typeface="Calibri"/>
              </a:rPr>
              <a:t>Na alle 3 uiteenzettingen krijgt u de kans om vragen te stellen</a:t>
            </a:r>
          </a:p>
          <a:p>
            <a:pPr>
              <a:buClr>
                <a:srgbClr val="D0D430"/>
              </a:buClr>
            </a:pPr>
            <a:r>
              <a:rPr lang="nl-BE" sz="8000" b="1" dirty="0">
                <a:solidFill>
                  <a:srgbClr val="2D609B"/>
                </a:solidFill>
                <a:cs typeface="Calibri"/>
              </a:rPr>
              <a:t>Als u tijdens een presentatie een vraag wilt stellen, kunt u dit al doen in de 'chat'-functie</a:t>
            </a:r>
          </a:p>
          <a:p>
            <a:pPr>
              <a:buClr>
                <a:srgbClr val="D0D430"/>
              </a:buClr>
            </a:pPr>
            <a:r>
              <a:rPr lang="nl-BE" sz="8000" b="1" dirty="0">
                <a:solidFill>
                  <a:srgbClr val="2D609B"/>
                </a:solidFill>
                <a:cs typeface="Calibri"/>
              </a:rPr>
              <a:t>Tijdens het 'vraaguurtje' kunt u uw digitale hand opsteken om aan te geven dat u een vraag hebt, en u bent dan de volgende in de rij</a:t>
            </a:r>
          </a:p>
          <a:p>
            <a:endParaRPr lang="nl-BE" dirty="0"/>
          </a:p>
        </p:txBody>
      </p:sp>
    </p:spTree>
    <p:extLst>
      <p:ext uri="{BB962C8B-B14F-4D97-AF65-F5344CB8AC3E}">
        <p14:creationId xmlns:p14="http://schemas.microsoft.com/office/powerpoint/2010/main" val="1320200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360D7E-4AE1-0199-8729-B301B6AEA6C0}"/>
              </a:ext>
            </a:extLst>
          </p:cNvPr>
          <p:cNvSpPr>
            <a:spLocks noGrp="1"/>
          </p:cNvSpPr>
          <p:nvPr>
            <p:ph type="title"/>
          </p:nvPr>
        </p:nvSpPr>
        <p:spPr>
          <a:xfrm>
            <a:off x="956052" y="2260937"/>
            <a:ext cx="6188362" cy="1015663"/>
          </a:xfrm>
        </p:spPr>
        <p:txBody>
          <a:bodyPr>
            <a:normAutofit fontScale="90000"/>
          </a:bodyPr>
          <a:lstStyle/>
          <a:p>
            <a:pPr algn="r">
              <a:lnSpc>
                <a:spcPct val="100000"/>
              </a:lnSpc>
            </a:pPr>
            <a:r>
              <a:rPr lang="nl-BE" sz="3100" dirty="0">
                <a:solidFill>
                  <a:srgbClr val="2D4D31"/>
                </a:solidFill>
              </a:rPr>
              <a:t>Directeur Dokters van de Wereld België</a:t>
            </a:r>
          </a:p>
        </p:txBody>
      </p:sp>
      <p:sp>
        <p:nvSpPr>
          <p:cNvPr id="8" name="Rectangle 1">
            <a:extLst>
              <a:ext uri="{FF2B5EF4-FFF2-40B4-BE49-F238E27FC236}">
                <a16:creationId xmlns:a16="http://schemas.microsoft.com/office/drawing/2014/main" id="{47469A12-3C34-F67E-DA46-3B2C35A6C0F5}"/>
              </a:ext>
            </a:extLst>
          </p:cNvPr>
          <p:cNvSpPr>
            <a:spLocks noGrp="1" noChangeArrowheads="1"/>
          </p:cNvSpPr>
          <p:nvPr>
            <p:ph type="body" idx="1"/>
          </p:nvPr>
        </p:nvSpPr>
        <p:spPr bwMode="auto">
          <a:xfrm>
            <a:off x="180622" y="4635448"/>
            <a:ext cx="895356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nl-BE" altLang="nl-BE" sz="3200" b="1" i="0" u="none" strike="noStrike" cap="none" normalizeH="0" baseline="0" dirty="0" err="1">
                <a:ln>
                  <a:noFill/>
                </a:ln>
                <a:solidFill>
                  <a:srgbClr val="2B63AB"/>
                </a:solidFill>
                <a:effectLst/>
                <a:latin typeface="Calibri" panose="020F0502020204030204" pitchFamily="34" charset="0"/>
                <a:ea typeface="Calibri" panose="020F0502020204030204" pitchFamily="34" charset="0"/>
                <a:cs typeface="Calibri" panose="020F0502020204030204" pitchFamily="34" charset="0"/>
              </a:rPr>
              <a:t>Neutralité</a:t>
            </a:r>
            <a:r>
              <a:rPr kumimoji="0" lang="nl-BE" altLang="nl-BE" sz="3200" b="1" i="0" u="none" strike="noStrike" cap="none" normalizeH="0" baseline="0" dirty="0">
                <a:ln>
                  <a:noFill/>
                </a:ln>
                <a:solidFill>
                  <a:srgbClr val="2B63AB"/>
                </a:solidFill>
                <a:effectLst/>
                <a:latin typeface="Calibri" panose="020F0502020204030204" pitchFamily="34" charset="0"/>
                <a:ea typeface="Calibri" panose="020F0502020204030204" pitchFamily="34" charset="0"/>
                <a:cs typeface="Calibri" panose="020F0502020204030204" pitchFamily="34" charset="0"/>
              </a:rPr>
              <a:t> </a:t>
            </a:r>
            <a:r>
              <a:rPr kumimoji="0" lang="nl-BE" altLang="nl-BE" sz="3200" b="1" i="0" u="none" strike="noStrike" cap="none" normalizeH="0" baseline="0" dirty="0" err="1">
                <a:ln>
                  <a:noFill/>
                </a:ln>
                <a:solidFill>
                  <a:srgbClr val="2B63AB"/>
                </a:solidFill>
                <a:effectLst/>
                <a:latin typeface="Calibri" panose="020F0502020204030204" pitchFamily="34" charset="0"/>
                <a:ea typeface="Calibri" panose="020F0502020204030204" pitchFamily="34" charset="0"/>
                <a:cs typeface="Calibri" panose="020F0502020204030204" pitchFamily="34" charset="0"/>
              </a:rPr>
              <a:t>medicale</a:t>
            </a:r>
            <a:r>
              <a:rPr lang="nl-BE" altLang="nl-BE" sz="3200" b="1" dirty="0">
                <a:solidFill>
                  <a:srgbClr val="2B63AB"/>
                </a:solidFill>
                <a:latin typeface="Calibri" panose="020F0502020204030204" pitchFamily="34" charset="0"/>
                <a:ea typeface="Calibri" panose="020F0502020204030204" pitchFamily="34" charset="0"/>
                <a:cs typeface="Calibri" panose="020F0502020204030204" pitchFamily="34" charset="0"/>
              </a:rPr>
              <a:t>/ medische neutraliteit </a:t>
            </a:r>
          </a:p>
          <a:p>
            <a:pPr marL="0" marR="0" lvl="0" indent="0" defTabSz="914400" rtl="0" eaLnBrk="0" fontAlgn="base" latinLnBrk="0" hangingPunct="0">
              <a:lnSpc>
                <a:spcPct val="100000"/>
              </a:lnSpc>
              <a:spcBef>
                <a:spcPct val="0"/>
              </a:spcBef>
              <a:spcAft>
                <a:spcPct val="0"/>
              </a:spcAft>
              <a:buClrTx/>
              <a:buSzTx/>
              <a:buFontTx/>
              <a:buNone/>
              <a:tabLst/>
            </a:pPr>
            <a:r>
              <a:rPr kumimoji="0" lang="nl-BE" altLang="nl-BE" sz="3200" b="1" i="0" u="none" strike="noStrike" cap="none" normalizeH="0" baseline="0" dirty="0" err="1">
                <a:ln>
                  <a:noFill/>
                </a:ln>
                <a:solidFill>
                  <a:srgbClr val="2B63AB"/>
                </a:solidFill>
                <a:effectLst/>
                <a:latin typeface="Calibri" panose="020F0502020204030204" pitchFamily="34" charset="0"/>
                <a:ea typeface="Calibri" panose="020F0502020204030204" pitchFamily="34" charset="0"/>
                <a:cs typeface="Calibri" panose="020F0502020204030204" pitchFamily="34" charset="0"/>
              </a:rPr>
              <a:t>Medics</a:t>
            </a:r>
            <a:r>
              <a:rPr kumimoji="0" lang="nl-BE" altLang="nl-BE" sz="3200" b="1" i="0" u="none" strike="noStrike" cap="none" normalizeH="0" baseline="0" dirty="0">
                <a:ln>
                  <a:noFill/>
                </a:ln>
                <a:solidFill>
                  <a:srgbClr val="2B63AB"/>
                </a:solidFill>
                <a:effectLst/>
                <a:latin typeface="Calibri" panose="020F0502020204030204" pitchFamily="34" charset="0"/>
                <a:ea typeface="Calibri" panose="020F0502020204030204" pitchFamily="34" charset="0"/>
                <a:cs typeface="Calibri" panose="020F0502020204030204" pitchFamily="34" charset="0"/>
              </a:rPr>
              <a:t> on </a:t>
            </a:r>
            <a:r>
              <a:rPr kumimoji="0" lang="nl-BE" altLang="nl-BE" sz="3200" b="1" i="0" u="none" strike="noStrike" cap="none" normalizeH="0" baseline="0" dirty="0" err="1">
                <a:ln>
                  <a:noFill/>
                </a:ln>
                <a:solidFill>
                  <a:srgbClr val="2B63AB"/>
                </a:solidFill>
                <a:effectLst/>
                <a:latin typeface="Calibri" panose="020F0502020204030204" pitchFamily="34" charset="0"/>
                <a:ea typeface="Calibri" panose="020F0502020204030204" pitchFamily="34" charset="0"/>
                <a:cs typeface="Calibri" panose="020F0502020204030204" pitchFamily="34" charset="0"/>
              </a:rPr>
              <a:t>the</a:t>
            </a:r>
            <a:r>
              <a:rPr kumimoji="0" lang="nl-BE" altLang="nl-BE" sz="3200" b="1" i="0" u="none" strike="noStrike" cap="none" normalizeH="0" baseline="0" dirty="0">
                <a:ln>
                  <a:noFill/>
                </a:ln>
                <a:solidFill>
                  <a:srgbClr val="2B63AB"/>
                </a:solidFill>
                <a:effectLst/>
                <a:latin typeface="Calibri" panose="020F0502020204030204" pitchFamily="34" charset="0"/>
                <a:ea typeface="Calibri" panose="020F0502020204030204" pitchFamily="34" charset="0"/>
                <a:cs typeface="Calibri" panose="020F0502020204030204" pitchFamily="34" charset="0"/>
              </a:rPr>
              <a:t> move  </a:t>
            </a:r>
          </a:p>
        </p:txBody>
      </p:sp>
      <p:sp>
        <p:nvSpPr>
          <p:cNvPr id="9" name="AutoShape 3">
            <a:extLst>
              <a:ext uri="{FF2B5EF4-FFF2-40B4-BE49-F238E27FC236}">
                <a16:creationId xmlns:a16="http://schemas.microsoft.com/office/drawing/2014/main" id="{87CAD2A2-65A5-D6A1-D56A-5835152ECBB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13" name="Tekstvak 12">
            <a:extLst>
              <a:ext uri="{FF2B5EF4-FFF2-40B4-BE49-F238E27FC236}">
                <a16:creationId xmlns:a16="http://schemas.microsoft.com/office/drawing/2014/main" id="{E701AA31-7673-73FF-D093-92847D6B7077}"/>
              </a:ext>
            </a:extLst>
          </p:cNvPr>
          <p:cNvSpPr txBox="1"/>
          <p:nvPr/>
        </p:nvSpPr>
        <p:spPr>
          <a:xfrm>
            <a:off x="314614" y="360387"/>
            <a:ext cx="6119090" cy="1015663"/>
          </a:xfrm>
          <a:prstGeom prst="rect">
            <a:avLst/>
          </a:prstGeom>
          <a:noFill/>
        </p:spPr>
        <p:txBody>
          <a:bodyPr wrap="square">
            <a:spAutoFit/>
          </a:bodyPr>
          <a:lstStyle/>
          <a:p>
            <a:r>
              <a:rPr lang="nl-BE" sz="6000" b="1" dirty="0" err="1">
                <a:solidFill>
                  <a:srgbClr val="939E26"/>
                </a:solidFill>
                <a:latin typeface="Calibri Light" panose="020F0302020204030204"/>
                <a:ea typeface="+mj-ea"/>
                <a:cs typeface="+mj-cs"/>
              </a:rPr>
              <a:t>Federico</a:t>
            </a:r>
            <a:r>
              <a:rPr lang="nl-BE" sz="6000" b="1" dirty="0">
                <a:solidFill>
                  <a:srgbClr val="939E26"/>
                </a:solidFill>
                <a:latin typeface="Calibri Light" panose="020F0302020204030204"/>
                <a:ea typeface="+mj-ea"/>
                <a:cs typeface="+mj-cs"/>
              </a:rPr>
              <a:t> </a:t>
            </a:r>
            <a:r>
              <a:rPr lang="nl-BE" sz="6000" b="1" dirty="0" err="1">
                <a:solidFill>
                  <a:srgbClr val="939E26"/>
                </a:solidFill>
                <a:latin typeface="Calibri Light" panose="020F0302020204030204"/>
                <a:ea typeface="+mj-ea"/>
                <a:cs typeface="+mj-cs"/>
              </a:rPr>
              <a:t>Dessi</a:t>
            </a:r>
            <a:endParaRPr lang="nl-BE" dirty="0"/>
          </a:p>
        </p:txBody>
      </p:sp>
      <p:sp>
        <p:nvSpPr>
          <p:cNvPr id="15" name="Tekstvak 14">
            <a:extLst>
              <a:ext uri="{FF2B5EF4-FFF2-40B4-BE49-F238E27FC236}">
                <a16:creationId xmlns:a16="http://schemas.microsoft.com/office/drawing/2014/main" id="{42A7FA79-656F-18D6-9E91-09DB354476EC}"/>
              </a:ext>
            </a:extLst>
          </p:cNvPr>
          <p:cNvSpPr txBox="1"/>
          <p:nvPr/>
        </p:nvSpPr>
        <p:spPr>
          <a:xfrm>
            <a:off x="314613" y="1550939"/>
            <a:ext cx="7085284" cy="523220"/>
          </a:xfrm>
          <a:prstGeom prst="rect">
            <a:avLst/>
          </a:prstGeom>
          <a:noFill/>
        </p:spPr>
        <p:txBody>
          <a:bodyPr wrap="square">
            <a:spAutoFit/>
          </a:bodyPr>
          <a:lstStyle/>
          <a:p>
            <a:r>
              <a:rPr lang="nl-BE" sz="2800" b="1" dirty="0">
                <a:solidFill>
                  <a:srgbClr val="2B63AB"/>
                </a:solidFill>
                <a:latin typeface="Calibri Light" panose="020F0302020204030204"/>
                <a:ea typeface="+mj-ea"/>
                <a:cs typeface="+mj-cs"/>
              </a:rPr>
              <a:t>Directeur Dokters van de Wereld België</a:t>
            </a:r>
            <a:endParaRPr lang="nl-BE" sz="2800" dirty="0">
              <a:solidFill>
                <a:srgbClr val="2B63AB"/>
              </a:solidFill>
            </a:endParaRPr>
          </a:p>
        </p:txBody>
      </p:sp>
      <p:pic>
        <p:nvPicPr>
          <p:cNvPr id="2050" name="Picture 2" descr="In een verbonden en afhankelijke wereld is het onze morele plicht om  migranten te ondersteunen in de Sahel, Marokko en ook bij hun aankomst in  België.&quot; | Dokters van de Wereld">
            <a:extLst>
              <a:ext uri="{FF2B5EF4-FFF2-40B4-BE49-F238E27FC236}">
                <a16:creationId xmlns:a16="http://schemas.microsoft.com/office/drawing/2014/main" id="{77497688-15F0-DB6A-A921-54BC2EC3C5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0428" y="0"/>
            <a:ext cx="4151572" cy="609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161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3AB6F-1565-7043-F5D8-C2CE55A8284B}"/>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1B2FC35F-480C-E923-800A-606F0DA6662A}"/>
              </a:ext>
            </a:extLst>
          </p:cNvPr>
          <p:cNvSpPr>
            <a:spLocks noGrp="1" noChangeArrowheads="1"/>
          </p:cNvSpPr>
          <p:nvPr>
            <p:ph type="body" idx="1"/>
          </p:nvPr>
        </p:nvSpPr>
        <p:spPr bwMode="auto">
          <a:xfrm>
            <a:off x="129396" y="2982946"/>
            <a:ext cx="7927676"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lang="nl-BE" sz="3600" b="1" dirty="0">
                <a:solidFill>
                  <a:srgbClr val="2D4D31"/>
                </a:solidFill>
                <a:latin typeface="Calibri" panose="020F0502020204030204" pitchFamily="34" charset="0"/>
                <a:ea typeface="Calibri" panose="020F0502020204030204" pitchFamily="34" charset="0"/>
                <a:cs typeface="Calibri" panose="020F0502020204030204" pitchFamily="34" charset="0"/>
              </a:rPr>
              <a:t>Getuigenis over het recht op gezondheidszorg in een conflictgebied Zuid-</a:t>
            </a:r>
            <a:r>
              <a:rPr lang="nl-BE" sz="3600" b="1" dirty="0" err="1">
                <a:solidFill>
                  <a:srgbClr val="2D4D31"/>
                </a:solidFill>
                <a:latin typeface="Calibri" panose="020F0502020204030204" pitchFamily="34" charset="0"/>
                <a:ea typeface="Calibri" panose="020F0502020204030204" pitchFamily="34" charset="0"/>
                <a:cs typeface="Calibri" panose="020F0502020204030204" pitchFamily="34" charset="0"/>
              </a:rPr>
              <a:t>Kivu</a:t>
            </a:r>
            <a:r>
              <a:rPr lang="nl-BE" sz="3600" b="1" dirty="0">
                <a:solidFill>
                  <a:srgbClr val="2D4D31"/>
                </a:solidFill>
                <a:latin typeface="Calibri" panose="020F0502020204030204" pitchFamily="34" charset="0"/>
                <a:ea typeface="Calibri" panose="020F0502020204030204" pitchFamily="34" charset="0"/>
                <a:cs typeface="Calibri" panose="020F0502020204030204" pitchFamily="34" charset="0"/>
              </a:rPr>
              <a:t> (DRC)</a:t>
            </a:r>
          </a:p>
          <a:p>
            <a:pPr algn="r" eaLnBrk="0" fontAlgn="base" hangingPunct="0">
              <a:lnSpc>
                <a:spcPct val="100000"/>
              </a:lnSpc>
              <a:spcBef>
                <a:spcPct val="0"/>
              </a:spcBef>
              <a:spcAft>
                <a:spcPct val="0"/>
              </a:spcAft>
              <a:buClrTx/>
            </a:pPr>
            <a:r>
              <a:rPr lang="fr-FR" sz="3600" b="1" dirty="0">
                <a:solidFill>
                  <a:srgbClr val="2B63AB"/>
                </a:solidFill>
                <a:latin typeface="Calibri"/>
                <a:ea typeface="Calibri"/>
                <a:cs typeface="Calibri"/>
              </a:rPr>
              <a:t>Témoignage sur le droit à la santé dans une zone de conflit au Sud-Kivu (RDC) </a:t>
            </a:r>
          </a:p>
        </p:txBody>
      </p:sp>
      <p:sp>
        <p:nvSpPr>
          <p:cNvPr id="9" name="AutoShape 3">
            <a:extLst>
              <a:ext uri="{FF2B5EF4-FFF2-40B4-BE49-F238E27FC236}">
                <a16:creationId xmlns:a16="http://schemas.microsoft.com/office/drawing/2014/main" id="{31077BAF-B54B-B32A-2A79-C5C13D2FC5E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13" name="Tekstvak 12">
            <a:extLst>
              <a:ext uri="{FF2B5EF4-FFF2-40B4-BE49-F238E27FC236}">
                <a16:creationId xmlns:a16="http://schemas.microsoft.com/office/drawing/2014/main" id="{96F81233-5A14-29F5-F42B-9AB7CBE6EEBA}"/>
              </a:ext>
            </a:extLst>
          </p:cNvPr>
          <p:cNvSpPr txBox="1"/>
          <p:nvPr/>
        </p:nvSpPr>
        <p:spPr>
          <a:xfrm>
            <a:off x="228349" y="428560"/>
            <a:ext cx="9660660" cy="1015663"/>
          </a:xfrm>
          <a:prstGeom prst="rect">
            <a:avLst/>
          </a:prstGeom>
          <a:noFill/>
        </p:spPr>
        <p:txBody>
          <a:bodyPr wrap="square">
            <a:spAutoFit/>
          </a:bodyPr>
          <a:lstStyle/>
          <a:p>
            <a:r>
              <a:rPr lang="nl-BE" sz="6000" b="0" i="0" dirty="0">
                <a:solidFill>
                  <a:srgbClr val="939E26"/>
                </a:solidFill>
                <a:effectLst/>
                <a:latin typeface="Calibri" panose="020F0502020204030204" pitchFamily="34" charset="0"/>
              </a:rPr>
              <a:t>Dr. Marie-Noël </a:t>
            </a:r>
            <a:r>
              <a:rPr lang="nl-BE" sz="6000" b="0" i="0" dirty="0" err="1">
                <a:solidFill>
                  <a:srgbClr val="939E26"/>
                </a:solidFill>
                <a:effectLst/>
                <a:latin typeface="Calibri" panose="020F0502020204030204" pitchFamily="34" charset="0"/>
              </a:rPr>
              <a:t>Cikuru</a:t>
            </a:r>
            <a:endParaRPr lang="nl-BE" sz="6000" b="0" i="0" dirty="0">
              <a:solidFill>
                <a:srgbClr val="939E26"/>
              </a:solidFill>
              <a:effectLst/>
              <a:latin typeface="Calibri" panose="020F0502020204030204" pitchFamily="34" charset="0"/>
            </a:endParaRPr>
          </a:p>
        </p:txBody>
      </p:sp>
      <p:sp>
        <p:nvSpPr>
          <p:cNvPr id="15" name="Tekstvak 14">
            <a:extLst>
              <a:ext uri="{FF2B5EF4-FFF2-40B4-BE49-F238E27FC236}">
                <a16:creationId xmlns:a16="http://schemas.microsoft.com/office/drawing/2014/main" id="{D7241E49-75DF-A395-D032-B5605F89F310}"/>
              </a:ext>
            </a:extLst>
          </p:cNvPr>
          <p:cNvSpPr txBox="1"/>
          <p:nvPr/>
        </p:nvSpPr>
        <p:spPr>
          <a:xfrm>
            <a:off x="2536166" y="2042552"/>
            <a:ext cx="5606907" cy="523220"/>
          </a:xfrm>
          <a:prstGeom prst="rect">
            <a:avLst/>
          </a:prstGeom>
          <a:noFill/>
        </p:spPr>
        <p:txBody>
          <a:bodyPr wrap="square">
            <a:spAutoFit/>
          </a:bodyPr>
          <a:lstStyle/>
          <a:p>
            <a:pPr algn="r"/>
            <a:r>
              <a:rPr lang="nl-BE" sz="2800" dirty="0">
                <a:solidFill>
                  <a:srgbClr val="2D4D31"/>
                </a:solidFill>
              </a:rPr>
              <a:t>Directrice Action </a:t>
            </a:r>
            <a:r>
              <a:rPr lang="nl-BE" sz="2800" dirty="0" err="1">
                <a:solidFill>
                  <a:srgbClr val="2D4D31"/>
                </a:solidFill>
              </a:rPr>
              <a:t>d’Espoir</a:t>
            </a:r>
            <a:r>
              <a:rPr lang="nl-BE" sz="2800" dirty="0">
                <a:solidFill>
                  <a:srgbClr val="2D4D31"/>
                </a:solidFill>
              </a:rPr>
              <a:t> (</a:t>
            </a:r>
            <a:r>
              <a:rPr lang="nl-BE" sz="2800" dirty="0" err="1">
                <a:solidFill>
                  <a:srgbClr val="2D4D31"/>
                </a:solidFill>
              </a:rPr>
              <a:t>Sud-Kivu</a:t>
            </a:r>
            <a:r>
              <a:rPr lang="nl-BE" sz="2800" dirty="0">
                <a:solidFill>
                  <a:srgbClr val="2D4D31"/>
                </a:solidFill>
              </a:rPr>
              <a:t>)</a:t>
            </a:r>
          </a:p>
        </p:txBody>
      </p:sp>
      <p:pic>
        <p:nvPicPr>
          <p:cNvPr id="5" name="Afbeelding 4">
            <a:extLst>
              <a:ext uri="{FF2B5EF4-FFF2-40B4-BE49-F238E27FC236}">
                <a16:creationId xmlns:a16="http://schemas.microsoft.com/office/drawing/2014/main" id="{E1DD688B-D75F-2447-33B1-6AB1799BFE18}"/>
              </a:ext>
            </a:extLst>
          </p:cNvPr>
          <p:cNvPicPr>
            <a:picLocks noChangeAspect="1"/>
          </p:cNvPicPr>
          <p:nvPr/>
        </p:nvPicPr>
        <p:blipFill>
          <a:blip r:embed="rId3"/>
          <a:stretch>
            <a:fillRect/>
          </a:stretch>
        </p:blipFill>
        <p:spPr>
          <a:xfrm>
            <a:off x="8428009" y="0"/>
            <a:ext cx="3763992" cy="6087489"/>
          </a:xfrm>
          <a:prstGeom prst="rect">
            <a:avLst/>
          </a:prstGeom>
        </p:spPr>
      </p:pic>
    </p:spTree>
    <p:extLst>
      <p:ext uri="{BB962C8B-B14F-4D97-AF65-F5344CB8AC3E}">
        <p14:creationId xmlns:p14="http://schemas.microsoft.com/office/powerpoint/2010/main" val="4841907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3C6A5-47DD-1997-79CC-994BDB624A27}"/>
            </a:ext>
          </a:extLst>
        </p:cNvPr>
        <p:cNvGrpSpPr/>
        <p:nvPr/>
      </p:nvGrpSpPr>
      <p:grpSpPr>
        <a:xfrm>
          <a:off x="0" y="0"/>
          <a:ext cx="0" cy="0"/>
          <a:chOff x="0" y="0"/>
          <a:chExt cx="0" cy="0"/>
        </a:xfrm>
      </p:grpSpPr>
      <p:sp>
        <p:nvSpPr>
          <p:cNvPr id="9" name="AutoShape 3">
            <a:extLst>
              <a:ext uri="{FF2B5EF4-FFF2-40B4-BE49-F238E27FC236}">
                <a16:creationId xmlns:a16="http://schemas.microsoft.com/office/drawing/2014/main" id="{5AAF84B0-B3D7-D7C8-1474-23FFA113378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13" name="Tekstvak 12">
            <a:extLst>
              <a:ext uri="{FF2B5EF4-FFF2-40B4-BE49-F238E27FC236}">
                <a16:creationId xmlns:a16="http://schemas.microsoft.com/office/drawing/2014/main" id="{FCDC367D-169B-5D8E-B9E4-C3BFB326EF71}"/>
              </a:ext>
            </a:extLst>
          </p:cNvPr>
          <p:cNvSpPr txBox="1"/>
          <p:nvPr/>
        </p:nvSpPr>
        <p:spPr>
          <a:xfrm>
            <a:off x="228349" y="428560"/>
            <a:ext cx="7397402" cy="1261884"/>
          </a:xfrm>
          <a:prstGeom prst="rect">
            <a:avLst/>
          </a:prstGeom>
          <a:noFill/>
        </p:spPr>
        <p:txBody>
          <a:bodyPr wrap="square">
            <a:spAutoFit/>
          </a:bodyPr>
          <a:lstStyle/>
          <a:p>
            <a:r>
              <a:rPr lang="nl-BE" sz="4400" b="0" i="0" dirty="0">
                <a:solidFill>
                  <a:srgbClr val="939E26"/>
                </a:solidFill>
                <a:effectLst/>
                <a:latin typeface="Calibri" panose="020F0502020204030204" pitchFamily="34" charset="0"/>
              </a:rPr>
              <a:t>Dr./Sr. </a:t>
            </a:r>
            <a:r>
              <a:rPr lang="nl-BE" sz="4400" dirty="0">
                <a:solidFill>
                  <a:srgbClr val="939E26"/>
                </a:solidFill>
                <a:latin typeface="Calibri" panose="020F0502020204030204" pitchFamily="34" charset="0"/>
              </a:rPr>
              <a:t>Jeanne-Cécile </a:t>
            </a:r>
            <a:r>
              <a:rPr lang="nl-BE" sz="4400" dirty="0" err="1">
                <a:solidFill>
                  <a:srgbClr val="939E26"/>
                </a:solidFill>
                <a:latin typeface="Calibri" panose="020F0502020204030204" pitchFamily="34" charset="0"/>
              </a:rPr>
              <a:t>Nyamungu</a:t>
            </a:r>
            <a:endParaRPr lang="nl-BE" sz="4400" dirty="0">
              <a:solidFill>
                <a:srgbClr val="939E26"/>
              </a:solidFill>
              <a:latin typeface="Calibri" panose="020F0502020204030204" pitchFamily="34" charset="0"/>
            </a:endParaRPr>
          </a:p>
          <a:p>
            <a:r>
              <a:rPr lang="nl-BE" sz="3200" b="0" i="0" dirty="0">
                <a:solidFill>
                  <a:srgbClr val="939E26"/>
                </a:solidFill>
                <a:effectLst/>
                <a:latin typeface="Calibri" panose="020F0502020204030204" pitchFamily="34" charset="0"/>
              </a:rPr>
              <a:t>Et D</a:t>
            </a:r>
            <a:r>
              <a:rPr lang="nl-BE" sz="3200" dirty="0">
                <a:solidFill>
                  <a:srgbClr val="939E26"/>
                </a:solidFill>
                <a:latin typeface="Calibri" panose="020F0502020204030204" pitchFamily="34" charset="0"/>
              </a:rPr>
              <a:t>r. Patience (médecin zone de chef </a:t>
            </a:r>
            <a:r>
              <a:rPr lang="nl-BE" sz="3200" dirty="0" err="1">
                <a:solidFill>
                  <a:srgbClr val="939E26"/>
                </a:solidFill>
                <a:latin typeface="Calibri" panose="020F0502020204030204" pitchFamily="34" charset="0"/>
              </a:rPr>
              <a:t>Lita</a:t>
            </a:r>
            <a:r>
              <a:rPr lang="nl-BE" sz="3200" dirty="0">
                <a:solidFill>
                  <a:srgbClr val="939E26"/>
                </a:solidFill>
                <a:latin typeface="Calibri" panose="020F0502020204030204" pitchFamily="34" charset="0"/>
              </a:rPr>
              <a:t>)</a:t>
            </a:r>
            <a:endParaRPr lang="nl-BE" sz="3200" b="0" i="0" dirty="0">
              <a:solidFill>
                <a:srgbClr val="939E26"/>
              </a:solidFill>
              <a:effectLst/>
              <a:latin typeface="Calibri" panose="020F0502020204030204" pitchFamily="34" charset="0"/>
            </a:endParaRPr>
          </a:p>
        </p:txBody>
      </p:sp>
      <p:sp>
        <p:nvSpPr>
          <p:cNvPr id="15" name="Tekstvak 14">
            <a:extLst>
              <a:ext uri="{FF2B5EF4-FFF2-40B4-BE49-F238E27FC236}">
                <a16:creationId xmlns:a16="http://schemas.microsoft.com/office/drawing/2014/main" id="{6C7F91F8-6601-4577-9443-AEC54C9BC3D6}"/>
              </a:ext>
            </a:extLst>
          </p:cNvPr>
          <p:cNvSpPr txBox="1"/>
          <p:nvPr/>
        </p:nvSpPr>
        <p:spPr>
          <a:xfrm>
            <a:off x="2943770" y="2222322"/>
            <a:ext cx="5606907" cy="523220"/>
          </a:xfrm>
          <a:prstGeom prst="rect">
            <a:avLst/>
          </a:prstGeom>
          <a:noFill/>
        </p:spPr>
        <p:txBody>
          <a:bodyPr wrap="square">
            <a:spAutoFit/>
          </a:bodyPr>
          <a:lstStyle/>
          <a:p>
            <a:pPr algn="r"/>
            <a:r>
              <a:rPr lang="nl-BE" sz="2800" dirty="0">
                <a:solidFill>
                  <a:srgbClr val="2D4D31"/>
                </a:solidFill>
              </a:rPr>
              <a:t>Coördinatrice BDOM BUNIA (</a:t>
            </a:r>
            <a:r>
              <a:rPr lang="nl-BE" sz="2800" dirty="0" err="1">
                <a:solidFill>
                  <a:srgbClr val="2D4D31"/>
                </a:solidFill>
              </a:rPr>
              <a:t>Ituri</a:t>
            </a:r>
            <a:r>
              <a:rPr lang="nl-BE" sz="2800" dirty="0">
                <a:solidFill>
                  <a:srgbClr val="2D4D31"/>
                </a:solidFill>
              </a:rPr>
              <a:t>)</a:t>
            </a:r>
          </a:p>
        </p:txBody>
      </p:sp>
      <p:pic>
        <p:nvPicPr>
          <p:cNvPr id="4098" name="Picture 2" descr="Oost Congo : De positieve samenwerking met Memisa geeft ons de kracht om  verder te gaan - Memisa">
            <a:extLst>
              <a:ext uri="{FF2B5EF4-FFF2-40B4-BE49-F238E27FC236}">
                <a16:creationId xmlns:a16="http://schemas.microsoft.com/office/drawing/2014/main" id="{C08B4DF3-B3AF-177C-0CF2-D90EC0CBD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5330" y="0"/>
            <a:ext cx="3246670" cy="611612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
            <a:extLst>
              <a:ext uri="{FF2B5EF4-FFF2-40B4-BE49-F238E27FC236}">
                <a16:creationId xmlns:a16="http://schemas.microsoft.com/office/drawing/2014/main" id="{C1F31310-D7A7-2700-F99C-E86818DD4147}"/>
              </a:ext>
            </a:extLst>
          </p:cNvPr>
          <p:cNvSpPr>
            <a:spLocks noGrp="1" noChangeArrowheads="1"/>
          </p:cNvSpPr>
          <p:nvPr>
            <p:ph type="body" idx="1"/>
          </p:nvPr>
        </p:nvSpPr>
        <p:spPr bwMode="auto">
          <a:xfrm>
            <a:off x="228349" y="2922561"/>
            <a:ext cx="7927676"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lang="nl-BE" sz="3600" b="1" dirty="0">
                <a:solidFill>
                  <a:srgbClr val="2D4D31"/>
                </a:solidFill>
                <a:latin typeface="Calibri" panose="020F0502020204030204" pitchFamily="34" charset="0"/>
                <a:ea typeface="Calibri" panose="020F0502020204030204" pitchFamily="34" charset="0"/>
                <a:cs typeface="Calibri" panose="020F0502020204030204" pitchFamily="34" charset="0"/>
              </a:rPr>
              <a:t>Getuigenis over het recht op gezondheidszorg in een conflictgebied - </a:t>
            </a:r>
            <a:r>
              <a:rPr lang="nl-BE" sz="3600" b="1" dirty="0" err="1">
                <a:solidFill>
                  <a:srgbClr val="2D4D31"/>
                </a:solidFill>
                <a:latin typeface="Calibri" panose="020F0502020204030204" pitchFamily="34" charset="0"/>
                <a:ea typeface="Calibri" panose="020F0502020204030204" pitchFamily="34" charset="0"/>
                <a:cs typeface="Calibri" panose="020F0502020204030204" pitchFamily="34" charset="0"/>
              </a:rPr>
              <a:t>Ituri</a:t>
            </a:r>
            <a:r>
              <a:rPr lang="nl-BE" sz="3600" b="1" dirty="0">
                <a:solidFill>
                  <a:srgbClr val="2D4D31"/>
                </a:solidFill>
                <a:latin typeface="Calibri" panose="020F0502020204030204" pitchFamily="34" charset="0"/>
                <a:ea typeface="Calibri" panose="020F0502020204030204" pitchFamily="34" charset="0"/>
                <a:cs typeface="Calibri" panose="020F0502020204030204" pitchFamily="34" charset="0"/>
              </a:rPr>
              <a:t> (DRC)</a:t>
            </a:r>
          </a:p>
          <a:p>
            <a:pPr algn="r" eaLnBrk="0" fontAlgn="base" hangingPunct="0">
              <a:lnSpc>
                <a:spcPct val="100000"/>
              </a:lnSpc>
              <a:spcBef>
                <a:spcPct val="0"/>
              </a:spcBef>
              <a:spcAft>
                <a:spcPct val="0"/>
              </a:spcAft>
              <a:buClrTx/>
            </a:pPr>
            <a:r>
              <a:rPr lang="fr-FR" sz="3600" b="1" dirty="0">
                <a:solidFill>
                  <a:srgbClr val="2B63AB"/>
                </a:solidFill>
                <a:latin typeface="Calibri"/>
                <a:ea typeface="Calibri"/>
                <a:cs typeface="Calibri"/>
              </a:rPr>
              <a:t>Témoignage sur le droit à la santé dans une zone de conflit au Ituri (RDC) </a:t>
            </a:r>
          </a:p>
        </p:txBody>
      </p:sp>
    </p:spTree>
    <p:extLst>
      <p:ext uri="{BB962C8B-B14F-4D97-AF65-F5344CB8AC3E}">
        <p14:creationId xmlns:p14="http://schemas.microsoft.com/office/powerpoint/2010/main" val="3859393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F738-8499-5421-ED36-D4DE80D08B8B}"/>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73A96177-D50F-1BA5-85B3-E14F4FCC5453}"/>
              </a:ext>
            </a:extLst>
          </p:cNvPr>
          <p:cNvSpPr>
            <a:spLocks noGrp="1"/>
          </p:cNvSpPr>
          <p:nvPr>
            <p:ph type="title"/>
          </p:nvPr>
        </p:nvSpPr>
        <p:spPr>
          <a:xfrm>
            <a:off x="758106" y="2595262"/>
            <a:ext cx="10675788" cy="2852737"/>
          </a:xfrm>
        </p:spPr>
        <p:txBody>
          <a:bodyPr/>
          <a:lstStyle/>
          <a:p>
            <a:r>
              <a:rPr lang="fr-FR" dirty="0">
                <a:solidFill>
                  <a:srgbClr val="2D4D31"/>
                </a:solidFill>
              </a:rPr>
              <a:t>Vous avez des questions ? </a:t>
            </a:r>
            <a:r>
              <a:rPr lang="nl-BE" dirty="0">
                <a:solidFill>
                  <a:srgbClr val="2D4D31"/>
                </a:solidFill>
              </a:rPr>
              <a:t> </a:t>
            </a:r>
            <a:br>
              <a:rPr lang="nl-BE" dirty="0"/>
            </a:br>
            <a:r>
              <a:rPr lang="nl-BE" dirty="0"/>
              <a:t>Heeft u vragen?</a:t>
            </a:r>
          </a:p>
        </p:txBody>
      </p:sp>
    </p:spTree>
    <p:extLst>
      <p:ext uri="{BB962C8B-B14F-4D97-AF65-F5344CB8AC3E}">
        <p14:creationId xmlns:p14="http://schemas.microsoft.com/office/powerpoint/2010/main" val="4039391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D29A85-690A-066D-7BD4-16294346D837}"/>
              </a:ext>
            </a:extLst>
          </p:cNvPr>
          <p:cNvSpPr>
            <a:spLocks noGrp="1"/>
          </p:cNvSpPr>
          <p:nvPr>
            <p:ph type="title"/>
          </p:nvPr>
        </p:nvSpPr>
        <p:spPr>
          <a:xfrm>
            <a:off x="831850" y="924735"/>
            <a:ext cx="10515600" cy="2852737"/>
          </a:xfrm>
        </p:spPr>
        <p:txBody>
          <a:bodyPr/>
          <a:lstStyle/>
          <a:p>
            <a:r>
              <a:rPr lang="nl-BE" dirty="0"/>
              <a:t>Vergeet het evaluatieformulier niet in te vullen </a:t>
            </a:r>
            <a:r>
              <a:rPr lang="nl-BE" dirty="0">
                <a:sym typeface="Wingdings" panose="05000000000000000000" pitchFamily="2" charset="2"/>
              </a:rPr>
              <a:t>  </a:t>
            </a:r>
            <a:r>
              <a:rPr lang="nl-BE" dirty="0"/>
              <a:t> </a:t>
            </a:r>
          </a:p>
        </p:txBody>
      </p:sp>
      <p:sp>
        <p:nvSpPr>
          <p:cNvPr id="3" name="Tijdelijke aanduiding voor tekst 2">
            <a:extLst>
              <a:ext uri="{FF2B5EF4-FFF2-40B4-BE49-F238E27FC236}">
                <a16:creationId xmlns:a16="http://schemas.microsoft.com/office/drawing/2014/main" id="{D042DE98-B707-1FE1-581A-9FFE9B0C4E59}"/>
              </a:ext>
            </a:extLst>
          </p:cNvPr>
          <p:cNvSpPr>
            <a:spLocks noGrp="1"/>
          </p:cNvSpPr>
          <p:nvPr>
            <p:ph type="body" idx="1"/>
          </p:nvPr>
        </p:nvSpPr>
        <p:spPr>
          <a:xfrm>
            <a:off x="831850" y="3864844"/>
            <a:ext cx="10515600" cy="1500187"/>
          </a:xfrm>
        </p:spPr>
        <p:txBody>
          <a:bodyPr>
            <a:noAutofit/>
          </a:bodyPr>
          <a:lstStyle/>
          <a:p>
            <a:r>
              <a:rPr lang="fr-FR" sz="6000" dirty="0">
                <a:solidFill>
                  <a:srgbClr val="2D4D31"/>
                </a:solidFill>
              </a:rPr>
              <a:t>N’oubliez pas de remplir le formulaire d’évaluation </a:t>
            </a:r>
            <a:r>
              <a:rPr lang="fr-FR" sz="6000" dirty="0">
                <a:solidFill>
                  <a:srgbClr val="2D4D31"/>
                </a:solidFill>
                <a:sym typeface="Wingdings" panose="05000000000000000000" pitchFamily="2" charset="2"/>
              </a:rPr>
              <a:t></a:t>
            </a:r>
            <a:r>
              <a:rPr lang="fr-FR" sz="6000" dirty="0">
                <a:solidFill>
                  <a:srgbClr val="2D4D31"/>
                </a:solidFill>
              </a:rPr>
              <a:t>.</a:t>
            </a:r>
            <a:endParaRPr lang="nl-BE" sz="6000" dirty="0">
              <a:solidFill>
                <a:srgbClr val="2D4D31"/>
              </a:solidFill>
            </a:endParaRPr>
          </a:p>
        </p:txBody>
      </p:sp>
    </p:spTree>
    <p:extLst>
      <p:ext uri="{BB962C8B-B14F-4D97-AF65-F5344CB8AC3E}">
        <p14:creationId xmlns:p14="http://schemas.microsoft.com/office/powerpoint/2010/main" val="1212752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E9049-F6A3-1825-D9EB-AA71203427FA}"/>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862FE6CE-7442-AE64-B56B-52F6C28F955A}"/>
              </a:ext>
            </a:extLst>
          </p:cNvPr>
          <p:cNvSpPr>
            <a:spLocks noGrp="1"/>
          </p:cNvSpPr>
          <p:nvPr>
            <p:ph type="title"/>
          </p:nvPr>
        </p:nvSpPr>
        <p:spPr>
          <a:xfrm>
            <a:off x="302153" y="2560782"/>
            <a:ext cx="9331375" cy="3048000"/>
          </a:xfrm>
        </p:spPr>
        <p:txBody>
          <a:bodyPr>
            <a:noAutofit/>
          </a:bodyPr>
          <a:lstStyle/>
          <a:p>
            <a:r>
              <a:rPr lang="fr-FR" sz="5400" dirty="0">
                <a:solidFill>
                  <a:srgbClr val="2D4D31"/>
                </a:solidFill>
              </a:rPr>
              <a:t>Au plaisir de vous retrouver la prochaine fois!</a:t>
            </a:r>
            <a:r>
              <a:rPr lang="nl-BE" sz="5400" dirty="0"/>
              <a:t> </a:t>
            </a:r>
            <a:br>
              <a:rPr lang="nl-BE" sz="5400" dirty="0"/>
            </a:br>
            <a:r>
              <a:rPr lang="nl-BE" sz="5400" dirty="0"/>
              <a:t>Graag tot volgende keer!</a:t>
            </a:r>
          </a:p>
        </p:txBody>
      </p:sp>
      <p:pic>
        <p:nvPicPr>
          <p:cNvPr id="6" name="Graphic 5" descr="Pijl: rechtsom draaien met effen opvulling">
            <a:extLst>
              <a:ext uri="{FF2B5EF4-FFF2-40B4-BE49-F238E27FC236}">
                <a16:creationId xmlns:a16="http://schemas.microsoft.com/office/drawing/2014/main" id="{024EA8E2-FD2C-2E85-56EE-5805FB9AF6E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V="1">
            <a:off x="9382723" y="3334504"/>
            <a:ext cx="2274278" cy="2274278"/>
          </a:xfrm>
          <a:prstGeom prst="rect">
            <a:avLst/>
          </a:prstGeom>
        </p:spPr>
      </p:pic>
    </p:spTree>
    <p:extLst>
      <p:ext uri="{BB962C8B-B14F-4D97-AF65-F5344CB8AC3E}">
        <p14:creationId xmlns:p14="http://schemas.microsoft.com/office/powerpoint/2010/main" val="4120105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tekst, Lettertype, logo, Handelsmerk&#10;&#10;Automatisch gegenereerde beschrijving">
            <a:extLst>
              <a:ext uri="{FF2B5EF4-FFF2-40B4-BE49-F238E27FC236}">
                <a16:creationId xmlns:a16="http://schemas.microsoft.com/office/drawing/2014/main" id="{5C6A8BD4-C59C-7B31-DBCD-460C0B5F083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442" y="985521"/>
            <a:ext cx="6072305" cy="3759200"/>
          </a:xfrm>
          <a:prstGeom prst="rect">
            <a:avLst/>
          </a:prstGeom>
        </p:spPr>
      </p:pic>
      <p:pic>
        <p:nvPicPr>
          <p:cNvPr id="7" name="Afbeelding 6" descr="Afbeelding met tekst, logo, Lettertype, Handelsmerk&#10;&#10;Automatisch gegenereerde beschrijving">
            <a:extLst>
              <a:ext uri="{FF2B5EF4-FFF2-40B4-BE49-F238E27FC236}">
                <a16:creationId xmlns:a16="http://schemas.microsoft.com/office/drawing/2014/main" id="{7B78306F-16AA-DC7D-079D-5D88D95846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53113" y="1088061"/>
            <a:ext cx="5762445" cy="3656660"/>
          </a:xfrm>
          <a:prstGeom prst="rect">
            <a:avLst/>
          </a:prstGeom>
        </p:spPr>
      </p:pic>
      <p:sp>
        <p:nvSpPr>
          <p:cNvPr id="10" name="Tekstvak 9">
            <a:extLst>
              <a:ext uri="{FF2B5EF4-FFF2-40B4-BE49-F238E27FC236}">
                <a16:creationId xmlns:a16="http://schemas.microsoft.com/office/drawing/2014/main" id="{706C5006-7A4D-69C7-75C0-ADC33BDB9334}"/>
              </a:ext>
            </a:extLst>
          </p:cNvPr>
          <p:cNvSpPr txBox="1"/>
          <p:nvPr/>
        </p:nvSpPr>
        <p:spPr>
          <a:xfrm>
            <a:off x="4423563" y="2659559"/>
            <a:ext cx="3450368" cy="769441"/>
          </a:xfrm>
          <a:prstGeom prst="rect">
            <a:avLst/>
          </a:prstGeom>
          <a:noFill/>
        </p:spPr>
        <p:txBody>
          <a:bodyPr wrap="square" rtlCol="0">
            <a:spAutoFit/>
          </a:bodyPr>
          <a:lstStyle/>
          <a:p>
            <a:r>
              <a:rPr lang="nl-BE" sz="4400" b="1" dirty="0"/>
              <a:t>POWERED BY</a:t>
            </a:r>
          </a:p>
        </p:txBody>
      </p:sp>
    </p:spTree>
    <p:extLst>
      <p:ext uri="{BB962C8B-B14F-4D97-AF65-F5344CB8AC3E}">
        <p14:creationId xmlns:p14="http://schemas.microsoft.com/office/powerpoint/2010/main" val="2516303656"/>
      </p:ext>
    </p:extLst>
  </p:cSld>
  <p:clrMapOvr>
    <a:masterClrMapping/>
  </p:clrMapOvr>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F2123F42-B293-42B1-A4C6-4EF7CDF4EE55}" vid="{132075D5-B5A6-4F7E-AAAD-31563EA8FF6C}"/>
    </a:ext>
  </a:extLst>
</a:theme>
</file>

<file path=ppt/theme/theme2.xml><?xml version="1.0" encoding="utf-8"?>
<a:theme xmlns:a="http://schemas.openxmlformats.org/drawingml/2006/main" name="Ppt_Gezondheidszorg voor iedereen">
  <a:themeElements>
    <a:clrScheme name="Gezondheidszorg voor iederee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F2123F42-B293-42B1-A4C6-4EF7CDF4EE55}" vid="{A8FA831E-2BEE-4B94-9EE6-B16716B681DD}"/>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FE58978C9EF1547A9835AAD7FB51546" ma:contentTypeVersion="17" ma:contentTypeDescription="Een nieuw document maken." ma:contentTypeScope="" ma:versionID="16533a5d012c48755e9d706bf9d99a39">
  <xsd:schema xmlns:xsd="http://www.w3.org/2001/XMLSchema" xmlns:xs="http://www.w3.org/2001/XMLSchema" xmlns:p="http://schemas.microsoft.com/office/2006/metadata/properties" xmlns:ns2="67bd3c9d-e201-4853-a3bd-90b166559b19" xmlns:ns3="8aa47a31-2ea1-4dc7-a203-8b4478cf06e6" targetNamespace="http://schemas.microsoft.com/office/2006/metadata/properties" ma:root="true" ma:fieldsID="71b0d2ec2f8f945161a723c17f543e28" ns2:_="" ns3:_="">
    <xsd:import namespace="67bd3c9d-e201-4853-a3bd-90b166559b19"/>
    <xsd:import namespace="8aa47a31-2ea1-4dc7-a203-8b4478cf06e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d3c9d-e201-4853-a3bd-90b166559b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8d24064c-84dd-40a8-8895-1ae0c821fa6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a47a31-2ea1-4dc7-a203-8b4478cf06e6"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5c41ef48-4452-41bb-a2e8-20e513fdfaef}" ma:internalName="TaxCatchAll" ma:showField="CatchAllData" ma:web="8aa47a31-2ea1-4dc7-a203-8b4478cf06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aa47a31-2ea1-4dc7-a203-8b4478cf06e6" xsi:nil="true"/>
    <lcf76f155ced4ddcb4097134ff3c332f xmlns="67bd3c9d-e201-4853-a3bd-90b166559b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D58A357-8658-4EF0-B557-AB0787DBBAFC}">
  <ds:schemaRefs>
    <ds:schemaRef ds:uri="http://schemas.microsoft.com/sharepoint/v3/contenttype/forms"/>
  </ds:schemaRefs>
</ds:datastoreItem>
</file>

<file path=customXml/itemProps2.xml><?xml version="1.0" encoding="utf-8"?>
<ds:datastoreItem xmlns:ds="http://schemas.openxmlformats.org/officeDocument/2006/customXml" ds:itemID="{2743D3AD-BAA3-4575-94A1-3D8C036C04FD}"/>
</file>

<file path=customXml/itemProps3.xml><?xml version="1.0" encoding="utf-8"?>
<ds:datastoreItem xmlns:ds="http://schemas.openxmlformats.org/officeDocument/2006/customXml" ds:itemID="{228ADFC1-F878-414C-9381-3436130F7330}">
  <ds:schemaRefs>
    <ds:schemaRef ds:uri="http://schemas.microsoft.com/office/2006/metadata/properties"/>
    <ds:schemaRef ds:uri="http://schemas.microsoft.com/office/infopath/2007/PartnerControls"/>
    <ds:schemaRef ds:uri="37b8475e-4728-4d71-ae3d-b0858cf87d38"/>
    <ds:schemaRef ds:uri="ad3b79b0-7a66-4e8a-885a-ae815576b820"/>
    <ds:schemaRef ds:uri="8aa47a31-2ea1-4dc7-a203-8b4478cf06e6"/>
    <ds:schemaRef ds:uri="67bd3c9d-e201-4853-a3bd-90b166559b19"/>
  </ds:schemaRefs>
</ds:datastoreItem>
</file>

<file path=docProps/app.xml><?xml version="1.0" encoding="utf-8"?>
<Properties xmlns="http://schemas.openxmlformats.org/officeDocument/2006/extended-properties" xmlns:vt="http://schemas.openxmlformats.org/officeDocument/2006/docPropsVTypes">
  <Template>20240131_SPT_Template PPT</Template>
  <TotalTime>1703</TotalTime>
  <Words>833</Words>
  <Application>Microsoft Office PowerPoint</Application>
  <PresentationFormat>Breedbeeld</PresentationFormat>
  <Paragraphs>58</Paragraphs>
  <Slides>10</Slides>
  <Notes>5</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10</vt:i4>
      </vt:variant>
    </vt:vector>
  </HeadingPairs>
  <TitlesOfParts>
    <vt:vector size="17" baseType="lpstr">
      <vt:lpstr>Aptos</vt:lpstr>
      <vt:lpstr>Arial</vt:lpstr>
      <vt:lpstr>Calibri</vt:lpstr>
      <vt:lpstr>Calibri Light</vt:lpstr>
      <vt:lpstr>Wingdings</vt:lpstr>
      <vt:lpstr>Aangepast ontwerp</vt:lpstr>
      <vt:lpstr>Ppt_Gezondheidszorg voor iedereen</vt:lpstr>
      <vt:lpstr>PowerPoint-presentatie</vt:lpstr>
      <vt:lpstr>Contenu de la session / Inhoud van de sessie</vt:lpstr>
      <vt:lpstr>Bienvenue et quelques règles de maison  Welkom en enkele huisregels</vt:lpstr>
      <vt:lpstr>Directeur Dokters van de Wereld België</vt:lpstr>
      <vt:lpstr>PowerPoint-presentatie</vt:lpstr>
      <vt:lpstr>PowerPoint-presentatie</vt:lpstr>
      <vt:lpstr>Vous avez des questions ?   Heeft u vragen?</vt:lpstr>
      <vt:lpstr>Vergeet het evaluatieformulier niet in te vullen    </vt:lpstr>
      <vt:lpstr>Au plaisir de vous retrouver la prochaine fois!  Graag tot volgende keer!</vt:lpstr>
      <vt:lpstr>PowerPoint-presentatie</vt:lpstr>
    </vt:vector>
  </TitlesOfParts>
  <Company>Artsen Zonder Vakantie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Nadine Plehiers</dc:creator>
  <cp:lastModifiedBy>Josephine Yeboah-Afari</cp:lastModifiedBy>
  <cp:revision>4</cp:revision>
  <dcterms:created xsi:type="dcterms:W3CDTF">2025-03-06T16:32:16Z</dcterms:created>
  <dcterms:modified xsi:type="dcterms:W3CDTF">2025-11-25T17:46:54Z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0x0101009FE58978C9EF1547A9835AAD7FB51546</vt:lpwstr>
  </property>
  <property fmtid="{D5CDD505-2E9C-101B-9397-08002B2CF9AE}" pid="3" name="MediaServiceImageTags">
    <vt:lpwstr/>
  </property>
</Properties>
</file>