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648" r:id="rId5"/>
  </p:sldMasterIdLst>
  <p:sldIdLst>
    <p:sldId id="256" r:id="rId6"/>
    <p:sldId id="266" r:id="rId7"/>
    <p:sldId id="258" r:id="rId8"/>
    <p:sldId id="257" r:id="rId9"/>
    <p:sldId id="275" r:id="rId10"/>
    <p:sldId id="259" r:id="rId11"/>
    <p:sldId id="260" r:id="rId12"/>
    <p:sldId id="278" r:id="rId13"/>
    <p:sldId id="277" r:id="rId14"/>
    <p:sldId id="262" r:id="rId15"/>
    <p:sldId id="273" r:id="rId16"/>
    <p:sldId id="281" r:id="rId17"/>
    <p:sldId id="282" r:id="rId18"/>
    <p:sldId id="280" r:id="rId19"/>
    <p:sldId id="286" r:id="rId20"/>
    <p:sldId id="274" r:id="rId21"/>
    <p:sldId id="287" r:id="rId22"/>
    <p:sldId id="288" r:id="rId23"/>
    <p:sldId id="290" r:id="rId24"/>
    <p:sldId id="264" r:id="rId25"/>
    <p:sldId id="276" r:id="rId26"/>
    <p:sldId id="263" r:id="rId27"/>
    <p:sldId id="267" r:id="rId28"/>
    <p:sldId id="268" r:id="rId29"/>
    <p:sldId id="269" r:id="rId30"/>
    <p:sldId id="271" r:id="rId31"/>
    <p:sldId id="279" r:id="rId32"/>
    <p:sldId id="272" r:id="rId33"/>
    <p:sldId id="283" r:id="rId34"/>
    <p:sldId id="284" r:id="rId35"/>
    <p:sldId id="285" r:id="rId36"/>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9EC5EB3-0A25-4973-B7C8-ED64F26367F9}">
          <p14:sldIdLst>
            <p14:sldId id="256"/>
            <p14:sldId id="266"/>
            <p14:sldId id="258"/>
            <p14:sldId id="257"/>
            <p14:sldId id="275"/>
            <p14:sldId id="259"/>
            <p14:sldId id="260"/>
            <p14:sldId id="278"/>
            <p14:sldId id="277"/>
            <p14:sldId id="262"/>
            <p14:sldId id="273"/>
            <p14:sldId id="281"/>
            <p14:sldId id="282"/>
            <p14:sldId id="280"/>
            <p14:sldId id="286"/>
            <p14:sldId id="274"/>
            <p14:sldId id="287"/>
            <p14:sldId id="288"/>
            <p14:sldId id="290"/>
            <p14:sldId id="264"/>
            <p14:sldId id="276"/>
            <p14:sldId id="263"/>
            <p14:sldId id="267"/>
            <p14:sldId id="268"/>
            <p14:sldId id="269"/>
            <p14:sldId id="271"/>
            <p14:sldId id="279"/>
            <p14:sldId id="272"/>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A91C"/>
    <a:srgbClr val="2B63AB"/>
    <a:srgbClr val="CBCB1E"/>
    <a:srgbClr val="000000"/>
    <a:srgbClr val="2D4D31"/>
    <a:srgbClr val="253F27"/>
    <a:srgbClr val="87AEE1"/>
    <a:srgbClr val="939E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ine Plehiers" userId="de3ba66f-4570-46bb-be5b-b04c0e0f6198" providerId="ADAL" clId="{F3EB4CFB-297B-4BC4-BE64-6BDB42F39A88}"/>
    <pc:docChg chg="undo custSel addSld delSld modSld sldOrd modSection">
      <pc:chgData name="Nadine Plehiers" userId="de3ba66f-4570-46bb-be5b-b04c0e0f6198" providerId="ADAL" clId="{F3EB4CFB-297B-4BC4-BE64-6BDB42F39A88}" dt="2025-05-08T13:17:58.574" v="6"/>
      <pc:docMkLst>
        <pc:docMk/>
      </pc:docMkLst>
      <pc:sldChg chg="add del ord">
        <pc:chgData name="Nadine Plehiers" userId="de3ba66f-4570-46bb-be5b-b04c0e0f6198" providerId="ADAL" clId="{F3EB4CFB-297B-4BC4-BE64-6BDB42F39A88}" dt="2025-05-08T13:13:59.584" v="4" actId="20578"/>
        <pc:sldMkLst>
          <pc:docMk/>
          <pc:sldMk cId="3833516535" sldId="258"/>
        </pc:sldMkLst>
      </pc:sldChg>
      <pc:sldChg chg="ord">
        <pc:chgData name="Nadine Plehiers" userId="de3ba66f-4570-46bb-be5b-b04c0e0f6198" providerId="ADAL" clId="{F3EB4CFB-297B-4BC4-BE64-6BDB42F39A88}" dt="2025-05-08T13:17:58.574" v="5" actId="20578"/>
        <pc:sldMkLst>
          <pc:docMk/>
          <pc:sldMk cId="207778734" sldId="283"/>
        </pc:sldMkLst>
      </pc:sldChg>
      <pc:sldChg chg="ord">
        <pc:chgData name="Nadine Plehiers" userId="de3ba66f-4570-46bb-be5b-b04c0e0f6198" providerId="ADAL" clId="{F3EB4CFB-297B-4BC4-BE64-6BDB42F39A88}" dt="2025-05-08T13:17:58.574" v="6"/>
        <pc:sldMkLst>
          <pc:docMk/>
          <pc:sldMk cId="346153165" sldId="284"/>
        </pc:sldMkLst>
      </pc:sldChg>
      <pc:sldChg chg="ord">
        <pc:chgData name="Nadine Plehiers" userId="de3ba66f-4570-46bb-be5b-b04c0e0f6198" providerId="ADAL" clId="{F3EB4CFB-297B-4BC4-BE64-6BDB42F39A88}" dt="2025-05-08T13:17:58.574" v="6"/>
        <pc:sldMkLst>
          <pc:docMk/>
          <pc:sldMk cId="2294706345" sldId="28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82EC8-EF31-5620-9A39-36EEC68E2C7F}"/>
              </a:ext>
            </a:extLst>
          </p:cNvPr>
          <p:cNvSpPr>
            <a:spLocks noGrp="1"/>
          </p:cNvSpPr>
          <p:nvPr>
            <p:ph type="title" hasCustomPrompt="1"/>
          </p:nvPr>
        </p:nvSpPr>
        <p:spPr>
          <a:xfrm>
            <a:off x="254000" y="4510405"/>
            <a:ext cx="11684000" cy="732155"/>
          </a:xfrm>
          <a:prstGeom prst="rect">
            <a:avLst/>
          </a:prstGeom>
        </p:spPr>
        <p:txBody>
          <a:bodyPr/>
          <a:lstStyle>
            <a:lvl1pPr algn="ctr">
              <a:defRPr b="1">
                <a:solidFill>
                  <a:schemeClr val="bg1"/>
                </a:solidFill>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B6A2B6D2-238C-6D01-4105-13559EDE4212}"/>
              </a:ext>
            </a:extLst>
          </p:cNvPr>
          <p:cNvSpPr>
            <a:spLocks noGrp="1"/>
          </p:cNvSpPr>
          <p:nvPr>
            <p:ph type="body" sz="quarter" idx="10" hasCustomPrompt="1"/>
          </p:nvPr>
        </p:nvSpPr>
        <p:spPr>
          <a:xfrm>
            <a:off x="254000" y="5484495"/>
            <a:ext cx="11684000" cy="539115"/>
          </a:xfrm>
          <a:prstGeom prst="rect">
            <a:avLst/>
          </a:prstGeom>
        </p:spPr>
        <p:txBody>
          <a:bodyPr/>
          <a:lstStyle>
            <a:lvl1pPr marL="0" indent="0" algn="ctr">
              <a:buNone/>
              <a:defRPr b="1">
                <a:solidFill>
                  <a:schemeClr val="bg1"/>
                </a:solidFill>
              </a:defRPr>
            </a:lvl1pPr>
          </a:lstStyle>
          <a:p>
            <a:pPr lvl="0"/>
            <a:r>
              <a:rPr lang="nl-NL" dirty="0"/>
              <a:t>Sprekers</a:t>
            </a:r>
          </a:p>
        </p:txBody>
      </p:sp>
      <p:sp>
        <p:nvSpPr>
          <p:cNvPr id="6" name="Tijdelijke aanduiding voor inhoud 5">
            <a:extLst>
              <a:ext uri="{FF2B5EF4-FFF2-40B4-BE49-F238E27FC236}">
                <a16:creationId xmlns:a16="http://schemas.microsoft.com/office/drawing/2014/main" id="{2C664983-6BBD-D280-DE7A-C2196DC526FE}"/>
              </a:ext>
            </a:extLst>
          </p:cNvPr>
          <p:cNvSpPr>
            <a:spLocks noGrp="1"/>
          </p:cNvSpPr>
          <p:nvPr>
            <p:ph sz="quarter" idx="11" hasCustomPrompt="1"/>
          </p:nvPr>
        </p:nvSpPr>
        <p:spPr>
          <a:xfrm>
            <a:off x="7721600" y="6265545"/>
            <a:ext cx="4216400" cy="406400"/>
          </a:xfrm>
          <a:prstGeom prst="rect">
            <a:avLst/>
          </a:prstGeom>
        </p:spPr>
        <p:txBody>
          <a:bodyPr/>
          <a:lstStyle>
            <a:lvl1pPr marL="0" indent="0" algn="ctr">
              <a:buNone/>
              <a:defRPr>
                <a:solidFill>
                  <a:schemeClr val="bg1"/>
                </a:solidFill>
              </a:defRPr>
            </a:lvl1pPr>
          </a:lstStyle>
          <a:p>
            <a:pPr lvl="0"/>
            <a:r>
              <a:rPr lang="nl-BE" dirty="0"/>
              <a:t>Datum</a:t>
            </a:r>
          </a:p>
        </p:txBody>
      </p:sp>
    </p:spTree>
    <p:extLst>
      <p:ext uri="{BB962C8B-B14F-4D97-AF65-F5344CB8AC3E}">
        <p14:creationId xmlns:p14="http://schemas.microsoft.com/office/powerpoint/2010/main" val="383475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8472E-0D57-4004-8A0A-165B9C0CB86F}"/>
              </a:ext>
            </a:extLst>
          </p:cNvPr>
          <p:cNvSpPr>
            <a:spLocks noGrp="1"/>
          </p:cNvSpPr>
          <p:nvPr>
            <p:ph type="ctrTitle" hasCustomPrompt="1"/>
          </p:nvPr>
        </p:nvSpPr>
        <p:spPr>
          <a:xfrm>
            <a:off x="1524000" y="1122363"/>
            <a:ext cx="9144000" cy="1400704"/>
          </a:xfrm>
        </p:spPr>
        <p:txBody>
          <a:bodyPr anchor="b">
            <a:normAutofit/>
          </a:bodyPr>
          <a:lstStyle>
            <a:lvl1pPr algn="ctr">
              <a:defRPr sz="4800">
                <a:latin typeface="+mn-lt"/>
              </a:defRPr>
            </a:lvl1pPr>
          </a:lstStyle>
          <a:p>
            <a:r>
              <a:rPr lang="nl-NL" dirty="0"/>
              <a:t>TITEL</a:t>
            </a:r>
            <a:endParaRPr lang="nl-BE" dirty="0"/>
          </a:p>
        </p:txBody>
      </p:sp>
      <p:sp>
        <p:nvSpPr>
          <p:cNvPr id="3" name="Ondertitel 2">
            <a:extLst>
              <a:ext uri="{FF2B5EF4-FFF2-40B4-BE49-F238E27FC236}">
                <a16:creationId xmlns:a16="http://schemas.microsoft.com/office/drawing/2014/main" id="{166F1038-107B-405A-97A4-E91B35A7DD70}"/>
              </a:ext>
            </a:extLst>
          </p:cNvPr>
          <p:cNvSpPr>
            <a:spLocks noGrp="1"/>
          </p:cNvSpPr>
          <p:nvPr>
            <p:ph type="subTitle" idx="1" hasCustomPrompt="1"/>
          </p:nvPr>
        </p:nvSpPr>
        <p:spPr>
          <a:xfrm>
            <a:off x="1524000" y="2700336"/>
            <a:ext cx="9144000" cy="995362"/>
          </a:xfrm>
        </p:spPr>
        <p:txBody>
          <a:bodyPr>
            <a:normAutofit/>
          </a:bodyPr>
          <a:lstStyle>
            <a:lvl1pPr marL="0" indent="0" algn="ctr">
              <a:buNone/>
              <a:defRPr sz="2800" b="1">
                <a:solidFill>
                  <a:srgbClr val="2B63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Naam sprekers</a:t>
            </a:r>
            <a:endParaRPr lang="nl-BE" dirty="0"/>
          </a:p>
        </p:txBody>
      </p:sp>
      <p:sp>
        <p:nvSpPr>
          <p:cNvPr id="5" name="Tijdelijke aanduiding voor inhoud 4">
            <a:extLst>
              <a:ext uri="{FF2B5EF4-FFF2-40B4-BE49-F238E27FC236}">
                <a16:creationId xmlns:a16="http://schemas.microsoft.com/office/drawing/2014/main" id="{AC6E02B4-12EC-0E3D-E878-30BEB1D38852}"/>
              </a:ext>
            </a:extLst>
          </p:cNvPr>
          <p:cNvSpPr>
            <a:spLocks noGrp="1"/>
          </p:cNvSpPr>
          <p:nvPr>
            <p:ph sz="quarter" idx="10" hasCustomPrompt="1"/>
          </p:nvPr>
        </p:nvSpPr>
        <p:spPr>
          <a:xfrm>
            <a:off x="1524000" y="3872967"/>
            <a:ext cx="9144000" cy="685270"/>
          </a:xfrm>
        </p:spPr>
        <p:txBody>
          <a:bodyPr>
            <a:normAutofit/>
          </a:bodyPr>
          <a:lstStyle>
            <a:lvl1pPr marL="0" indent="0" algn="ctr" defTabSz="914400" rtl="0" eaLnBrk="1" latinLnBrk="0" hangingPunct="1">
              <a:lnSpc>
                <a:spcPct val="90000"/>
              </a:lnSpc>
              <a:spcBef>
                <a:spcPts val="1000"/>
              </a:spcBef>
              <a:buClr>
                <a:srgbClr val="2B63AB"/>
              </a:buClr>
              <a:buFont typeface="Arial" panose="020B0604020202020204" pitchFamily="34" charset="0"/>
              <a:buNone/>
              <a:defRPr lang="nl-NL" sz="2800" b="1" kern="1200" dirty="0" smtClean="0">
                <a:solidFill>
                  <a:srgbClr val="2B63AB"/>
                </a:solidFill>
                <a:latin typeface="+mn-lt"/>
                <a:ea typeface="+mn-ea"/>
                <a:cs typeface="+mn-cs"/>
              </a:defRPr>
            </a:lvl1pPr>
          </a:lstStyle>
          <a:p>
            <a:pPr lvl="0"/>
            <a:r>
              <a:rPr lang="nl-NL" dirty="0"/>
              <a:t>Datum</a:t>
            </a:r>
          </a:p>
        </p:txBody>
      </p:sp>
    </p:spTree>
    <p:extLst>
      <p:ext uri="{BB962C8B-B14F-4D97-AF65-F5344CB8AC3E}">
        <p14:creationId xmlns:p14="http://schemas.microsoft.com/office/powerpoint/2010/main" val="210903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7318B9-2CDC-4DE4-99B6-E6CAEB715C2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3C77918-A924-457B-8450-FDAAB20B8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270414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5F5DF-74A3-4B22-AEDB-491AFBD0D63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439AFAE-088E-4F4D-9A5D-C80E0712DD0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27674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E1267-7012-45A4-935B-E3A3A8092E4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CF4B925-B642-4B42-933A-E99B21E7A24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53641C85-7694-44CD-AEE7-49602E530D1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0676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5E223-56F6-4502-A677-9A875BC49291}"/>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83C335B-9D59-4179-8A95-AB3519DD4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AD6758B-0D9E-4B25-A4BE-D9DBDBA8D40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FEA319A4-605A-44D0-88EB-4718B3B16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0B9BE6E-72F9-4473-BAC3-2E4EA1BF67B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1378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4A199-3231-449D-AB3E-BB35401B19FB}"/>
              </a:ext>
            </a:extLst>
          </p:cNvPr>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1921628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04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8E9DF-AA21-441B-BC51-85AC910F45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188444C-6DA5-4592-A460-72A0944181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8A7F04AB-A826-4625-89B6-1920F03EF0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A63AE8D-DA38-40C1-8C5F-CCCC2F36E935}"/>
              </a:ext>
            </a:extLst>
          </p:cNvPr>
          <p:cNvSpPr>
            <a:spLocks noGrp="1"/>
          </p:cNvSpPr>
          <p:nvPr>
            <p:ph type="dt" sz="half" idx="10"/>
          </p:nvPr>
        </p:nvSpPr>
        <p:spPr>
          <a:xfrm>
            <a:off x="838200" y="6356350"/>
            <a:ext cx="2743200" cy="365125"/>
          </a:xfrm>
          <a:prstGeom prst="rect">
            <a:avLst/>
          </a:prstGeom>
        </p:spPr>
        <p:txBody>
          <a:bodyPr/>
          <a:lstStyle/>
          <a:p>
            <a:fld id="{78F74A99-5BB3-4209-AFAF-9C85E56CFA64}" type="datetimeFigureOut">
              <a:rPr lang="nl-BE" smtClean="0"/>
              <a:t>14/10/2026</a:t>
            </a:fld>
            <a:endParaRPr lang="nl-BE"/>
          </a:p>
        </p:txBody>
      </p:sp>
      <p:sp>
        <p:nvSpPr>
          <p:cNvPr id="6" name="Tijdelijke aanduiding voor voettekst 5">
            <a:extLst>
              <a:ext uri="{FF2B5EF4-FFF2-40B4-BE49-F238E27FC236}">
                <a16:creationId xmlns:a16="http://schemas.microsoft.com/office/drawing/2014/main" id="{4698E1E0-6BE5-45F4-A1DB-4C6CC90F787E}"/>
              </a:ext>
            </a:extLst>
          </p:cNvPr>
          <p:cNvSpPr>
            <a:spLocks noGrp="1"/>
          </p:cNvSpPr>
          <p:nvPr>
            <p:ph type="ftr" sz="quarter" idx="11"/>
          </p:nvPr>
        </p:nvSpPr>
        <p:spPr>
          <a:xfrm>
            <a:off x="4038600" y="6356350"/>
            <a:ext cx="4114800" cy="365125"/>
          </a:xfrm>
          <a:prstGeom prst="rect">
            <a:avLst/>
          </a:prstGeom>
        </p:spPr>
        <p:txBody>
          <a:bodyPr/>
          <a:lstStyle/>
          <a:p>
            <a:endParaRPr lang="nl-BE"/>
          </a:p>
        </p:txBody>
      </p:sp>
      <p:sp>
        <p:nvSpPr>
          <p:cNvPr id="7" name="Tijdelijke aanduiding voor dianummer 6">
            <a:extLst>
              <a:ext uri="{FF2B5EF4-FFF2-40B4-BE49-F238E27FC236}">
                <a16:creationId xmlns:a16="http://schemas.microsoft.com/office/drawing/2014/main" id="{DACA1584-D56E-444C-A8FD-8457035C95FC}"/>
              </a:ext>
            </a:extLst>
          </p:cNvPr>
          <p:cNvSpPr>
            <a:spLocks noGrp="1"/>
          </p:cNvSpPr>
          <p:nvPr>
            <p:ph type="sldNum" sz="quarter" idx="12"/>
          </p:nvPr>
        </p:nvSpPr>
        <p:spPr>
          <a:xfrm>
            <a:off x="8610600" y="6356350"/>
            <a:ext cx="2743200" cy="365125"/>
          </a:xfrm>
          <a:prstGeom prst="rect">
            <a:avLst/>
          </a:prstGeom>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279970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49ECA-19E6-4D23-A66C-F90BAE48B03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497D9DC-ECF1-4DBC-8E0F-DCD88F4D3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
        <p:nvSpPr>
          <p:cNvPr id="4" name="Tijdelijke aanduiding voor tekst 3">
            <a:extLst>
              <a:ext uri="{FF2B5EF4-FFF2-40B4-BE49-F238E27FC236}">
                <a16:creationId xmlns:a16="http://schemas.microsoft.com/office/drawing/2014/main" id="{6BB8B680-5B6B-48AA-84A4-A7E75D89C2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4256529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1.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39E26"/>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CF57998-C155-E0F2-A46C-4EAAF6171449}"/>
              </a:ext>
            </a:extLst>
          </p:cNvPr>
          <p:cNvSpPr/>
          <p:nvPr userDrawn="1"/>
        </p:nvSpPr>
        <p:spPr>
          <a:xfrm>
            <a:off x="0" y="4338320"/>
            <a:ext cx="12192000" cy="2519680"/>
          </a:xfrm>
          <a:prstGeom prst="rect">
            <a:avLst/>
          </a:prstGeom>
          <a:solidFill>
            <a:srgbClr val="2D4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11" name="Afbeelding 10" descr="Afbeelding met tekst, Lettertype, Graphics, grafische vormgeving&#10;&#10;Automatisch gegenereerde beschrijving">
            <a:extLst>
              <a:ext uri="{FF2B5EF4-FFF2-40B4-BE49-F238E27FC236}">
                <a16:creationId xmlns:a16="http://schemas.microsoft.com/office/drawing/2014/main" id="{19DDFDA8-C96C-8CD6-AF74-97B507CA7D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275" y="210696"/>
            <a:ext cx="1366525" cy="881894"/>
          </a:xfrm>
          <a:prstGeom prst="rect">
            <a:avLst/>
          </a:prstGeom>
        </p:spPr>
      </p:pic>
      <p:pic>
        <p:nvPicPr>
          <p:cNvPr id="13" name="Afbeelding 12" descr="Afbeelding met tekst, Lettertype, Graphics, grafische vormgeving&#10;&#10;Automatisch gegenereerde beschrijving">
            <a:extLst>
              <a:ext uri="{FF2B5EF4-FFF2-40B4-BE49-F238E27FC236}">
                <a16:creationId xmlns:a16="http://schemas.microsoft.com/office/drawing/2014/main" id="{34F0961D-A9B3-63EA-B17F-73DF99C651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70720" y="210696"/>
            <a:ext cx="2326640" cy="877182"/>
          </a:xfrm>
          <a:prstGeom prst="rect">
            <a:avLst/>
          </a:prstGeom>
        </p:spPr>
      </p:pic>
    </p:spTree>
    <p:extLst>
      <p:ext uri="{BB962C8B-B14F-4D97-AF65-F5344CB8AC3E}">
        <p14:creationId xmlns:p14="http://schemas.microsoft.com/office/powerpoint/2010/main" val="3773773602"/>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E8E0899-79BD-4F9F-B361-4A98C7987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871EECDE-22CA-4A21-BC5D-D52B5A7EE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Rechthoek 9">
            <a:extLst>
              <a:ext uri="{FF2B5EF4-FFF2-40B4-BE49-F238E27FC236}">
                <a16:creationId xmlns:a16="http://schemas.microsoft.com/office/drawing/2014/main" id="{D915DB99-D343-AD82-EB1A-B15654DA9F67}"/>
              </a:ext>
            </a:extLst>
          </p:cNvPr>
          <p:cNvSpPr/>
          <p:nvPr userDrawn="1"/>
        </p:nvSpPr>
        <p:spPr>
          <a:xfrm>
            <a:off x="0" y="6087533"/>
            <a:ext cx="12192000" cy="770467"/>
          </a:xfrm>
          <a:prstGeom prst="rect">
            <a:avLst/>
          </a:prstGeom>
          <a:solidFill>
            <a:srgbClr val="2D4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fbeelding 13" descr="Afbeelding met tekst, Lettertype, Graphics, grafische vormgeving&#10;&#10;Automatisch gegenereerde beschrijving">
            <a:extLst>
              <a:ext uri="{FF2B5EF4-FFF2-40B4-BE49-F238E27FC236}">
                <a16:creationId xmlns:a16="http://schemas.microsoft.com/office/drawing/2014/main" id="{0CBDE7AA-7B80-8893-389F-AF23D148192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877971" y="6165687"/>
            <a:ext cx="951658" cy="614157"/>
          </a:xfrm>
          <a:prstGeom prst="rect">
            <a:avLst/>
          </a:prstGeom>
        </p:spPr>
      </p:pic>
      <p:pic>
        <p:nvPicPr>
          <p:cNvPr id="16" name="Afbeelding 15" descr="Afbeelding met tekst, Lettertype, Graphics, grafische vormgeving&#10;&#10;Automatisch gegenereerde beschrijving">
            <a:extLst>
              <a:ext uri="{FF2B5EF4-FFF2-40B4-BE49-F238E27FC236}">
                <a16:creationId xmlns:a16="http://schemas.microsoft.com/office/drawing/2014/main" id="{4F72F7F3-DDC8-767D-D921-83FA832DC7A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25181" y="6156855"/>
            <a:ext cx="1700138" cy="640981"/>
          </a:xfrm>
          <a:prstGeom prst="rect">
            <a:avLst/>
          </a:prstGeom>
        </p:spPr>
      </p:pic>
    </p:spTree>
    <p:extLst>
      <p:ext uri="{BB962C8B-B14F-4D97-AF65-F5344CB8AC3E}">
        <p14:creationId xmlns:p14="http://schemas.microsoft.com/office/powerpoint/2010/main" val="1310317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B63AB"/>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AA91C"/>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DCDB2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D4D3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939E2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4.xml"/><Relationship Id="rId4" Type="http://schemas.openxmlformats.org/officeDocument/2006/relationships/image" Target="../media/image16.sv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4.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16.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29.jpg"/><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0D929A7E-262F-0200-7012-D4FB0EA11EE6}"/>
              </a:ext>
            </a:extLst>
          </p:cNvPr>
          <p:cNvSpPr txBox="1">
            <a:spLocks/>
          </p:cNvSpPr>
          <p:nvPr/>
        </p:nvSpPr>
        <p:spPr>
          <a:xfrm>
            <a:off x="0" y="1440655"/>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kern="1200">
                <a:solidFill>
                  <a:srgbClr val="939E26"/>
                </a:solidFill>
                <a:latin typeface="+mn-lt"/>
                <a:ea typeface="+mj-ea"/>
                <a:cs typeface="+mj-cs"/>
              </a:defRPr>
            </a:lvl1pPr>
          </a:lstStyle>
          <a:p>
            <a:r>
              <a:rPr lang="fr-BE" sz="7200" b="0" dirty="0">
                <a:latin typeface="Headline One" panose="00000400000000000000" pitchFamily="2" charset="0"/>
                <a:ea typeface="Urbanist Black" pitchFamily="50" charset="0"/>
                <a:cs typeface="Urbanist Black" pitchFamily="50" charset="0"/>
              </a:rPr>
              <a:t>Formation social media</a:t>
            </a:r>
          </a:p>
        </p:txBody>
      </p:sp>
      <p:sp>
        <p:nvSpPr>
          <p:cNvPr id="16" name="Titel 1">
            <a:extLst>
              <a:ext uri="{FF2B5EF4-FFF2-40B4-BE49-F238E27FC236}">
                <a16:creationId xmlns:a16="http://schemas.microsoft.com/office/drawing/2014/main" id="{9C050579-7EC3-58FF-F941-3F5747987FE5}"/>
              </a:ext>
            </a:extLst>
          </p:cNvPr>
          <p:cNvSpPr txBox="1">
            <a:spLocks/>
          </p:cNvSpPr>
          <p:nvPr/>
        </p:nvSpPr>
        <p:spPr>
          <a:xfrm>
            <a:off x="0" y="2766218"/>
            <a:ext cx="12192000"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4800" b="1" kern="1200">
                <a:solidFill>
                  <a:srgbClr val="939E26"/>
                </a:solidFill>
                <a:latin typeface="+mn-lt"/>
                <a:ea typeface="+mj-ea"/>
                <a:cs typeface="+mj-cs"/>
              </a:defRPr>
            </a:lvl1pPr>
          </a:lstStyle>
          <a:p>
            <a:r>
              <a:rPr lang="fr-BE" sz="7200" b="0" dirty="0">
                <a:latin typeface="Headline One" panose="00000400000000000000" pitchFamily="2" charset="0"/>
                <a:ea typeface="Urbanist Black" pitchFamily="50" charset="0"/>
                <a:cs typeface="Urbanist Black" pitchFamily="50" charset="0"/>
              </a:rPr>
              <a:t>Pour les </a:t>
            </a:r>
            <a:r>
              <a:rPr lang="fr-FR" sz="7200" b="0" dirty="0">
                <a:latin typeface="Headline One" panose="00000400000000000000" pitchFamily="2" charset="0"/>
                <a:ea typeface="Urbanist Black" pitchFamily="50" charset="0"/>
                <a:cs typeface="Urbanist Black" pitchFamily="50" charset="0"/>
              </a:rPr>
              <a:t>ambassadeurs de Sante pour tous</a:t>
            </a:r>
            <a:endParaRPr lang="fr-BE" sz="7200" b="0" dirty="0">
              <a:latin typeface="Headline One" panose="00000400000000000000" pitchFamily="2" charset="0"/>
              <a:ea typeface="Urbanist Black" pitchFamily="50" charset="0"/>
              <a:cs typeface="Urbanist Black" pitchFamily="50" charset="0"/>
            </a:endParaRPr>
          </a:p>
        </p:txBody>
      </p:sp>
    </p:spTree>
    <p:extLst>
      <p:ext uri="{BB962C8B-B14F-4D97-AF65-F5344CB8AC3E}">
        <p14:creationId xmlns:p14="http://schemas.microsoft.com/office/powerpoint/2010/main" val="134279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7A813-0664-0B47-A273-941B36D3DB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9FA3A7-9264-78FC-A8F7-8DC3CC5CEB16}"/>
              </a:ext>
            </a:extLst>
          </p:cNvPr>
          <p:cNvSpPr txBox="1">
            <a:spLocks/>
          </p:cNvSpPr>
          <p:nvPr/>
        </p:nvSpPr>
        <p:spPr>
          <a:xfrm>
            <a:off x="0" y="1781968"/>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kern="1200">
                <a:solidFill>
                  <a:srgbClr val="939E26"/>
                </a:solidFill>
                <a:latin typeface="+mn-lt"/>
                <a:ea typeface="+mj-ea"/>
                <a:cs typeface="+mj-cs"/>
              </a:defRPr>
            </a:lvl1pPr>
          </a:lstStyle>
          <a:p>
            <a:r>
              <a:rPr lang="fr-BE" sz="7200" b="0" dirty="0">
                <a:solidFill>
                  <a:srgbClr val="2B63AB"/>
                </a:solidFill>
                <a:latin typeface="Headline One" panose="00000400000000000000" pitchFamily="2" charset="0"/>
                <a:ea typeface="Urbanist Black" pitchFamily="50" charset="0"/>
                <a:cs typeface="Urbanist Black" pitchFamily="50" charset="0"/>
              </a:rPr>
              <a:t>1. PARTIE THEORIQUE</a:t>
            </a:r>
          </a:p>
        </p:txBody>
      </p:sp>
      <p:sp>
        <p:nvSpPr>
          <p:cNvPr id="3" name="Titel 1">
            <a:extLst>
              <a:ext uri="{FF2B5EF4-FFF2-40B4-BE49-F238E27FC236}">
                <a16:creationId xmlns:a16="http://schemas.microsoft.com/office/drawing/2014/main" id="{2A5B1B0F-4018-A0CA-E2F9-EDC24236173B}"/>
              </a:ext>
            </a:extLst>
          </p:cNvPr>
          <p:cNvSpPr txBox="1">
            <a:spLocks/>
          </p:cNvSpPr>
          <p:nvPr/>
        </p:nvSpPr>
        <p:spPr>
          <a:xfrm>
            <a:off x="838200" y="244157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kern="1200">
                <a:solidFill>
                  <a:srgbClr val="939E26"/>
                </a:solidFill>
                <a:latin typeface="+mn-lt"/>
                <a:ea typeface="+mj-ea"/>
                <a:cs typeface="+mj-cs"/>
              </a:defRPr>
            </a:lvl1pPr>
          </a:lstStyle>
          <a:p>
            <a:r>
              <a:rPr lang="fr-BE" sz="3200" b="0" dirty="0">
                <a:latin typeface="Urbanist Black" pitchFamily="50" charset="0"/>
                <a:ea typeface="Urbanist Black" pitchFamily="50" charset="0"/>
                <a:cs typeface="Urbanist Black" pitchFamily="50" charset="0"/>
              </a:rPr>
              <a:t>(10h00 à 12h30) </a:t>
            </a:r>
          </a:p>
        </p:txBody>
      </p:sp>
    </p:spTree>
    <p:extLst>
      <p:ext uri="{BB962C8B-B14F-4D97-AF65-F5344CB8AC3E}">
        <p14:creationId xmlns:p14="http://schemas.microsoft.com/office/powerpoint/2010/main" val="3678512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64104-8F9F-8182-861F-BC5EC7B9B3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2586A6-AB9E-7509-C2B6-B23B72AF3A6D}"/>
              </a:ext>
            </a:extLst>
          </p:cNvPr>
          <p:cNvSpPr>
            <a:spLocks noGrp="1"/>
          </p:cNvSpPr>
          <p:nvPr>
            <p:ph type="title"/>
          </p:nvPr>
        </p:nvSpPr>
        <p:spPr>
          <a:xfrm>
            <a:off x="0" y="365125"/>
            <a:ext cx="12192000" cy="1325563"/>
          </a:xfrm>
        </p:spPr>
        <p:txBody>
          <a:bodyPr/>
          <a:lstStyle/>
          <a:p>
            <a:pPr algn="ctr"/>
            <a:r>
              <a:rPr lang="fr-FR" b="0" dirty="0">
                <a:latin typeface="Urbanist Medium" pitchFamily="50" charset="0"/>
                <a:ea typeface="Urbanist Medium" pitchFamily="50" charset="0"/>
                <a:cs typeface="Urbanist Medium" pitchFamily="50" charset="0"/>
              </a:rPr>
              <a:t>Quelle est la </a:t>
            </a:r>
            <a:r>
              <a:rPr lang="fr-FR" b="0" dirty="0">
                <a:solidFill>
                  <a:srgbClr val="2B63AB"/>
                </a:solidFill>
                <a:latin typeface="Urbanist Black" pitchFamily="50" charset="0"/>
                <a:ea typeface="Urbanist Black" pitchFamily="50" charset="0"/>
                <a:cs typeface="Urbanist Black" pitchFamily="50" charset="0"/>
              </a:rPr>
              <a:t>MISSION </a:t>
            </a:r>
            <a:r>
              <a:rPr lang="fr-FR" b="0" dirty="0">
                <a:latin typeface="Urbanist Medium" pitchFamily="50" charset="0"/>
                <a:ea typeface="Urbanist Medium" pitchFamily="50" charset="0"/>
                <a:cs typeface="Urbanist Medium" pitchFamily="50" charset="0"/>
              </a:rPr>
              <a:t>de Santé pour tous ?</a:t>
            </a:r>
            <a:endParaRPr lang="fr-BE" b="0" dirty="0">
              <a:latin typeface="Urbanist Medium" pitchFamily="50" charset="0"/>
              <a:ea typeface="Urbanist Medium" pitchFamily="50" charset="0"/>
              <a:cs typeface="Urbanist Medium" pitchFamily="50" charset="0"/>
            </a:endParaRPr>
          </a:p>
        </p:txBody>
      </p:sp>
      <p:sp>
        <p:nvSpPr>
          <p:cNvPr id="4" name="ZoneTexte 3">
            <a:extLst>
              <a:ext uri="{FF2B5EF4-FFF2-40B4-BE49-F238E27FC236}">
                <a16:creationId xmlns:a16="http://schemas.microsoft.com/office/drawing/2014/main" id="{AA06188F-972E-982E-F61A-4B3F4B877B98}"/>
              </a:ext>
            </a:extLst>
          </p:cNvPr>
          <p:cNvSpPr txBox="1"/>
          <p:nvPr/>
        </p:nvSpPr>
        <p:spPr>
          <a:xfrm>
            <a:off x="223837" y="1690688"/>
            <a:ext cx="11744325" cy="4185761"/>
          </a:xfrm>
          <a:prstGeom prst="rect">
            <a:avLst/>
          </a:prstGeom>
          <a:noFill/>
        </p:spPr>
        <p:txBody>
          <a:bodyPr wrap="square" rtlCol="0">
            <a:spAutoFit/>
          </a:bodyPr>
          <a:lstStyle/>
          <a:p>
            <a:pPr algn="ctr">
              <a:lnSpc>
                <a:spcPct val="150000"/>
              </a:lnSpc>
            </a:pPr>
            <a:r>
              <a:rPr lang="fr-BE" sz="1400" dirty="0">
                <a:latin typeface="Urbanist Medium" pitchFamily="50" charset="0"/>
                <a:ea typeface="Urbanist Medium" pitchFamily="50" charset="0"/>
                <a:cs typeface="Urbanist Medium" pitchFamily="50" charset="0"/>
              </a:rPr>
              <a:t>La mission de Sante pour tous est d’ </a:t>
            </a:r>
            <a:r>
              <a:rPr lang="fr-FR" sz="1400" dirty="0">
                <a:solidFill>
                  <a:srgbClr val="AAA91C"/>
                </a:solidFill>
                <a:latin typeface="Urbanist Black" pitchFamily="50" charset="0"/>
                <a:ea typeface="Urbanist Black" pitchFamily="50" charset="0"/>
                <a:cs typeface="Urbanist Black" pitchFamily="50" charset="0"/>
              </a:rPr>
              <a:t>ÉDUQUER À LA CITOYENNETÉ MONDIALE OU À LA PENSÉE CRITIQUE</a:t>
            </a:r>
            <a:r>
              <a:rPr lang="fr-FR" sz="1400" dirty="0">
                <a:latin typeface="Urbanist Medium" pitchFamily="50" charset="0"/>
                <a:ea typeface="Urbanist Medium" pitchFamily="50" charset="0"/>
                <a:cs typeface="Urbanist Medium" pitchFamily="50" charset="0"/>
              </a:rPr>
              <a:t> en Belgique, aux inégalités mondiales en matière de santé.</a:t>
            </a:r>
          </a:p>
          <a:p>
            <a:pPr algn="ctr">
              <a:lnSpc>
                <a:spcPct val="150000"/>
              </a:lnSpc>
            </a:pPr>
            <a:r>
              <a:rPr lang="fr-FR" sz="1400" dirty="0">
                <a:latin typeface="Urbanist Medium" pitchFamily="50" charset="0"/>
                <a:ea typeface="Urbanist Medium" pitchFamily="50" charset="0"/>
                <a:cs typeface="Urbanist Medium" pitchFamily="50" charset="0"/>
              </a:rPr>
              <a:t>Comment ? </a:t>
            </a:r>
          </a:p>
          <a:p>
            <a:pPr algn="ctr">
              <a:lnSpc>
                <a:spcPct val="150000"/>
              </a:lnSpc>
            </a:pPr>
            <a:endParaRPr lang="fr-FR" sz="1400" dirty="0">
              <a:latin typeface="Urbanist Medium" pitchFamily="50" charset="0"/>
              <a:ea typeface="Urbanist Medium" pitchFamily="50" charset="0"/>
              <a:cs typeface="Urbanist Medium" pitchFamily="50" charset="0"/>
            </a:endParaRPr>
          </a:p>
          <a:p>
            <a:pPr algn="ctr">
              <a:lnSpc>
                <a:spcPct val="150000"/>
              </a:lnSpc>
            </a:pPr>
            <a:r>
              <a:rPr lang="fr-FR" sz="1400" dirty="0">
                <a:latin typeface="Urbanist Medium" pitchFamily="50" charset="0"/>
                <a:ea typeface="Urbanist Medium" pitchFamily="50" charset="0"/>
                <a:cs typeface="Urbanist Medium" pitchFamily="50" charset="0"/>
              </a:rPr>
              <a:t>D’une part, en </a:t>
            </a:r>
            <a:r>
              <a:rPr lang="fr-FR" sz="1400" dirty="0">
                <a:solidFill>
                  <a:srgbClr val="AAA91C"/>
                </a:solidFill>
                <a:latin typeface="Urbanist Black" pitchFamily="50" charset="0"/>
                <a:ea typeface="Urbanist Black" pitchFamily="50" charset="0"/>
                <a:cs typeface="Urbanist Black" pitchFamily="50" charset="0"/>
              </a:rPr>
              <a:t>RENFORÇANT</a:t>
            </a:r>
            <a:r>
              <a:rPr lang="fr-FR" sz="1400" dirty="0">
                <a:latin typeface="Urbanist Medium" pitchFamily="50" charset="0"/>
                <a:ea typeface="Urbanist Medium" pitchFamily="50" charset="0"/>
                <a:cs typeface="Urbanist Medium" pitchFamily="50" charset="0"/>
              </a:rPr>
              <a:t> les compétences des professionnels (ambassadeurs de Santé pour tous) pour qu’ils puissent mieux éduquer/convaincre leur réseau sur la solidarité internationale, la citoyenneté mondiale, la perspective ou la connaissance concernant les inégalités.</a:t>
            </a:r>
          </a:p>
          <a:p>
            <a:pPr algn="ctr">
              <a:lnSpc>
                <a:spcPct val="150000"/>
              </a:lnSpc>
            </a:pPr>
            <a:r>
              <a:rPr lang="fr-FR" sz="1400" dirty="0">
                <a:latin typeface="Urbanist Medium" pitchFamily="50" charset="0"/>
                <a:ea typeface="Urbanist Medium" pitchFamily="50" charset="0"/>
                <a:cs typeface="Urbanist Medium" pitchFamily="50" charset="0"/>
              </a:rPr>
              <a:t>En vous donnant les outils (séances onlines et en présentielles sur les causes structurelles des inégalités, l’interdépendance globale et les pistes de solutions durables. Et en apprenant les techniques de sensibilisation et mobilisation).</a:t>
            </a:r>
          </a:p>
          <a:p>
            <a:pPr algn="ctr">
              <a:lnSpc>
                <a:spcPct val="150000"/>
              </a:lnSpc>
            </a:pPr>
            <a:r>
              <a:rPr lang="fr-FR" sz="1400" dirty="0">
                <a:latin typeface="Urbanist Medium" pitchFamily="50" charset="0"/>
                <a:ea typeface="Urbanist Medium" pitchFamily="50" charset="0"/>
                <a:cs typeface="Urbanist Medium" pitchFamily="50" charset="0"/>
              </a:rPr>
              <a:t>D’autre part, en </a:t>
            </a:r>
            <a:r>
              <a:rPr lang="fr-FR" sz="1400" dirty="0">
                <a:solidFill>
                  <a:srgbClr val="AAA91C"/>
                </a:solidFill>
                <a:latin typeface="Urbanist Black" pitchFamily="50" charset="0"/>
                <a:ea typeface="Urbanist Black" pitchFamily="50" charset="0"/>
                <a:cs typeface="Urbanist Black" pitchFamily="50" charset="0"/>
              </a:rPr>
              <a:t>MOBILISANT</a:t>
            </a:r>
            <a:r>
              <a:rPr lang="fr-FR" sz="1400" dirty="0">
                <a:latin typeface="Urbanist Medium" pitchFamily="50" charset="0"/>
                <a:ea typeface="Urbanist Medium" pitchFamily="50" charset="0"/>
                <a:cs typeface="Urbanist Medium" pitchFamily="50" charset="0"/>
              </a:rPr>
              <a:t> l’opinion publique, nous soutenons le droit à des soins de qualité, partout dans le monde pour qu’ils mobilisent à leur tour leurs collègues (autres professionnels de santé).</a:t>
            </a:r>
            <a:endParaRPr lang="fr-BE" sz="1400" dirty="0">
              <a:latin typeface="Urbanist Medium" pitchFamily="50" charset="0"/>
              <a:ea typeface="Urbanist Medium" pitchFamily="50" charset="0"/>
              <a:cs typeface="Urbanist Medium" pitchFamily="50" charset="0"/>
            </a:endParaRPr>
          </a:p>
          <a:p>
            <a:pPr algn="ctr">
              <a:lnSpc>
                <a:spcPct val="150000"/>
              </a:lnSpc>
            </a:pPr>
            <a:r>
              <a:rPr lang="fr-FR" sz="1400" dirty="0">
                <a:latin typeface="Urbanist Medium" pitchFamily="50" charset="0"/>
                <a:ea typeface="Urbanist Medium" pitchFamily="50" charset="0"/>
                <a:cs typeface="Urbanist Medium" pitchFamily="50" charset="0"/>
              </a:rPr>
              <a:t> </a:t>
            </a:r>
          </a:p>
          <a:p>
            <a:pPr algn="ctr">
              <a:lnSpc>
                <a:spcPct val="150000"/>
              </a:lnSpc>
            </a:pPr>
            <a:r>
              <a:rPr lang="fr-FR" sz="1400" dirty="0">
                <a:latin typeface="Urbanist Medium" pitchFamily="50" charset="0"/>
                <a:ea typeface="Urbanist Medium" pitchFamily="50" charset="0"/>
                <a:cs typeface="Urbanist Medium" pitchFamily="50" charset="0"/>
              </a:rPr>
              <a:t>Aujourd’hui, en tant qu’ambassadeurs de Santé pour tous, vous </a:t>
            </a:r>
            <a:r>
              <a:rPr lang="fr-FR" sz="1400" dirty="0">
                <a:solidFill>
                  <a:srgbClr val="AAA91C"/>
                </a:solidFill>
                <a:latin typeface="Urbanist Black" pitchFamily="50" charset="0"/>
                <a:ea typeface="Urbanist Black" pitchFamily="50" charset="0"/>
                <a:cs typeface="Urbanist Black" pitchFamily="50" charset="0"/>
              </a:rPr>
              <a:t>PORTEZ</a:t>
            </a:r>
            <a:r>
              <a:rPr lang="fr-FR" sz="1400" dirty="0">
                <a:latin typeface="Urbanist Medium" pitchFamily="50" charset="0"/>
                <a:ea typeface="Urbanist Medium" pitchFamily="50" charset="0"/>
                <a:cs typeface="Urbanist Medium" pitchFamily="50" charset="0"/>
              </a:rPr>
              <a:t> ce message de changement. </a:t>
            </a:r>
          </a:p>
          <a:p>
            <a:endParaRPr lang="fr-FR" sz="1400" dirty="0">
              <a:latin typeface="Urbanist Medium" pitchFamily="50" charset="0"/>
              <a:ea typeface="Urbanist Medium" pitchFamily="50" charset="0"/>
              <a:cs typeface="Urbanist Medium" pitchFamily="50" charset="0"/>
            </a:endParaRPr>
          </a:p>
        </p:txBody>
      </p:sp>
    </p:spTree>
    <p:extLst>
      <p:ext uri="{BB962C8B-B14F-4D97-AF65-F5344CB8AC3E}">
        <p14:creationId xmlns:p14="http://schemas.microsoft.com/office/powerpoint/2010/main" val="3833516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8524E-692D-9763-74B3-6CB37ABB4278}"/>
              </a:ext>
            </a:extLst>
          </p:cNvPr>
          <p:cNvSpPr>
            <a:spLocks noGrp="1"/>
          </p:cNvSpPr>
          <p:nvPr>
            <p:ph type="title"/>
          </p:nvPr>
        </p:nvSpPr>
        <p:spPr/>
        <p:txBody>
          <a:bodyPr/>
          <a:lstStyle/>
          <a:p>
            <a:r>
              <a:rPr lang="fr-BE" b="0" dirty="0">
                <a:latin typeface="Urbanist Black" pitchFamily="50" charset="0"/>
                <a:ea typeface="Urbanist Black" pitchFamily="50" charset="0"/>
                <a:cs typeface="Urbanist Black" pitchFamily="50" charset="0"/>
              </a:rPr>
              <a:t>Objectifs de la Formation et Rôle des </a:t>
            </a:r>
            <a:r>
              <a:rPr lang="fr-FR" b="0" dirty="0">
                <a:latin typeface="Urbanist Black" pitchFamily="50" charset="0"/>
                <a:ea typeface="Urbanist Black" pitchFamily="50" charset="0"/>
                <a:cs typeface="Urbanist Black" pitchFamily="50" charset="0"/>
              </a:rPr>
              <a:t>ambassadeurs de Santé pour tous</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A3A32856-773D-FAD1-5415-C46B547B053C}"/>
              </a:ext>
            </a:extLst>
          </p:cNvPr>
          <p:cNvSpPr txBox="1"/>
          <p:nvPr/>
        </p:nvSpPr>
        <p:spPr>
          <a:xfrm>
            <a:off x="423862" y="2504122"/>
            <a:ext cx="3781425" cy="3170099"/>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Objectifs </a:t>
            </a:r>
          </a:p>
          <a:p>
            <a:pPr algn="ctr"/>
            <a:r>
              <a:rPr lang="fr-BE" sz="2400" dirty="0">
                <a:solidFill>
                  <a:srgbClr val="2B63AB"/>
                </a:solidFill>
                <a:latin typeface="American Typewriter" panose="02090604020004020304" pitchFamily="18" charset="0"/>
              </a:rPr>
              <a:t>de la formation</a:t>
            </a:r>
          </a:p>
          <a:p>
            <a:pPr algn="ctr"/>
            <a:r>
              <a:rPr lang="fr-BE" sz="2400" dirty="0">
                <a:latin typeface="American Typewriter" panose="02090604020004020304" pitchFamily="18" charset="0"/>
              </a:rPr>
              <a:t> </a:t>
            </a:r>
          </a:p>
          <a:p>
            <a:pPr algn="ctr"/>
            <a:r>
              <a:rPr lang="fr-BE" sz="1600" dirty="0">
                <a:latin typeface="Urbanist Black" pitchFamily="50" charset="0"/>
                <a:ea typeface="Urbanist Black" pitchFamily="50" charset="0"/>
                <a:cs typeface="Urbanist Black" pitchFamily="50" charset="0"/>
              </a:rPr>
              <a:t>Comment</a:t>
            </a:r>
            <a:r>
              <a:rPr lang="fr-BE" sz="1600" dirty="0">
                <a:latin typeface="Urbanist Light" pitchFamily="50" charset="0"/>
                <a:ea typeface="Urbanist Light" pitchFamily="50" charset="0"/>
                <a:cs typeface="Urbanist Light" pitchFamily="50" charset="0"/>
              </a:rPr>
              <a:t> les </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peuvent </a:t>
            </a:r>
            <a:r>
              <a:rPr lang="fr-FR" sz="1600" dirty="0">
                <a:latin typeface="Urbanist Light" pitchFamily="50" charset="0"/>
                <a:ea typeface="Urbanist Light" pitchFamily="50" charset="0"/>
                <a:cs typeface="Urbanist Light" pitchFamily="50" charset="0"/>
              </a:rPr>
              <a:t>éduquer à la citoyenneté mondiale OU à la pensée critique sur la citoyenneté mondiale</a:t>
            </a:r>
            <a:r>
              <a:rPr lang="fr-BE" sz="1600" dirty="0">
                <a:latin typeface="Urbanist Light" pitchFamily="50" charset="0"/>
                <a:ea typeface="Urbanist Light" pitchFamily="50" charset="0"/>
                <a:cs typeface="Urbanist Light" pitchFamily="50" charset="0"/>
              </a:rPr>
              <a:t> </a:t>
            </a:r>
            <a:r>
              <a:rPr lang="fr-FR" sz="1600" dirty="0">
                <a:latin typeface="Urbanist Light" pitchFamily="50" charset="0"/>
                <a:ea typeface="Urbanist Light" pitchFamily="50" charset="0"/>
                <a:cs typeface="Urbanist Light" pitchFamily="50" charset="0"/>
              </a:rPr>
              <a:t>= autres professionnels de santé (ou en formation)</a:t>
            </a:r>
            <a:r>
              <a:rPr lang="fr-BE" sz="1600" dirty="0">
                <a:latin typeface="Urbanist Light" pitchFamily="50" charset="0"/>
                <a:ea typeface="Urbanist Light" pitchFamily="50" charset="0"/>
                <a:cs typeface="Urbanist Light" pitchFamily="50" charset="0"/>
              </a:rPr>
              <a:t> via les réseaux sociaux pour </a:t>
            </a:r>
            <a:r>
              <a:rPr lang="fr-BE" sz="1600" dirty="0">
                <a:latin typeface="Urbanist Black" pitchFamily="50" charset="0"/>
                <a:ea typeface="Urbanist Black" pitchFamily="50" charset="0"/>
                <a:cs typeface="Urbanist Black" pitchFamily="50" charset="0"/>
              </a:rPr>
              <a:t>promouvoir</a:t>
            </a:r>
            <a:r>
              <a:rPr lang="fr-BE" sz="1600" dirty="0">
                <a:latin typeface="Urbanist Light" pitchFamily="50" charset="0"/>
                <a:ea typeface="Urbanist Light" pitchFamily="50" charset="0"/>
                <a:cs typeface="Urbanist Light" pitchFamily="50" charset="0"/>
              </a:rPr>
              <a:t> l’accès universel aux soins de santé et la citoyenneté mondiale. </a:t>
            </a:r>
          </a:p>
        </p:txBody>
      </p:sp>
      <p:sp>
        <p:nvSpPr>
          <p:cNvPr id="5" name="ZoneTexte 4">
            <a:extLst>
              <a:ext uri="{FF2B5EF4-FFF2-40B4-BE49-F238E27FC236}">
                <a16:creationId xmlns:a16="http://schemas.microsoft.com/office/drawing/2014/main" id="{BCC4CECE-BD4E-9B9D-2BE8-35360C865073}"/>
              </a:ext>
            </a:extLst>
          </p:cNvPr>
          <p:cNvSpPr txBox="1"/>
          <p:nvPr/>
        </p:nvSpPr>
        <p:spPr>
          <a:xfrm>
            <a:off x="4205287" y="2504122"/>
            <a:ext cx="3781425" cy="243143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Impact sur la mission de Santé pour tous</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En partageant des </a:t>
            </a:r>
            <a:r>
              <a:rPr lang="fr-BE" sz="1600" dirty="0">
                <a:latin typeface="Urbanist Black" pitchFamily="50" charset="0"/>
                <a:ea typeface="Urbanist Black" pitchFamily="50" charset="0"/>
                <a:cs typeface="Urbanist Black" pitchFamily="50" charset="0"/>
              </a:rPr>
              <a:t>messages forts et engagés</a:t>
            </a:r>
            <a:r>
              <a:rPr lang="fr-BE" sz="1600" dirty="0">
                <a:latin typeface="Urbanist Light" pitchFamily="50" charset="0"/>
                <a:ea typeface="Urbanist Light" pitchFamily="50" charset="0"/>
                <a:cs typeface="Urbanist Light" pitchFamily="50" charset="0"/>
              </a:rPr>
              <a:t>, les </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peuvent toucher un public plus large et </a:t>
            </a:r>
            <a:r>
              <a:rPr lang="fr-BE" sz="1600" dirty="0">
                <a:latin typeface="Urbanist Black" pitchFamily="50" charset="0"/>
                <a:ea typeface="Urbanist Black" pitchFamily="50" charset="0"/>
                <a:cs typeface="Urbanist Black" pitchFamily="50" charset="0"/>
              </a:rPr>
              <a:t>recruter de nouveaux </a:t>
            </a:r>
            <a:r>
              <a:rPr lang="fr-FR" sz="1600" dirty="0">
                <a:latin typeface="Urbanist Black" pitchFamily="50" charset="0"/>
                <a:ea typeface="Urbanist Black" pitchFamily="50" charset="0"/>
                <a:cs typeface="Urbanist Black" pitchFamily="50" charset="0"/>
              </a:rPr>
              <a:t>ambassadeurs de Santé pour tous</a:t>
            </a:r>
            <a:r>
              <a:rPr lang="fr-BE" sz="1600" dirty="0">
                <a:latin typeface="Urbanist Black" pitchFamily="50" charset="0"/>
                <a:ea typeface="Urbanist Black" pitchFamily="50" charset="0"/>
                <a:cs typeface="Urbanist Black" pitchFamily="50" charset="0"/>
              </a:rPr>
              <a:t>s</a:t>
            </a:r>
            <a:r>
              <a:rPr lang="fr-BE" sz="1600" dirty="0">
                <a:latin typeface="Urbanist Light" pitchFamily="50" charset="0"/>
                <a:ea typeface="Urbanist Light" pitchFamily="50" charset="0"/>
                <a:cs typeface="Urbanist Light" pitchFamily="50" charset="0"/>
              </a:rPr>
              <a:t>. </a:t>
            </a:r>
          </a:p>
        </p:txBody>
      </p:sp>
      <p:sp>
        <p:nvSpPr>
          <p:cNvPr id="6" name="ZoneTexte 5">
            <a:extLst>
              <a:ext uri="{FF2B5EF4-FFF2-40B4-BE49-F238E27FC236}">
                <a16:creationId xmlns:a16="http://schemas.microsoft.com/office/drawing/2014/main" id="{EF1669AD-BF49-A361-8042-5EFCE3AD22EE}"/>
              </a:ext>
            </a:extLst>
          </p:cNvPr>
          <p:cNvSpPr txBox="1"/>
          <p:nvPr/>
        </p:nvSpPr>
        <p:spPr>
          <a:xfrm>
            <a:off x="7986712" y="2504122"/>
            <a:ext cx="3781425" cy="3170099"/>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Rôle des </a:t>
            </a:r>
          </a:p>
          <a:p>
            <a:pPr algn="ctr"/>
            <a:r>
              <a:rPr lang="fr-FR" sz="2400" dirty="0">
                <a:solidFill>
                  <a:srgbClr val="2B63AB"/>
                </a:solidFill>
                <a:latin typeface="American Typewriter" panose="02090604020004020304" pitchFamily="18" charset="0"/>
              </a:rPr>
              <a:t>ambassadeurs de Santé pour tous</a:t>
            </a: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En tant qu’</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vous êtes </a:t>
            </a:r>
            <a:r>
              <a:rPr lang="fr-BE" sz="1600" dirty="0">
                <a:latin typeface="Urbanist Black" pitchFamily="50" charset="0"/>
                <a:ea typeface="Urbanist Black" pitchFamily="50" charset="0"/>
                <a:cs typeface="Urbanist Black" pitchFamily="50" charset="0"/>
              </a:rPr>
              <a:t>légitime</a:t>
            </a:r>
            <a:r>
              <a:rPr lang="fr-BE" sz="1600" dirty="0">
                <a:latin typeface="Urbanist Light" pitchFamily="50" charset="0"/>
                <a:ea typeface="Urbanist Light" pitchFamily="50" charset="0"/>
                <a:cs typeface="Urbanist Light" pitchFamily="50" charset="0"/>
              </a:rPr>
              <a:t>, et vous pouvez inspirer et </a:t>
            </a:r>
            <a:r>
              <a:rPr lang="fr-FR" sz="1600" dirty="0">
                <a:latin typeface="Urbanist Light" pitchFamily="50" charset="0"/>
                <a:ea typeface="Urbanist Light" pitchFamily="50" charset="0"/>
                <a:cs typeface="Urbanist Light" pitchFamily="50" charset="0"/>
              </a:rPr>
              <a:t>éducation/éduquer  à la citoyenneté mondiale OU à la pensée critique sur la citoyenneté mondiale </a:t>
            </a:r>
            <a:r>
              <a:rPr lang="fr-BE" sz="1600" dirty="0">
                <a:latin typeface="Urbanist Light" pitchFamily="50" charset="0"/>
                <a:ea typeface="Urbanist Light" pitchFamily="50" charset="0"/>
                <a:cs typeface="Urbanist Light" pitchFamily="50" charset="0"/>
              </a:rPr>
              <a:t>autour de la cause de l’accès aux soins de santé pour tous et autour de la citoyenneté mondiale. </a:t>
            </a:r>
          </a:p>
        </p:txBody>
      </p:sp>
      <p:pic>
        <p:nvPicPr>
          <p:cNvPr id="8" name="Graphique 7" descr="Flèche : droite avec un remplissage uni">
            <a:extLst>
              <a:ext uri="{FF2B5EF4-FFF2-40B4-BE49-F238E27FC236}">
                <a16:creationId xmlns:a16="http://schemas.microsoft.com/office/drawing/2014/main" id="{1AAA91E5-DAB8-8D8F-552F-40FF69F810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3152775" y="2286000"/>
            <a:ext cx="914400" cy="914400"/>
          </a:xfrm>
          <a:prstGeom prst="rect">
            <a:avLst/>
          </a:prstGeom>
        </p:spPr>
      </p:pic>
      <p:pic>
        <p:nvPicPr>
          <p:cNvPr id="9" name="Graphique 8" descr="Flèche : droite avec un remplissage uni">
            <a:extLst>
              <a:ext uri="{FF2B5EF4-FFF2-40B4-BE49-F238E27FC236}">
                <a16:creationId xmlns:a16="http://schemas.microsoft.com/office/drawing/2014/main" id="{12D8604E-19EB-2888-6518-CEA1F2AD78E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8124824" y="2286001"/>
            <a:ext cx="914400" cy="914400"/>
          </a:xfrm>
          <a:prstGeom prst="rect">
            <a:avLst/>
          </a:prstGeom>
        </p:spPr>
      </p:pic>
    </p:spTree>
    <p:extLst>
      <p:ext uri="{BB962C8B-B14F-4D97-AF65-F5344CB8AC3E}">
        <p14:creationId xmlns:p14="http://schemas.microsoft.com/office/powerpoint/2010/main" val="418277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E97D5-C100-7481-EB4C-97C4E52F1C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254AAC-5755-2027-052B-AD080482371A}"/>
              </a:ext>
            </a:extLst>
          </p:cNvPr>
          <p:cNvSpPr>
            <a:spLocks noGrp="1"/>
          </p:cNvSpPr>
          <p:nvPr>
            <p:ph type="title"/>
          </p:nvPr>
        </p:nvSpPr>
        <p:spPr/>
        <p:txBody>
          <a:bodyPr/>
          <a:lstStyle/>
          <a:p>
            <a:r>
              <a:rPr lang="fr-FR" b="0" dirty="0">
                <a:latin typeface="Urbanist Black" pitchFamily="50" charset="0"/>
                <a:ea typeface="Urbanist Black" pitchFamily="50" charset="0"/>
                <a:cs typeface="Urbanist Black" pitchFamily="50" charset="0"/>
              </a:rPr>
              <a:t>L’importance de votre présence sur les Réseaux Sociaux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E1C51B79-A633-41CF-F7B6-9426E75BF2B1}"/>
              </a:ext>
            </a:extLst>
          </p:cNvPr>
          <p:cNvSpPr txBox="1"/>
          <p:nvPr/>
        </p:nvSpPr>
        <p:spPr>
          <a:xfrm>
            <a:off x="457197" y="3157007"/>
            <a:ext cx="11210929" cy="461665"/>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1 : </a:t>
            </a:r>
            <a:r>
              <a:rPr lang="fr-FR" sz="1400" dirty="0">
                <a:latin typeface="Urbanist Light" pitchFamily="50" charset="0"/>
                <a:ea typeface="Urbanist Light" pitchFamily="50" charset="0"/>
                <a:cs typeface="Urbanist Light" pitchFamily="50" charset="0"/>
              </a:rPr>
              <a:t>La mission et les valeurs de Santé pour tous. </a:t>
            </a:r>
            <a:endParaRPr lang="fr-BE" sz="1400" dirty="0">
              <a:latin typeface="Urbanist Light" pitchFamily="50" charset="0"/>
              <a:ea typeface="Urbanist Light" pitchFamily="50" charset="0"/>
              <a:cs typeface="Urbanist Light" pitchFamily="50" charset="0"/>
            </a:endParaRPr>
          </a:p>
        </p:txBody>
      </p:sp>
      <p:sp>
        <p:nvSpPr>
          <p:cNvPr id="7" name="ZoneTexte 6">
            <a:extLst>
              <a:ext uri="{FF2B5EF4-FFF2-40B4-BE49-F238E27FC236}">
                <a16:creationId xmlns:a16="http://schemas.microsoft.com/office/drawing/2014/main" id="{31F01466-20BE-0E21-2E10-27F864B72337}"/>
              </a:ext>
            </a:extLst>
          </p:cNvPr>
          <p:cNvSpPr txBox="1"/>
          <p:nvPr/>
        </p:nvSpPr>
        <p:spPr>
          <a:xfrm>
            <a:off x="457197" y="3848726"/>
            <a:ext cx="10896603" cy="461665"/>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2 : </a:t>
            </a:r>
            <a:r>
              <a:rPr lang="fr-FR" sz="1400" dirty="0">
                <a:latin typeface="Urbanist Light" pitchFamily="50" charset="0"/>
                <a:ea typeface="Urbanist Light" pitchFamily="50" charset="0"/>
                <a:cs typeface="Urbanist Light" pitchFamily="50" charset="0"/>
              </a:rPr>
              <a:t>L’importance de des soins de santé accessibles dans le monde.</a:t>
            </a:r>
            <a:endParaRPr lang="fr-BE" sz="1400" dirty="0">
              <a:latin typeface="Urbanist Light" pitchFamily="50" charset="0"/>
              <a:ea typeface="Urbanist Light" pitchFamily="50" charset="0"/>
              <a:cs typeface="Urbanist Light" pitchFamily="50" charset="0"/>
            </a:endParaRPr>
          </a:p>
        </p:txBody>
      </p:sp>
      <p:sp>
        <p:nvSpPr>
          <p:cNvPr id="8" name="ZoneTexte 7">
            <a:extLst>
              <a:ext uri="{FF2B5EF4-FFF2-40B4-BE49-F238E27FC236}">
                <a16:creationId xmlns:a16="http://schemas.microsoft.com/office/drawing/2014/main" id="{40828DDB-9108-0A82-5454-9C7DEA057FB3}"/>
              </a:ext>
            </a:extLst>
          </p:cNvPr>
          <p:cNvSpPr txBox="1"/>
          <p:nvPr/>
        </p:nvSpPr>
        <p:spPr>
          <a:xfrm>
            <a:off x="457198" y="4540445"/>
            <a:ext cx="10896602"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3 : </a:t>
            </a:r>
            <a:r>
              <a:rPr lang="fr-FR" sz="1400" dirty="0">
                <a:latin typeface="Urbanist Light" pitchFamily="50" charset="0"/>
                <a:ea typeface="Urbanist Light" pitchFamily="50" charset="0"/>
                <a:cs typeface="Urbanist Light" pitchFamily="50" charset="0"/>
              </a:rPr>
              <a:t>L’importance de la solidarité internationale. Et mobiliser votre réseau à devenir eux aussi des ambassadeurs de Santé pour tous.</a:t>
            </a:r>
          </a:p>
          <a:p>
            <a:endParaRPr lang="fr-FR" sz="1400" dirty="0">
              <a:latin typeface="Urbanist Light" pitchFamily="50" charset="0"/>
              <a:ea typeface="Urbanist Light" pitchFamily="50" charset="0"/>
              <a:cs typeface="Urbanist Light" pitchFamily="50" charset="0"/>
            </a:endParaRPr>
          </a:p>
        </p:txBody>
      </p:sp>
      <p:sp>
        <p:nvSpPr>
          <p:cNvPr id="3" name="Titel 1">
            <a:extLst>
              <a:ext uri="{FF2B5EF4-FFF2-40B4-BE49-F238E27FC236}">
                <a16:creationId xmlns:a16="http://schemas.microsoft.com/office/drawing/2014/main" id="{62B36B40-E64B-5617-C138-FE785E7BFE75}"/>
              </a:ext>
            </a:extLst>
          </p:cNvPr>
          <p:cNvSpPr txBox="1">
            <a:spLocks/>
          </p:cNvSpPr>
          <p:nvPr/>
        </p:nvSpPr>
        <p:spPr>
          <a:xfrm>
            <a:off x="457197" y="206227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a:lstStyle>
          <a:p>
            <a:r>
              <a:rPr lang="fr-FR" sz="2400" b="0" dirty="0">
                <a:latin typeface="Urbanist Black" pitchFamily="50" charset="0"/>
                <a:ea typeface="Urbanist Black" pitchFamily="50" charset="0"/>
                <a:cs typeface="Urbanist Black" pitchFamily="50" charset="0"/>
              </a:rPr>
              <a:t>Avec chaque message vous pouvez éduquer votre réseau sur :</a:t>
            </a:r>
            <a:endParaRPr lang="fr-BE" sz="2400"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119787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13CF-141A-F75D-C71C-055353FB04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22FA70-F2E0-D42A-88E8-C7D9F6590EFA}"/>
              </a:ext>
            </a:extLst>
          </p:cNvPr>
          <p:cNvSpPr>
            <a:spLocks noGrp="1"/>
          </p:cNvSpPr>
          <p:nvPr>
            <p:ph type="title"/>
          </p:nvPr>
        </p:nvSpPr>
        <p:spPr/>
        <p:txBody>
          <a:bodyPr/>
          <a:lstStyle/>
          <a:p>
            <a:r>
              <a:rPr lang="fr-BE" b="0" dirty="0">
                <a:latin typeface="Urbanist Black" pitchFamily="50" charset="0"/>
                <a:ea typeface="Urbanist Black" pitchFamily="50" charset="0"/>
                <a:cs typeface="Urbanist Black" pitchFamily="50" charset="0"/>
              </a:rPr>
              <a:t>Définir les Messages Clés = Communiquer efficacement</a:t>
            </a:r>
          </a:p>
        </p:txBody>
      </p:sp>
      <p:sp>
        <p:nvSpPr>
          <p:cNvPr id="4" name="ZoneTexte 3">
            <a:extLst>
              <a:ext uri="{FF2B5EF4-FFF2-40B4-BE49-F238E27FC236}">
                <a16:creationId xmlns:a16="http://schemas.microsoft.com/office/drawing/2014/main" id="{D0894B62-068A-3B0E-2FF7-9334D277B75E}"/>
              </a:ext>
            </a:extLst>
          </p:cNvPr>
          <p:cNvSpPr txBox="1"/>
          <p:nvPr/>
        </p:nvSpPr>
        <p:spPr>
          <a:xfrm>
            <a:off x="423862" y="25041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L’accès aux soins de santé pour tous</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La valeur fondamentale du programme : L’importance des soins de santé accessibles pour tous. </a:t>
            </a:r>
          </a:p>
        </p:txBody>
      </p:sp>
      <p:sp>
        <p:nvSpPr>
          <p:cNvPr id="5" name="ZoneTexte 4">
            <a:extLst>
              <a:ext uri="{FF2B5EF4-FFF2-40B4-BE49-F238E27FC236}">
                <a16:creationId xmlns:a16="http://schemas.microsoft.com/office/drawing/2014/main" id="{E91E7C1E-FA97-FD7E-735B-48F8651591AD}"/>
              </a:ext>
            </a:extLst>
          </p:cNvPr>
          <p:cNvSpPr txBox="1"/>
          <p:nvPr/>
        </p:nvSpPr>
        <p:spPr>
          <a:xfrm>
            <a:off x="4205287" y="2504122"/>
            <a:ext cx="3781425" cy="2308324"/>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Le recrutement </a:t>
            </a:r>
          </a:p>
          <a:p>
            <a:pPr algn="ctr"/>
            <a:r>
              <a:rPr lang="fr-BE" sz="2400" dirty="0">
                <a:solidFill>
                  <a:srgbClr val="2B63AB"/>
                </a:solidFill>
                <a:latin typeface="American Typewriter" panose="02090604020004020304" pitchFamily="18" charset="0"/>
              </a:rPr>
              <a:t>d’</a:t>
            </a:r>
            <a:r>
              <a:rPr lang="fr-FR" sz="2400" dirty="0">
                <a:solidFill>
                  <a:srgbClr val="2B63AB"/>
                </a:solidFill>
                <a:latin typeface="American Typewriter" panose="02090604020004020304" pitchFamily="18" charset="0"/>
              </a:rPr>
              <a:t>ambassadeurs de Santé pour tous</a:t>
            </a:r>
            <a:r>
              <a:rPr lang="fr-BE" sz="2400" dirty="0">
                <a:solidFill>
                  <a:srgbClr val="2B63AB"/>
                </a:solidFill>
                <a:latin typeface="American Typewriter" panose="02090604020004020304" pitchFamily="18" charset="0"/>
              </a:rPr>
              <a:t>s</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Encourager la communauté à devenir acteur du changement en rejoignant Santé pour tous.</a:t>
            </a:r>
          </a:p>
        </p:txBody>
      </p:sp>
      <p:sp>
        <p:nvSpPr>
          <p:cNvPr id="6" name="ZoneTexte 5">
            <a:extLst>
              <a:ext uri="{FF2B5EF4-FFF2-40B4-BE49-F238E27FC236}">
                <a16:creationId xmlns:a16="http://schemas.microsoft.com/office/drawing/2014/main" id="{C762D30F-700D-D89C-97F0-8499935875FC}"/>
              </a:ext>
            </a:extLst>
          </p:cNvPr>
          <p:cNvSpPr txBox="1"/>
          <p:nvPr/>
        </p:nvSpPr>
        <p:spPr>
          <a:xfrm>
            <a:off x="7986712" y="25041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Message &amp;</a:t>
            </a:r>
          </a:p>
          <a:p>
            <a:pPr algn="ctr"/>
            <a:r>
              <a:rPr lang="fr-BE" sz="2400" dirty="0">
                <a:solidFill>
                  <a:srgbClr val="2B63AB"/>
                </a:solidFill>
                <a:latin typeface="American Typewriter" panose="02090604020004020304" pitchFamily="18" charset="0"/>
              </a:rPr>
              <a:t>Education</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Quels sont les exemples concrets d’actions mises en place ? </a:t>
            </a:r>
          </a:p>
          <a:p>
            <a:pPr algn="ctr"/>
            <a:r>
              <a:rPr lang="fr-BE" sz="1600" dirty="0">
                <a:solidFill>
                  <a:srgbClr val="AAA91C"/>
                </a:solidFill>
                <a:latin typeface="Urbanist Light" pitchFamily="50" charset="0"/>
                <a:ea typeface="Urbanist Light" pitchFamily="50" charset="0"/>
                <a:cs typeface="Urbanist Light" pitchFamily="50" charset="0"/>
              </a:rPr>
              <a:t>À faire </a:t>
            </a:r>
            <a:r>
              <a:rPr lang="fr-BE" sz="1600" dirty="0">
                <a:latin typeface="Urbanist Light" pitchFamily="50" charset="0"/>
                <a:ea typeface="Urbanist Light" pitchFamily="50" charset="0"/>
                <a:cs typeface="Urbanist Light" pitchFamily="50" charset="0"/>
              </a:rPr>
              <a:t>/ </a:t>
            </a:r>
            <a:r>
              <a:rPr lang="fr-BE" sz="1600" strike="sngStrike" dirty="0">
                <a:solidFill>
                  <a:srgbClr val="C00000"/>
                </a:solidFill>
                <a:latin typeface="Urbanist Light" pitchFamily="50" charset="0"/>
                <a:ea typeface="Urbanist Light" pitchFamily="50" charset="0"/>
                <a:cs typeface="Urbanist Light" pitchFamily="50" charset="0"/>
              </a:rPr>
              <a:t>À ne pas faire </a:t>
            </a:r>
          </a:p>
        </p:txBody>
      </p:sp>
    </p:spTree>
    <p:extLst>
      <p:ext uri="{BB962C8B-B14F-4D97-AF65-F5344CB8AC3E}">
        <p14:creationId xmlns:p14="http://schemas.microsoft.com/office/powerpoint/2010/main" val="3576292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C393-EB90-2AFA-43E6-B6FC819A8A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AD59B2-538C-93C2-1CEC-BEAF60B110C1}"/>
              </a:ext>
            </a:extLst>
          </p:cNvPr>
          <p:cNvSpPr>
            <a:spLocks noGrp="1"/>
          </p:cNvSpPr>
          <p:nvPr>
            <p:ph type="title"/>
          </p:nvPr>
        </p:nvSpPr>
        <p:spPr>
          <a:xfrm>
            <a:off x="838200" y="365125"/>
            <a:ext cx="10069286" cy="1325563"/>
          </a:xfrm>
        </p:spPr>
        <p:txBody>
          <a:bodyPr>
            <a:normAutofit/>
          </a:bodyPr>
          <a:lstStyle/>
          <a:p>
            <a:r>
              <a:rPr lang="fr-FR" b="0" dirty="0">
                <a:latin typeface="Urbanist Black" pitchFamily="50" charset="0"/>
                <a:ea typeface="Urbanist Black" pitchFamily="50" charset="0"/>
                <a:cs typeface="Urbanist Black" pitchFamily="50" charset="0"/>
              </a:rPr>
              <a:t>Quelques exemples : </a:t>
            </a:r>
            <a:r>
              <a:rPr lang="fr-FR" b="0" dirty="0">
                <a:solidFill>
                  <a:srgbClr val="2D4D31"/>
                </a:solidFill>
                <a:latin typeface="Urbanist Black" pitchFamily="50" charset="0"/>
                <a:ea typeface="Urbanist Black" pitchFamily="50" charset="0"/>
                <a:cs typeface="Urbanist Black" pitchFamily="50" charset="0"/>
              </a:rPr>
              <a:t>Évènements, Journées portes ouvertes, Formations.</a:t>
            </a:r>
            <a:endParaRPr lang="fr-BE" b="0" dirty="0">
              <a:solidFill>
                <a:srgbClr val="2D4D31"/>
              </a:solidFill>
              <a:latin typeface="Urbanist Black" pitchFamily="50" charset="0"/>
              <a:ea typeface="Urbanist Black" pitchFamily="50" charset="0"/>
              <a:cs typeface="Urbanist Black" pitchFamily="50" charset="0"/>
            </a:endParaRPr>
          </a:p>
        </p:txBody>
      </p:sp>
      <p:pic>
        <p:nvPicPr>
          <p:cNvPr id="4" name="Image 3" descr="Une image contenant texte, habits, personne, capture d’écran&#10;&#10;Description générée automatiquement">
            <a:extLst>
              <a:ext uri="{FF2B5EF4-FFF2-40B4-BE49-F238E27FC236}">
                <a16:creationId xmlns:a16="http://schemas.microsoft.com/office/drawing/2014/main" id="{2585B0AC-35BE-CF17-4DD7-2126E9A8A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743" y="1978785"/>
            <a:ext cx="5658626" cy="3452245"/>
          </a:xfrm>
          <a:prstGeom prst="rect">
            <a:avLst/>
          </a:prstGeom>
        </p:spPr>
      </p:pic>
      <p:pic>
        <p:nvPicPr>
          <p:cNvPr id="9" name="Image 8" descr="Une image contenant texte, habits, personne, homme&#10;&#10;Description générée automatiquement">
            <a:extLst>
              <a:ext uri="{FF2B5EF4-FFF2-40B4-BE49-F238E27FC236}">
                <a16:creationId xmlns:a16="http://schemas.microsoft.com/office/drawing/2014/main" id="{B98DB028-B45C-7344-793E-0AC2D7A2B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586" y="1981215"/>
            <a:ext cx="5317671" cy="3449815"/>
          </a:xfrm>
          <a:prstGeom prst="rect">
            <a:avLst/>
          </a:prstGeom>
        </p:spPr>
      </p:pic>
    </p:spTree>
    <p:extLst>
      <p:ext uri="{BB962C8B-B14F-4D97-AF65-F5344CB8AC3E}">
        <p14:creationId xmlns:p14="http://schemas.microsoft.com/office/powerpoint/2010/main" val="2064644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76ABA-CC41-8CF7-BC10-65853E704B4B}"/>
            </a:ext>
          </a:extLst>
        </p:cNvPr>
        <p:cNvGrpSpPr/>
        <p:nvPr/>
      </p:nvGrpSpPr>
      <p:grpSpPr>
        <a:xfrm>
          <a:off x="0" y="0"/>
          <a:ext cx="0" cy="0"/>
          <a:chOff x="0" y="0"/>
          <a:chExt cx="0" cy="0"/>
        </a:xfrm>
      </p:grpSpPr>
      <p:pic>
        <p:nvPicPr>
          <p:cNvPr id="5" name="Image 4" descr="Une image contenant texte, habits, personne, homme&#10;&#10;Description générée automatiquement">
            <a:extLst>
              <a:ext uri="{FF2B5EF4-FFF2-40B4-BE49-F238E27FC236}">
                <a16:creationId xmlns:a16="http://schemas.microsoft.com/office/drawing/2014/main" id="{2C0C52DD-38A3-69D0-771A-28981AE61B1D}"/>
              </a:ext>
            </a:extLst>
          </p:cNvPr>
          <p:cNvPicPr>
            <a:picLocks noChangeAspect="1"/>
          </p:cNvPicPr>
          <p:nvPr/>
        </p:nvPicPr>
        <p:blipFill>
          <a:blip r:embed="rId2">
            <a:extLst>
              <a:ext uri="{28A0092B-C50C-407E-A947-70E740481C1C}">
                <a14:useLocalDpi xmlns:a14="http://schemas.microsoft.com/office/drawing/2010/main" val="0"/>
              </a:ext>
            </a:extLst>
          </a:blip>
          <a:srcRect r="1942" b="3126"/>
          <a:stretch/>
        </p:blipFill>
        <p:spPr>
          <a:xfrm>
            <a:off x="338535" y="2002029"/>
            <a:ext cx="6083026" cy="3344329"/>
          </a:xfrm>
          <a:prstGeom prst="rect">
            <a:avLst/>
          </a:prstGeom>
        </p:spPr>
      </p:pic>
      <p:pic>
        <p:nvPicPr>
          <p:cNvPr id="9" name="Image 8" descr="Une image contenant texte, Visage humain, habits, homme&#10;&#10;Description générée automatiquement">
            <a:extLst>
              <a:ext uri="{FF2B5EF4-FFF2-40B4-BE49-F238E27FC236}">
                <a16:creationId xmlns:a16="http://schemas.microsoft.com/office/drawing/2014/main" id="{276610FF-D095-CFCB-2CC4-3D2896BDF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7626" y="1999572"/>
            <a:ext cx="5195839" cy="3346786"/>
          </a:xfrm>
          <a:prstGeom prst="rect">
            <a:avLst/>
          </a:prstGeom>
        </p:spPr>
      </p:pic>
      <p:sp>
        <p:nvSpPr>
          <p:cNvPr id="13" name="Titel 1">
            <a:extLst>
              <a:ext uri="{FF2B5EF4-FFF2-40B4-BE49-F238E27FC236}">
                <a16:creationId xmlns:a16="http://schemas.microsoft.com/office/drawing/2014/main" id="{4F59EBAD-F266-329D-5ED0-E3B6F68447FF}"/>
              </a:ext>
            </a:extLst>
          </p:cNvPr>
          <p:cNvSpPr>
            <a:spLocks noGrp="1"/>
          </p:cNvSpPr>
          <p:nvPr>
            <p:ph type="title"/>
          </p:nvPr>
        </p:nvSpPr>
        <p:spPr>
          <a:xfrm>
            <a:off x="838200" y="365125"/>
            <a:ext cx="10069286" cy="1325563"/>
          </a:xfrm>
        </p:spPr>
        <p:txBody>
          <a:bodyPr>
            <a:normAutofit/>
          </a:bodyPr>
          <a:lstStyle/>
          <a:p>
            <a:r>
              <a:rPr lang="fr-FR" b="0" dirty="0">
                <a:latin typeface="Urbanist Black" pitchFamily="50" charset="0"/>
                <a:ea typeface="Urbanist Black" pitchFamily="50" charset="0"/>
                <a:cs typeface="Urbanist Black" pitchFamily="50" charset="0"/>
              </a:rPr>
              <a:t>Quelques exemples : </a:t>
            </a:r>
            <a:r>
              <a:rPr lang="fr-FR" b="0" dirty="0">
                <a:solidFill>
                  <a:srgbClr val="2D4D31"/>
                </a:solidFill>
                <a:latin typeface="Urbanist Black" pitchFamily="50" charset="0"/>
                <a:ea typeface="Urbanist Black" pitchFamily="50" charset="0"/>
                <a:cs typeface="Urbanist Black" pitchFamily="50" charset="0"/>
              </a:rPr>
              <a:t>Histoires &amp;</a:t>
            </a:r>
            <a:br>
              <a:rPr lang="fr-FR" b="0" dirty="0">
                <a:solidFill>
                  <a:srgbClr val="2D4D31"/>
                </a:solidFill>
                <a:latin typeface="Urbanist Black" pitchFamily="50" charset="0"/>
                <a:ea typeface="Urbanist Black" pitchFamily="50" charset="0"/>
                <a:cs typeface="Urbanist Black" pitchFamily="50" charset="0"/>
              </a:rPr>
            </a:br>
            <a:r>
              <a:rPr lang="fr-FR" b="0" dirty="0">
                <a:solidFill>
                  <a:srgbClr val="2D4D31"/>
                </a:solidFill>
                <a:latin typeface="Urbanist Black" pitchFamily="50" charset="0"/>
                <a:ea typeface="Urbanist Black" pitchFamily="50" charset="0"/>
                <a:cs typeface="Urbanist Black" pitchFamily="50" charset="0"/>
              </a:rPr>
              <a:t>Témoignages.</a:t>
            </a:r>
            <a:endParaRPr lang="fr-BE" b="0" dirty="0">
              <a:solidFill>
                <a:srgbClr val="2D4D31"/>
              </a:solidFill>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044741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BB58-CE0B-F25A-2EC2-27E4561FD618}"/>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5037204F-4FD8-06B7-5921-6D21164D8C78}"/>
              </a:ext>
            </a:extLst>
          </p:cNvPr>
          <p:cNvSpPr>
            <a:spLocks noGrp="1"/>
          </p:cNvSpPr>
          <p:nvPr>
            <p:ph type="title"/>
          </p:nvPr>
        </p:nvSpPr>
        <p:spPr>
          <a:xfrm>
            <a:off x="838200" y="365125"/>
            <a:ext cx="10069286" cy="1325563"/>
          </a:xfrm>
        </p:spPr>
        <p:txBody>
          <a:bodyPr>
            <a:normAutofit/>
          </a:bodyPr>
          <a:lstStyle/>
          <a:p>
            <a:r>
              <a:rPr lang="fr-FR" b="0" dirty="0">
                <a:latin typeface="Urbanist Black" pitchFamily="50" charset="0"/>
                <a:ea typeface="Urbanist Black" pitchFamily="50" charset="0"/>
                <a:cs typeface="Urbanist Black" pitchFamily="50" charset="0"/>
              </a:rPr>
              <a:t>Quelques exemples : </a:t>
            </a:r>
            <a:r>
              <a:rPr lang="fr-FR" b="0" dirty="0">
                <a:solidFill>
                  <a:srgbClr val="2D4D31"/>
                </a:solidFill>
                <a:latin typeface="Urbanist Black" pitchFamily="50" charset="0"/>
                <a:ea typeface="Urbanist Black" pitchFamily="50" charset="0"/>
                <a:cs typeface="Urbanist Black" pitchFamily="50" charset="0"/>
              </a:rPr>
              <a:t>Partager le contenu de SPT.</a:t>
            </a:r>
            <a:endParaRPr lang="fr-BE" b="0" dirty="0">
              <a:solidFill>
                <a:srgbClr val="2D4D31"/>
              </a:solidFill>
              <a:latin typeface="Urbanist Black" pitchFamily="50" charset="0"/>
              <a:ea typeface="Urbanist Black" pitchFamily="50" charset="0"/>
              <a:cs typeface="Urbanist Black" pitchFamily="50" charset="0"/>
            </a:endParaRPr>
          </a:p>
        </p:txBody>
      </p:sp>
      <p:pic>
        <p:nvPicPr>
          <p:cNvPr id="8" name="Image 7" descr="Une image contenant texte, capture d’écran, carte de visite&#10;&#10;Description générée automatiquement">
            <a:extLst>
              <a:ext uri="{FF2B5EF4-FFF2-40B4-BE49-F238E27FC236}">
                <a16:creationId xmlns:a16="http://schemas.microsoft.com/office/drawing/2014/main" id="{9896716B-C666-EAB3-AD17-B270C79BD84B}"/>
              </a:ext>
            </a:extLst>
          </p:cNvPr>
          <p:cNvPicPr>
            <a:picLocks noChangeAspect="1"/>
          </p:cNvPicPr>
          <p:nvPr/>
        </p:nvPicPr>
        <p:blipFill>
          <a:blip r:embed="rId2">
            <a:extLst>
              <a:ext uri="{28A0092B-C50C-407E-A947-70E740481C1C}">
                <a14:useLocalDpi xmlns:a14="http://schemas.microsoft.com/office/drawing/2010/main" val="0"/>
              </a:ext>
            </a:extLst>
          </a:blip>
          <a:srcRect l="3245" r="387"/>
          <a:stretch/>
        </p:blipFill>
        <p:spPr>
          <a:xfrm>
            <a:off x="-36739" y="1943099"/>
            <a:ext cx="12265478" cy="4156024"/>
          </a:xfrm>
          <a:prstGeom prst="rect">
            <a:avLst/>
          </a:prstGeom>
        </p:spPr>
      </p:pic>
      <p:sp>
        <p:nvSpPr>
          <p:cNvPr id="9" name="ZoneTexte 8">
            <a:extLst>
              <a:ext uri="{FF2B5EF4-FFF2-40B4-BE49-F238E27FC236}">
                <a16:creationId xmlns:a16="http://schemas.microsoft.com/office/drawing/2014/main" id="{52488FAD-B466-7B0E-6F79-2F95A3BA10F4}"/>
              </a:ext>
            </a:extLst>
          </p:cNvPr>
          <p:cNvSpPr txBox="1"/>
          <p:nvPr/>
        </p:nvSpPr>
        <p:spPr>
          <a:xfrm>
            <a:off x="838200" y="1690688"/>
            <a:ext cx="5725886" cy="369332"/>
          </a:xfrm>
          <a:prstGeom prst="rect">
            <a:avLst/>
          </a:prstGeom>
          <a:noFill/>
        </p:spPr>
        <p:txBody>
          <a:bodyPr wrap="square" rtlCol="0">
            <a:spAutoFit/>
          </a:bodyPr>
          <a:lstStyle/>
          <a:p>
            <a:r>
              <a:rPr lang="fr-BE" dirty="0">
                <a:solidFill>
                  <a:srgbClr val="AAA91C"/>
                </a:solidFill>
                <a:latin typeface="American Typewriter" panose="02090604020004020304" pitchFamily="18" charset="0"/>
                <a:ea typeface="Urbanist Black" pitchFamily="50" charset="0"/>
                <a:cs typeface="Urbanist Black" pitchFamily="50" charset="0"/>
              </a:rPr>
              <a:t>(Campagnes, Webinaires, Formations, Podcasts)</a:t>
            </a:r>
            <a:endParaRPr lang="fr-BE" dirty="0">
              <a:solidFill>
                <a:srgbClr val="AAA91C"/>
              </a:solidFill>
              <a:latin typeface="American Typewriter" panose="02090604020004020304" pitchFamily="18" charset="0"/>
              <a:ea typeface="Urbanist Light" pitchFamily="50" charset="0"/>
              <a:cs typeface="Urbanist Light" pitchFamily="50" charset="0"/>
            </a:endParaRPr>
          </a:p>
        </p:txBody>
      </p:sp>
    </p:spTree>
    <p:extLst>
      <p:ext uri="{BB962C8B-B14F-4D97-AF65-F5344CB8AC3E}">
        <p14:creationId xmlns:p14="http://schemas.microsoft.com/office/powerpoint/2010/main" val="4003958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C9003-CE2D-0F97-EA6D-D1DE010403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F3A26A-C0D8-70A2-03CA-EFC391966D80}"/>
              </a:ext>
            </a:extLst>
          </p:cNvPr>
          <p:cNvSpPr>
            <a:spLocks noGrp="1"/>
          </p:cNvSpPr>
          <p:nvPr>
            <p:ph type="title"/>
          </p:nvPr>
        </p:nvSpPr>
        <p:spPr/>
        <p:txBody>
          <a:bodyPr/>
          <a:lstStyle/>
          <a:p>
            <a:r>
              <a:rPr lang="fr-FR" b="0" dirty="0">
                <a:latin typeface="Urbanist Black" pitchFamily="50" charset="0"/>
                <a:ea typeface="Urbanist Black" pitchFamily="50" charset="0"/>
                <a:cs typeface="Urbanist Black" pitchFamily="50" charset="0"/>
              </a:rPr>
              <a:t>Présentation des plateformes de réseaux sociaux</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10453781-26A1-F28B-CF6C-977109FC7C43}"/>
              </a:ext>
            </a:extLst>
          </p:cNvPr>
          <p:cNvSpPr txBox="1"/>
          <p:nvPr/>
        </p:nvSpPr>
        <p:spPr>
          <a:xfrm>
            <a:off x="1757362" y="2307251"/>
            <a:ext cx="8121929"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LinkedIn : </a:t>
            </a:r>
            <a:r>
              <a:rPr lang="fr-BE" sz="1400" dirty="0">
                <a:latin typeface="Urbanist Light" pitchFamily="50" charset="0"/>
                <a:ea typeface="Urbanist Light" pitchFamily="50" charset="0"/>
                <a:cs typeface="Urbanist Light" pitchFamily="50" charset="0"/>
              </a:rPr>
              <a:t>Utile pour le public professionnel et </a:t>
            </a:r>
            <a:r>
              <a:rPr lang="fr-FR" sz="1400" dirty="0">
                <a:latin typeface="Urbanist Light" pitchFamily="50" charset="0"/>
                <a:ea typeface="Urbanist Light" pitchFamily="50" charset="0"/>
                <a:cs typeface="Urbanist Light" pitchFamily="50" charset="0"/>
              </a:rPr>
              <a:t>éduquer à la citoyenneté mondiale OU à la pensée critique sur la citoyenneté mondiale </a:t>
            </a:r>
            <a:r>
              <a:rPr lang="fr-BE" sz="1400" dirty="0">
                <a:latin typeface="Urbanist Light" pitchFamily="50" charset="0"/>
                <a:ea typeface="Urbanist Light" pitchFamily="50" charset="0"/>
                <a:cs typeface="Urbanist Light" pitchFamily="50" charset="0"/>
              </a:rPr>
              <a:t>auprès d’un public engagé dans la santé publique. </a:t>
            </a:r>
          </a:p>
        </p:txBody>
      </p:sp>
      <p:sp>
        <p:nvSpPr>
          <p:cNvPr id="7" name="ZoneTexte 6">
            <a:extLst>
              <a:ext uri="{FF2B5EF4-FFF2-40B4-BE49-F238E27FC236}">
                <a16:creationId xmlns:a16="http://schemas.microsoft.com/office/drawing/2014/main" id="{467409D7-BB03-A791-FEE7-286A18E6D08A}"/>
              </a:ext>
            </a:extLst>
          </p:cNvPr>
          <p:cNvSpPr txBox="1"/>
          <p:nvPr/>
        </p:nvSpPr>
        <p:spPr>
          <a:xfrm>
            <a:off x="1757363" y="3311363"/>
            <a:ext cx="69056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Facebook : </a:t>
            </a:r>
            <a:r>
              <a:rPr lang="fr-BE" sz="1400" dirty="0">
                <a:latin typeface="Urbanist Light" pitchFamily="50" charset="0"/>
                <a:ea typeface="Urbanist Light" pitchFamily="50" charset="0"/>
                <a:cs typeface="Urbanist Light" pitchFamily="50" charset="0"/>
              </a:rPr>
              <a:t>Un réseau large pour </a:t>
            </a:r>
            <a:r>
              <a:rPr lang="fr-FR" sz="1400" dirty="0">
                <a:latin typeface="Urbanist Light" pitchFamily="50" charset="0"/>
                <a:ea typeface="Urbanist Light" pitchFamily="50" charset="0"/>
                <a:cs typeface="Urbanist Light" pitchFamily="50" charset="0"/>
              </a:rPr>
              <a:t>éduquer à la citoyenneté mondiale OU à la pensée critique </a:t>
            </a:r>
            <a:r>
              <a:rPr lang="fr-BE" sz="1400" dirty="0">
                <a:latin typeface="Urbanist Light" pitchFamily="50" charset="0"/>
                <a:ea typeface="Urbanist Light" pitchFamily="50" charset="0"/>
                <a:cs typeface="Urbanist Light" pitchFamily="50" charset="0"/>
              </a:rPr>
              <a:t>et partager des histoires engageantes de Santé pour tous. </a:t>
            </a:r>
          </a:p>
        </p:txBody>
      </p:sp>
      <p:sp>
        <p:nvSpPr>
          <p:cNvPr id="8" name="ZoneTexte 7">
            <a:extLst>
              <a:ext uri="{FF2B5EF4-FFF2-40B4-BE49-F238E27FC236}">
                <a16:creationId xmlns:a16="http://schemas.microsoft.com/office/drawing/2014/main" id="{D07C0C1F-0E47-20DA-4D48-C99C69DAFCD0}"/>
              </a:ext>
            </a:extLst>
          </p:cNvPr>
          <p:cNvSpPr txBox="1"/>
          <p:nvPr/>
        </p:nvSpPr>
        <p:spPr>
          <a:xfrm>
            <a:off x="1757361" y="4315475"/>
            <a:ext cx="69056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Instagram : </a:t>
            </a:r>
            <a:r>
              <a:rPr lang="fr-BE" sz="1400" dirty="0">
                <a:latin typeface="Urbanist Light" pitchFamily="50" charset="0"/>
                <a:ea typeface="Urbanist Light" pitchFamily="50" charset="0"/>
                <a:cs typeface="Urbanist Light" pitchFamily="50" charset="0"/>
              </a:rPr>
              <a:t>Idéal pour des publications visuelles inspirantes avec des images et des vidéos. Attention à ne pas oublier de mentionner SPT et les #Santépourtous</a:t>
            </a:r>
          </a:p>
        </p:txBody>
      </p:sp>
      <p:pic>
        <p:nvPicPr>
          <p:cNvPr id="1026" name="Picture 2" descr="Linkedin - Icônes des médias sociaux gratuites">
            <a:extLst>
              <a:ext uri="{FF2B5EF4-FFF2-40B4-BE49-F238E27FC236}">
                <a16:creationId xmlns:a16="http://schemas.microsoft.com/office/drawing/2014/main" id="{3AA7EAF7-A6F0-73DE-9A63-7A165D461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07251"/>
            <a:ext cx="677109" cy="67710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91F62AF-20FB-6873-1CA0-4CF61540F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350981"/>
            <a:ext cx="677334" cy="637491"/>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00C797D-9390-8286-0541-2882F4159A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123" y="4355093"/>
            <a:ext cx="738186" cy="694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344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CC02E-F7AA-1C47-C186-60BF85B012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F7C48D-713E-882E-3383-55770BD2BB22}"/>
              </a:ext>
            </a:extLst>
          </p:cNvPr>
          <p:cNvSpPr>
            <a:spLocks noGrp="1"/>
          </p:cNvSpPr>
          <p:nvPr>
            <p:ph type="title"/>
          </p:nvPr>
        </p:nvSpPr>
        <p:spPr>
          <a:xfrm>
            <a:off x="838200" y="365125"/>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Comment faire un post efficace sur Facebook, Instagram et LinkedIn ?</a:t>
            </a:r>
            <a:endParaRPr lang="fr-BE" b="0" dirty="0">
              <a:latin typeface="Urbanist Black" pitchFamily="50" charset="0"/>
              <a:ea typeface="Urbanist Black" pitchFamily="50" charset="0"/>
              <a:cs typeface="Urbanist Black" pitchFamily="50" charset="0"/>
            </a:endParaRPr>
          </a:p>
        </p:txBody>
      </p:sp>
      <p:sp>
        <p:nvSpPr>
          <p:cNvPr id="3" name="ZoneTexte 2">
            <a:extLst>
              <a:ext uri="{FF2B5EF4-FFF2-40B4-BE49-F238E27FC236}">
                <a16:creationId xmlns:a16="http://schemas.microsoft.com/office/drawing/2014/main" id="{9548A79F-E0F6-2FD5-801A-B74DC82226EA}"/>
              </a:ext>
            </a:extLst>
          </p:cNvPr>
          <p:cNvSpPr txBox="1"/>
          <p:nvPr/>
        </p:nvSpPr>
        <p:spPr>
          <a:xfrm>
            <a:off x="838200" y="1852863"/>
            <a:ext cx="9571264" cy="1576137"/>
          </a:xfrm>
          <a:prstGeom prst="rect">
            <a:avLst/>
          </a:prstGeom>
          <a:noFill/>
        </p:spPr>
        <p:txBody>
          <a:bodyPr wrap="square" rtlCol="0">
            <a:spAutoFit/>
          </a:bodyPr>
          <a:lstStyle/>
          <a:p>
            <a:pPr>
              <a:lnSpc>
                <a:spcPct val="150000"/>
              </a:lnSpc>
            </a:pPr>
            <a:r>
              <a:rPr lang="fr-BE" sz="2400" dirty="0">
                <a:solidFill>
                  <a:srgbClr val="2B63AB"/>
                </a:solidFill>
                <a:latin typeface="Urbanist Black" pitchFamily="50" charset="0"/>
                <a:ea typeface="Urbanist Black" pitchFamily="50" charset="0"/>
                <a:cs typeface="Urbanist Black" pitchFamily="50" charset="0"/>
              </a:rPr>
              <a:t>Facebook</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Visuel : </a:t>
            </a:r>
            <a:r>
              <a:rPr lang="fr-FR" sz="1400" dirty="0">
                <a:latin typeface="Urbanist Light" pitchFamily="50" charset="0"/>
                <a:ea typeface="Urbanist Light" pitchFamily="50" charset="0"/>
                <a:cs typeface="Urbanist Light" pitchFamily="50" charset="0"/>
              </a:rPr>
              <a:t>Utilisez une image ou une vidéo de bonne qualité.</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 Description : </a:t>
            </a:r>
            <a:r>
              <a:rPr lang="fr-FR" sz="1400" dirty="0">
                <a:latin typeface="Urbanist Light" pitchFamily="50" charset="0"/>
                <a:ea typeface="Urbanist Light" pitchFamily="50" charset="0"/>
                <a:cs typeface="Urbanist Light" pitchFamily="50" charset="0"/>
              </a:rPr>
              <a:t>Décrivez votre publication avec une accroche pour capter l'attention.</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Hashtags : </a:t>
            </a:r>
            <a:r>
              <a:rPr lang="fr-FR" sz="1400" dirty="0">
                <a:latin typeface="Urbanist Light" pitchFamily="50" charset="0"/>
                <a:ea typeface="Urbanist Light" pitchFamily="50" charset="0"/>
                <a:cs typeface="Urbanist Light" pitchFamily="50" charset="0"/>
              </a:rPr>
              <a:t>Limitez à 3 ou 5 hashtags bien ciblés.</a:t>
            </a:r>
          </a:p>
        </p:txBody>
      </p:sp>
      <p:pic>
        <p:nvPicPr>
          <p:cNvPr id="19" name="Picture 4">
            <a:extLst>
              <a:ext uri="{FF2B5EF4-FFF2-40B4-BE49-F238E27FC236}">
                <a16:creationId xmlns:a16="http://schemas.microsoft.com/office/drawing/2014/main" id="{DB06CC4B-A767-D13C-5B6E-6A25DB7A3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8616" y="456054"/>
            <a:ext cx="1215184" cy="1143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836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32F6B-D9BF-EC4C-5E41-6DF1C97D641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F257AEC-4D25-E6CA-DFB2-EF1D51302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8615" y="456054"/>
            <a:ext cx="1215185" cy="1143703"/>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4D1816E-D620-1863-4DB8-C99368650A5D}"/>
              </a:ext>
            </a:extLst>
          </p:cNvPr>
          <p:cNvSpPr>
            <a:spLocks noGrp="1"/>
          </p:cNvSpPr>
          <p:nvPr>
            <p:ph type="title"/>
          </p:nvPr>
        </p:nvSpPr>
        <p:spPr>
          <a:xfrm>
            <a:off x="838200" y="365125"/>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Comment faire un post efficace sur Facebook, Instagram et LinkedIn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CEEB9492-A3C7-41DD-48E5-765A0EA45DFE}"/>
              </a:ext>
            </a:extLst>
          </p:cNvPr>
          <p:cNvSpPr txBox="1"/>
          <p:nvPr/>
        </p:nvSpPr>
        <p:spPr>
          <a:xfrm>
            <a:off x="838200" y="1875905"/>
            <a:ext cx="8988188" cy="2222468"/>
          </a:xfrm>
          <a:prstGeom prst="rect">
            <a:avLst/>
          </a:prstGeom>
          <a:noFill/>
        </p:spPr>
        <p:txBody>
          <a:bodyPr wrap="square" rtlCol="0">
            <a:spAutoFit/>
          </a:bodyPr>
          <a:lstStyle/>
          <a:p>
            <a:pPr>
              <a:lnSpc>
                <a:spcPct val="150000"/>
              </a:lnSpc>
            </a:pPr>
            <a:r>
              <a:rPr lang="fr-BE" sz="2400" dirty="0">
                <a:solidFill>
                  <a:srgbClr val="2B63AB"/>
                </a:solidFill>
                <a:latin typeface="Urbanist Black" pitchFamily="50" charset="0"/>
                <a:ea typeface="Urbanist Black" pitchFamily="50" charset="0"/>
                <a:cs typeface="Urbanist Black" pitchFamily="50" charset="0"/>
              </a:rPr>
              <a:t>Instagram</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Visuel : </a:t>
            </a:r>
            <a:r>
              <a:rPr lang="fr-FR" sz="1400" dirty="0">
                <a:latin typeface="Urbanist Light" pitchFamily="50" charset="0"/>
                <a:ea typeface="Urbanist Light" pitchFamily="50" charset="0"/>
                <a:cs typeface="Urbanist Light" pitchFamily="50" charset="0"/>
              </a:rPr>
              <a:t>Utilisez une image ou une vidéo de bonne qualité.</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Description : </a:t>
            </a:r>
            <a:r>
              <a:rPr lang="fr-FR" sz="1400" dirty="0">
                <a:latin typeface="Urbanist Light" pitchFamily="50" charset="0"/>
                <a:ea typeface="Urbanist Light" pitchFamily="50" charset="0"/>
                <a:cs typeface="Urbanist Light" pitchFamily="50" charset="0"/>
              </a:rPr>
              <a:t>Structurez avec emojis et paragraphes pour améliorer la lisibilité.</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Hashtags : </a:t>
            </a:r>
            <a:r>
              <a:rPr lang="fr-FR" sz="1400" dirty="0">
                <a:latin typeface="Urbanist Light" pitchFamily="50" charset="0"/>
                <a:ea typeface="Urbanist Light" pitchFamily="50" charset="0"/>
                <a:cs typeface="Urbanist Light" pitchFamily="50" charset="0"/>
              </a:rPr>
              <a:t>Jusqu’à 8 hashtags pour maximiser la portée.</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Tag/Mention : </a:t>
            </a:r>
            <a:r>
              <a:rPr lang="fr-FR" sz="1400" dirty="0">
                <a:latin typeface="Urbanist Light" pitchFamily="50" charset="0"/>
                <a:ea typeface="Urbanist Light" pitchFamily="50" charset="0"/>
                <a:cs typeface="Urbanist Light" pitchFamily="50" charset="0"/>
              </a:rPr>
              <a:t>Taguer et mentionner des personnes ou entreprises pour accroître l'engagement.</a:t>
            </a:r>
          </a:p>
          <a:p>
            <a:pPr marL="342900" indent="-342900">
              <a:lnSpc>
                <a:spcPct val="150000"/>
              </a:lnSpc>
              <a:buAutoNum type="arabicPeriod"/>
            </a:pPr>
            <a:endParaRPr lang="fr-FR"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1236198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81D11-FB6E-E558-CA17-5CF2CFC6F7D9}"/>
            </a:ext>
          </a:extLst>
        </p:cNvPr>
        <p:cNvGrpSpPr/>
        <p:nvPr/>
      </p:nvGrpSpPr>
      <p:grpSpPr>
        <a:xfrm>
          <a:off x="0" y="0"/>
          <a:ext cx="0" cy="0"/>
          <a:chOff x="0" y="0"/>
          <a:chExt cx="0" cy="0"/>
        </a:xfrm>
      </p:grpSpPr>
      <p:pic>
        <p:nvPicPr>
          <p:cNvPr id="6" name="Picture 2" descr="Linkedin - Icônes des médias sociaux gratuites">
            <a:extLst>
              <a:ext uri="{FF2B5EF4-FFF2-40B4-BE49-F238E27FC236}">
                <a16:creationId xmlns:a16="http://schemas.microsoft.com/office/drawing/2014/main" id="{DCA7B31D-D013-947E-BDCD-6DF8EBBE1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8616" y="456054"/>
            <a:ext cx="1215184" cy="12151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59F62BA6-63C8-7538-405B-FCE99EE69612}"/>
              </a:ext>
            </a:extLst>
          </p:cNvPr>
          <p:cNvSpPr>
            <a:spLocks noGrp="1"/>
          </p:cNvSpPr>
          <p:nvPr>
            <p:ph type="title"/>
          </p:nvPr>
        </p:nvSpPr>
        <p:spPr>
          <a:xfrm>
            <a:off x="838200" y="365125"/>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Comment faire un post efficace sur Facebook, Instagram et LinkedIn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F896BE12-D27C-9CFE-8CAD-29ED2EC6A326}"/>
              </a:ext>
            </a:extLst>
          </p:cNvPr>
          <p:cNvSpPr txBox="1"/>
          <p:nvPr/>
        </p:nvSpPr>
        <p:spPr>
          <a:xfrm>
            <a:off x="838199" y="1867741"/>
            <a:ext cx="9077325" cy="2114746"/>
          </a:xfrm>
          <a:prstGeom prst="rect">
            <a:avLst/>
          </a:prstGeom>
          <a:noFill/>
        </p:spPr>
        <p:txBody>
          <a:bodyPr wrap="square" rtlCol="0">
            <a:spAutoFit/>
          </a:bodyPr>
          <a:lstStyle/>
          <a:p>
            <a:pPr>
              <a:lnSpc>
                <a:spcPct val="150000"/>
              </a:lnSpc>
            </a:pPr>
            <a:r>
              <a:rPr lang="fr-BE" sz="2400" dirty="0">
                <a:solidFill>
                  <a:srgbClr val="2B63AB"/>
                </a:solidFill>
                <a:latin typeface="Urbanist Black" pitchFamily="50" charset="0"/>
                <a:ea typeface="Urbanist Black" pitchFamily="50" charset="0"/>
                <a:cs typeface="Urbanist Black" pitchFamily="50" charset="0"/>
              </a:rPr>
              <a:t>LinkedIn</a:t>
            </a:r>
          </a:p>
          <a:p>
            <a:pPr marL="342900" indent="-342900">
              <a:buAutoNum type="arabicPeriod"/>
            </a:pPr>
            <a:r>
              <a:rPr lang="fr-FR" sz="1400" dirty="0">
                <a:latin typeface="Urbanist Black" pitchFamily="50" charset="0"/>
                <a:ea typeface="Urbanist Black" pitchFamily="50" charset="0"/>
                <a:cs typeface="Urbanist Black" pitchFamily="50" charset="0"/>
              </a:rPr>
              <a:t>Visuel : </a:t>
            </a:r>
            <a:r>
              <a:rPr lang="fr-FR" sz="1400" dirty="0">
                <a:latin typeface="Urbanist Light" pitchFamily="50" charset="0"/>
                <a:ea typeface="Urbanist Light" pitchFamily="50" charset="0"/>
                <a:cs typeface="Urbanist Light" pitchFamily="50" charset="0"/>
              </a:rPr>
              <a:t>Utilisez un format vidéo ou carrousel d’une durée idéale de 30 à 90 secondes.</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Description : </a:t>
            </a:r>
            <a:r>
              <a:rPr lang="fr-FR" sz="1400" dirty="0">
                <a:latin typeface="Urbanist Light" pitchFamily="50" charset="0"/>
                <a:ea typeface="Urbanist Light" pitchFamily="50" charset="0"/>
                <a:cs typeface="Urbanist Light" pitchFamily="50" charset="0"/>
              </a:rPr>
              <a:t>Structure professionnelle avec un ton professionnel. </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Hashtags : </a:t>
            </a:r>
            <a:r>
              <a:rPr lang="fr-FR" sz="1400" dirty="0">
                <a:latin typeface="Urbanist Light" pitchFamily="50" charset="0"/>
                <a:ea typeface="Urbanist Light" pitchFamily="50" charset="0"/>
                <a:cs typeface="Urbanist Light" pitchFamily="50" charset="0"/>
              </a:rPr>
              <a:t>Jusqu’à 5 hashtags pour maximiser la portée.</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Tag/Mention : </a:t>
            </a:r>
            <a:r>
              <a:rPr lang="fr-FR" sz="1400" dirty="0">
                <a:latin typeface="Urbanist Light" pitchFamily="50" charset="0"/>
                <a:ea typeface="Urbanist Light" pitchFamily="50" charset="0"/>
                <a:cs typeface="Urbanist Light" pitchFamily="50" charset="0"/>
              </a:rPr>
              <a:t>Taguer et mentionner des personnes ou professionnels pour accroître l'engagement.</a:t>
            </a:r>
          </a:p>
          <a:p>
            <a:pPr marL="342900" indent="-342900">
              <a:lnSpc>
                <a:spcPct val="150000"/>
              </a:lnSpc>
              <a:buAutoNum type="arabicPeriod"/>
            </a:pPr>
            <a:endParaRPr lang="fr-FR"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3290634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FBD2A-CFF7-0830-1F36-F75A1E0479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F8D8EA-D5EB-1019-349C-91373CBBC148}"/>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Pourquoi utiliser #, @, et les tags ?</a:t>
            </a:r>
          </a:p>
        </p:txBody>
      </p:sp>
      <p:sp>
        <p:nvSpPr>
          <p:cNvPr id="3" name="ZoneTexte 2">
            <a:extLst>
              <a:ext uri="{FF2B5EF4-FFF2-40B4-BE49-F238E27FC236}">
                <a16:creationId xmlns:a16="http://schemas.microsoft.com/office/drawing/2014/main" id="{BD724A17-9A8B-91EE-3406-F7A2338D26DB}"/>
              </a:ext>
            </a:extLst>
          </p:cNvPr>
          <p:cNvSpPr txBox="1"/>
          <p:nvPr/>
        </p:nvSpPr>
        <p:spPr>
          <a:xfrm>
            <a:off x="490535" y="1690688"/>
            <a:ext cx="11210929" cy="501675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#Hashtag : </a:t>
            </a:r>
            <a:r>
              <a:rPr lang="fr-FR" sz="1400" dirty="0">
                <a:solidFill>
                  <a:srgbClr val="000000"/>
                </a:solidFill>
                <a:latin typeface="Urbanist Light" pitchFamily="50" charset="0"/>
                <a:ea typeface="Urbanist Light" pitchFamily="50" charset="0"/>
                <a:cs typeface="Urbanist Light" pitchFamily="50" charset="0"/>
              </a:rPr>
              <a:t>Cela permet de rassembler les publications autour d’un même sujet ou d’un événement commun.</a:t>
            </a:r>
          </a:p>
          <a:p>
            <a:r>
              <a:rPr lang="fr-FR" sz="1400" dirty="0">
                <a:solidFill>
                  <a:srgbClr val="000000"/>
                </a:solidFill>
                <a:latin typeface="Urbanist Light" pitchFamily="50" charset="0"/>
                <a:ea typeface="Urbanist Light" pitchFamily="50" charset="0"/>
                <a:cs typeface="Urbanist Light" pitchFamily="50" charset="0"/>
              </a:rPr>
              <a:t>Exemple : En description du post </a:t>
            </a:r>
            <a:r>
              <a:rPr lang="fr-FR" sz="1400" i="1" dirty="0">
                <a:solidFill>
                  <a:srgbClr val="CBCB1E"/>
                </a:solidFill>
                <a:latin typeface="Urbanist Light" pitchFamily="50" charset="0"/>
                <a:ea typeface="Urbanist Light" pitchFamily="50" charset="0"/>
                <a:cs typeface="Urbanist Light" pitchFamily="50" charset="0"/>
              </a:rPr>
              <a:t>« Aujourd’hui, en tant qu’ambassadeurs de Santé pour tous, nous suivons une formation organisée par #Santépourtous ! »</a:t>
            </a:r>
            <a:endParaRPr lang="fr-FR" sz="1400" dirty="0">
              <a:latin typeface="Urbanist Light" pitchFamily="50" charset="0"/>
              <a:ea typeface="Urbanist Light" pitchFamily="50" charset="0"/>
              <a:cs typeface="Urbanist Light" pitchFamily="50" charset="0"/>
            </a:endParaRPr>
          </a:p>
          <a:p>
            <a:endParaRPr lang="fr-FR" sz="1400" dirty="0">
              <a:latin typeface="Urbanist Light" pitchFamily="50" charset="0"/>
              <a:ea typeface="Urbanist Light" pitchFamily="50" charset="0"/>
              <a:cs typeface="Urbanist Light" pitchFamily="50" charset="0"/>
            </a:endParaRPr>
          </a:p>
          <a:p>
            <a:r>
              <a:rPr lang="fr-BE" sz="2400" dirty="0">
                <a:solidFill>
                  <a:srgbClr val="2B63AB"/>
                </a:solidFill>
                <a:latin typeface="Urbanist Black" pitchFamily="50" charset="0"/>
                <a:ea typeface="Urbanist Black" pitchFamily="50" charset="0"/>
                <a:cs typeface="Urbanist Black" pitchFamily="50" charset="0"/>
              </a:rPr>
              <a:t>@Mention :</a:t>
            </a:r>
            <a:r>
              <a:rPr lang="fr-FR" sz="2400" dirty="0">
                <a:latin typeface="Urbanist Light" pitchFamily="50" charset="0"/>
                <a:ea typeface="Urbanist Light" pitchFamily="50" charset="0"/>
                <a:cs typeface="Urbanist Light" pitchFamily="50" charset="0"/>
              </a:rPr>
              <a:t> </a:t>
            </a:r>
            <a:r>
              <a:rPr lang="fr-FR" sz="1400" dirty="0">
                <a:latin typeface="Urbanist Light" pitchFamily="50" charset="0"/>
                <a:ea typeface="Urbanist Light" pitchFamily="50" charset="0"/>
                <a:cs typeface="Urbanist Light" pitchFamily="50" charset="0"/>
              </a:rPr>
              <a:t>Cela permet de mentionner un compte dans un texte (post/commentaire) et renforce l’engagement. </a:t>
            </a:r>
          </a:p>
          <a:p>
            <a:r>
              <a:rPr lang="fr-FR" sz="1400" i="1" dirty="0">
                <a:latin typeface="Urbanist Light" pitchFamily="50" charset="0"/>
                <a:ea typeface="Urbanist Light" pitchFamily="50" charset="0"/>
                <a:cs typeface="Urbanist Light" pitchFamily="50" charset="0"/>
              </a:rPr>
              <a:t>Exemple : En description du post </a:t>
            </a:r>
            <a:r>
              <a:rPr lang="fr-FR" sz="1400" i="1" dirty="0">
                <a:solidFill>
                  <a:srgbClr val="CBCB1E"/>
                </a:solidFill>
                <a:latin typeface="Urbanist Light" pitchFamily="50" charset="0"/>
                <a:ea typeface="Urbanist Light" pitchFamily="50" charset="0"/>
                <a:cs typeface="Urbanist Light" pitchFamily="50" charset="0"/>
              </a:rPr>
              <a:t>« Merci à @santepourtousgezondheidszorgvi pour leur formation ! »</a:t>
            </a:r>
          </a:p>
          <a:p>
            <a:endParaRPr lang="fr-FR" sz="1400" dirty="0">
              <a:latin typeface="Urbanist Light" pitchFamily="50" charset="0"/>
              <a:ea typeface="Urbanist Light" pitchFamily="50" charset="0"/>
              <a:cs typeface="Urbanist Light" pitchFamily="50" charset="0"/>
            </a:endParaRPr>
          </a:p>
          <a:p>
            <a:r>
              <a:rPr lang="fr-BE" sz="2400" dirty="0">
                <a:solidFill>
                  <a:srgbClr val="2B63AB"/>
                </a:solidFill>
                <a:latin typeface="Urbanist Black" pitchFamily="50" charset="0"/>
                <a:ea typeface="Urbanist Black" pitchFamily="50" charset="0"/>
                <a:cs typeface="Urbanist Black" pitchFamily="50" charset="0"/>
              </a:rPr>
              <a:t>Tag :</a:t>
            </a:r>
            <a:r>
              <a:rPr lang="fr-BE" sz="2400" dirty="0">
                <a:solidFill>
                  <a:srgbClr val="2B63AB"/>
                </a:solidFill>
                <a:latin typeface="Urbanist Light" pitchFamily="50" charset="0"/>
                <a:ea typeface="Urbanist Light" pitchFamily="50" charset="0"/>
                <a:cs typeface="Urbanist Light" pitchFamily="50" charset="0"/>
              </a:rPr>
              <a:t> </a:t>
            </a:r>
            <a:r>
              <a:rPr lang="fr-BE" sz="1400" dirty="0">
                <a:solidFill>
                  <a:srgbClr val="000000"/>
                </a:solidFill>
                <a:latin typeface="Urbanist Light" pitchFamily="50" charset="0"/>
                <a:ea typeface="Urbanist Light" pitchFamily="50" charset="0"/>
                <a:cs typeface="Urbanist Light" pitchFamily="50" charset="0"/>
              </a:rPr>
              <a:t>Cela permet d’</a:t>
            </a:r>
            <a:r>
              <a:rPr lang="fr-FR" sz="1400" dirty="0">
                <a:solidFill>
                  <a:srgbClr val="000000"/>
                </a:solidFill>
                <a:latin typeface="Urbanist Light" pitchFamily="50" charset="0"/>
                <a:ea typeface="Urbanist Light" pitchFamily="50" charset="0"/>
                <a:cs typeface="Urbanist Light" pitchFamily="50" charset="0"/>
              </a:rPr>
              <a:t>Identifier directement le compte sur un média (photo ou vidéo). Idéal pour des collaborations, témoignages ou pour mettre en avant des équipes. </a:t>
            </a:r>
          </a:p>
          <a:p>
            <a:r>
              <a:rPr lang="fr-FR" sz="1400" dirty="0">
                <a:solidFill>
                  <a:srgbClr val="000000"/>
                </a:solidFill>
                <a:latin typeface="Urbanist Light" pitchFamily="50" charset="0"/>
                <a:ea typeface="Urbanist Light" pitchFamily="50" charset="0"/>
                <a:cs typeface="Urbanist Light" pitchFamily="50" charset="0"/>
              </a:rPr>
              <a:t>Exemple : </a:t>
            </a:r>
            <a:r>
              <a:rPr lang="fr-FR" sz="1400" dirty="0">
                <a:solidFill>
                  <a:srgbClr val="CBCB1E"/>
                </a:solidFill>
                <a:latin typeface="Urbanist Light" pitchFamily="50" charset="0"/>
                <a:ea typeface="Urbanist Light" pitchFamily="50" charset="0"/>
                <a:cs typeface="Urbanist Light" pitchFamily="50" charset="0"/>
              </a:rPr>
              <a:t>Taguer un autre ambassadeur de Santé pour tous sur votre publication. </a:t>
            </a:r>
          </a:p>
          <a:p>
            <a:endParaRPr lang="fr-FR" sz="1400" dirty="0">
              <a:solidFill>
                <a:srgbClr val="000000"/>
              </a:solidFill>
              <a:latin typeface="Urbanist Light" pitchFamily="50" charset="0"/>
              <a:ea typeface="Urbanist Light" pitchFamily="50" charset="0"/>
              <a:cs typeface="Urbanist Light" pitchFamily="50" charset="0"/>
            </a:endParaRPr>
          </a:p>
          <a:p>
            <a:r>
              <a:rPr lang="fr-FR" sz="2400" dirty="0">
                <a:solidFill>
                  <a:srgbClr val="2B63AB"/>
                </a:solidFill>
                <a:latin typeface="Urbanist Black" pitchFamily="50" charset="0"/>
                <a:ea typeface="Urbanist Black" pitchFamily="50" charset="0"/>
                <a:cs typeface="Urbanist Black" pitchFamily="50" charset="0"/>
              </a:rPr>
              <a:t>Différences entre @Mention et Tag : </a:t>
            </a:r>
          </a:p>
          <a:p>
            <a:r>
              <a:rPr lang="fr-FR" sz="1400" dirty="0">
                <a:latin typeface="Urbanist Light" pitchFamily="50" charset="0"/>
                <a:ea typeface="Urbanist Light" pitchFamily="50" charset="0"/>
                <a:cs typeface="Urbanist Light" pitchFamily="50" charset="0"/>
              </a:rPr>
              <a:t>- Mention : est utile pour l’engagement.</a:t>
            </a:r>
          </a:p>
          <a:p>
            <a:r>
              <a:rPr lang="fr-FR" sz="1400" dirty="0">
                <a:latin typeface="Urbanist Light" pitchFamily="50" charset="0"/>
                <a:ea typeface="Urbanist Light" pitchFamily="50" charset="0"/>
                <a:cs typeface="Urbanist Light" pitchFamily="50" charset="0"/>
              </a:rPr>
              <a:t>- Tag : est utile pour l’attribution directe (collaboration).</a:t>
            </a:r>
          </a:p>
          <a:p>
            <a:endParaRPr lang="fr-FR" sz="1400" dirty="0">
              <a:solidFill>
                <a:srgbClr val="000000"/>
              </a:solidFill>
              <a:latin typeface="Urbanist Light" pitchFamily="50" charset="0"/>
              <a:ea typeface="Urbanist Light" pitchFamily="50" charset="0"/>
              <a:cs typeface="Urbanist Light" pitchFamily="50" charset="0"/>
            </a:endParaRPr>
          </a:p>
          <a:p>
            <a:endParaRPr lang="fr-FR" sz="1400" dirty="0">
              <a:solidFill>
                <a:srgbClr val="000000"/>
              </a:solidFill>
              <a:latin typeface="Urbanist Light" pitchFamily="50" charset="0"/>
              <a:ea typeface="Urbanist Light" pitchFamily="50" charset="0"/>
              <a:cs typeface="Urbanist Light" pitchFamily="50" charset="0"/>
            </a:endParaRPr>
          </a:p>
          <a:p>
            <a:endParaRPr lang="fr-FR" sz="1400" dirty="0">
              <a:solidFill>
                <a:srgbClr val="000000"/>
              </a:solidFill>
              <a:latin typeface="Urbanist Light" pitchFamily="50" charset="0"/>
              <a:ea typeface="Urbanist Light" pitchFamily="50" charset="0"/>
              <a:cs typeface="Urbanist Light" pitchFamily="50" charset="0"/>
            </a:endParaRPr>
          </a:p>
          <a:p>
            <a:endParaRPr lang="fr-BE" sz="1400" dirty="0">
              <a:latin typeface="Urbanist Light" pitchFamily="50" charset="0"/>
              <a:ea typeface="Urbanist Light" pitchFamily="50" charset="0"/>
              <a:cs typeface="Urbanist Light" pitchFamily="50" charset="0"/>
            </a:endParaRPr>
          </a:p>
          <a:p>
            <a:endParaRPr lang="fr-BE" sz="1400" dirty="0">
              <a:latin typeface="Urbanist Light" pitchFamily="50" charset="0"/>
              <a:ea typeface="Urbanist Light" pitchFamily="50" charset="0"/>
              <a:cs typeface="Urbanist Light" pitchFamily="50" charset="0"/>
            </a:endParaRPr>
          </a:p>
          <a:p>
            <a:r>
              <a:rPr lang="fr-BE" sz="1400" dirty="0">
                <a:latin typeface="Urbanist Light" pitchFamily="50" charset="0"/>
                <a:ea typeface="Urbanist Light" pitchFamily="50" charset="0"/>
                <a:cs typeface="Urbanist Light" pitchFamily="50" charset="0"/>
              </a:rPr>
              <a:t> </a:t>
            </a:r>
          </a:p>
        </p:txBody>
      </p:sp>
    </p:spTree>
    <p:extLst>
      <p:ext uri="{BB962C8B-B14F-4D97-AF65-F5344CB8AC3E}">
        <p14:creationId xmlns:p14="http://schemas.microsoft.com/office/powerpoint/2010/main" val="267474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11070-CC97-2A68-92F2-26EF146FE4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D4F13FA-886B-A4E4-B5DF-0AAA6274B388}"/>
              </a:ext>
            </a:extLst>
          </p:cNvPr>
          <p:cNvSpPr>
            <a:spLocks noGrp="1"/>
          </p:cNvSpPr>
          <p:nvPr>
            <p:ph type="title"/>
          </p:nvPr>
        </p:nvSpPr>
        <p:spPr>
          <a:xfrm>
            <a:off x="838200" y="506530"/>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CE QUI RENFORCE LE MESSAGE DE SANTE POUR TOUS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C’EST OK !</a:t>
            </a:r>
            <a:endParaRPr lang="fr-BE" b="0" dirty="0">
              <a:latin typeface="Urbanist Black" pitchFamily="50" charset="0"/>
              <a:ea typeface="Urbanist Black" pitchFamily="50" charset="0"/>
              <a:cs typeface="Urbanist Black" pitchFamily="50" charset="0"/>
            </a:endParaRPr>
          </a:p>
        </p:txBody>
      </p:sp>
      <p:pic>
        <p:nvPicPr>
          <p:cNvPr id="6" name="Graphique 5" descr="Coche avec un remplissage uni">
            <a:extLst>
              <a:ext uri="{FF2B5EF4-FFF2-40B4-BE49-F238E27FC236}">
                <a16:creationId xmlns:a16="http://schemas.microsoft.com/office/drawing/2014/main" id="{56FF9289-E280-7F8E-CD25-6427CD3184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05615" y="328214"/>
            <a:ext cx="1847850" cy="1847850"/>
          </a:xfrm>
          <a:prstGeom prst="rect">
            <a:avLst/>
          </a:prstGeom>
        </p:spPr>
      </p:pic>
      <p:sp>
        <p:nvSpPr>
          <p:cNvPr id="3" name="ZoneTexte 2">
            <a:extLst>
              <a:ext uri="{FF2B5EF4-FFF2-40B4-BE49-F238E27FC236}">
                <a16:creationId xmlns:a16="http://schemas.microsoft.com/office/drawing/2014/main" id="{41FD3559-99D7-11F5-0D7C-8B3EB515DECF}"/>
              </a:ext>
            </a:extLst>
          </p:cNvPr>
          <p:cNvSpPr txBox="1"/>
          <p:nvPr/>
        </p:nvSpPr>
        <p:spPr>
          <a:xfrm>
            <a:off x="457196" y="2316777"/>
            <a:ext cx="11210929"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Une communication humaine : </a:t>
            </a:r>
            <a:r>
              <a:rPr lang="fr-BE" sz="1400" dirty="0">
                <a:latin typeface="Urbanist Light" pitchFamily="50" charset="0"/>
                <a:ea typeface="Urbanist Light" pitchFamily="50" charset="0"/>
                <a:cs typeface="Urbanist Light" pitchFamily="50" charset="0"/>
              </a:rPr>
              <a:t>Mettre en avant le côté humain du rôle d’</a:t>
            </a:r>
            <a:r>
              <a:rPr lang="fr-FR" sz="1400" dirty="0">
                <a:latin typeface="Urbanist Light" pitchFamily="50" charset="0"/>
                <a:ea typeface="Urbanist Light" pitchFamily="50" charset="0"/>
                <a:cs typeface="Urbanist Light" pitchFamily="50" charset="0"/>
              </a:rPr>
              <a:t>ambassadeurs de Santé pour tous</a:t>
            </a:r>
            <a:r>
              <a:rPr lang="fr-BE" sz="1400" dirty="0">
                <a:latin typeface="Urbanist Light" pitchFamily="50" charset="0"/>
                <a:ea typeface="Urbanist Light" pitchFamily="50" charset="0"/>
                <a:cs typeface="Urbanist Light" pitchFamily="50" charset="0"/>
              </a:rPr>
              <a:t> en partageant des histoires, des événements, des rencontres, tout ce qui renforce le message de Santé pour tous. </a:t>
            </a:r>
          </a:p>
        </p:txBody>
      </p:sp>
      <p:sp>
        <p:nvSpPr>
          <p:cNvPr id="4" name="ZoneTexte 3">
            <a:extLst>
              <a:ext uri="{FF2B5EF4-FFF2-40B4-BE49-F238E27FC236}">
                <a16:creationId xmlns:a16="http://schemas.microsoft.com/office/drawing/2014/main" id="{0DE86C8A-6ED4-CFDD-040C-44BD18A7E6F3}"/>
              </a:ext>
            </a:extLst>
          </p:cNvPr>
          <p:cNvSpPr txBox="1"/>
          <p:nvPr/>
        </p:nvSpPr>
        <p:spPr>
          <a:xfrm>
            <a:off x="457197" y="3320889"/>
            <a:ext cx="10896603"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Un message clair et cohérent : </a:t>
            </a:r>
            <a:r>
              <a:rPr lang="fr-FR" sz="1400" dirty="0">
                <a:latin typeface="Urbanist Light" pitchFamily="50" charset="0"/>
                <a:ea typeface="Urbanist Light" pitchFamily="50" charset="0"/>
                <a:cs typeface="Urbanist Light" pitchFamily="50" charset="0"/>
              </a:rPr>
              <a:t>Un message isolé ne suffit pas ; la répétition et la cohérence, comme le hashtag #Santépourtous, #Health4All sont essentielles pour un impact durable.</a:t>
            </a:r>
            <a:endParaRPr lang="fr-BE" sz="1400" dirty="0">
              <a:latin typeface="Urbanist Light" pitchFamily="50" charset="0"/>
              <a:ea typeface="Urbanist Light" pitchFamily="50" charset="0"/>
              <a:cs typeface="Urbanist Light" pitchFamily="50" charset="0"/>
            </a:endParaRPr>
          </a:p>
        </p:txBody>
      </p:sp>
      <p:sp>
        <p:nvSpPr>
          <p:cNvPr id="5" name="ZoneTexte 4">
            <a:extLst>
              <a:ext uri="{FF2B5EF4-FFF2-40B4-BE49-F238E27FC236}">
                <a16:creationId xmlns:a16="http://schemas.microsoft.com/office/drawing/2014/main" id="{38AAF884-4ED0-C384-9411-C833B4295ECD}"/>
              </a:ext>
            </a:extLst>
          </p:cNvPr>
          <p:cNvSpPr txBox="1"/>
          <p:nvPr/>
        </p:nvSpPr>
        <p:spPr>
          <a:xfrm>
            <a:off x="457198" y="4325001"/>
            <a:ext cx="10896602"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Des documents vérifiés : </a:t>
            </a:r>
            <a:r>
              <a:rPr lang="fr-BE" sz="1400" dirty="0">
                <a:latin typeface="Urbanist Light" pitchFamily="50" charset="0"/>
                <a:ea typeface="Urbanist Light" pitchFamily="50" charset="0"/>
                <a:cs typeface="Urbanist Light" pitchFamily="50" charset="0"/>
              </a:rPr>
              <a:t>Ne surtout pas hésiter à repartager des documents, des rapports, des statistiques officielles de e.g. l’OMS. </a:t>
            </a:r>
            <a:r>
              <a:rPr lang="fr-FR" sz="1400" dirty="0">
                <a:latin typeface="Urbanist Light" pitchFamily="50" charset="0"/>
                <a:ea typeface="Urbanist Light" pitchFamily="50" charset="0"/>
                <a:cs typeface="Urbanist Light" pitchFamily="50" charset="0"/>
              </a:rPr>
              <a:t>Ambassadeurs de Santé pour tous</a:t>
            </a:r>
            <a:r>
              <a:rPr lang="fr-BE" sz="1400" dirty="0">
                <a:latin typeface="Urbanist Light" pitchFamily="50" charset="0"/>
                <a:ea typeface="Urbanist Light" pitchFamily="50" charset="0"/>
                <a:cs typeface="Urbanist Light" pitchFamily="50" charset="0"/>
              </a:rPr>
              <a:t> = confiance. </a:t>
            </a:r>
          </a:p>
        </p:txBody>
      </p:sp>
    </p:spTree>
    <p:extLst>
      <p:ext uri="{BB962C8B-B14F-4D97-AF65-F5344CB8AC3E}">
        <p14:creationId xmlns:p14="http://schemas.microsoft.com/office/powerpoint/2010/main" val="2777377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61E558-77CD-D241-F252-ABD5DA8793BE}"/>
            </a:ext>
          </a:extLst>
        </p:cNvPr>
        <p:cNvGrpSpPr/>
        <p:nvPr/>
      </p:nvGrpSpPr>
      <p:grpSpPr>
        <a:xfrm>
          <a:off x="0" y="0"/>
          <a:ext cx="0" cy="0"/>
          <a:chOff x="0" y="0"/>
          <a:chExt cx="0" cy="0"/>
        </a:xfrm>
      </p:grpSpPr>
      <p:pic>
        <p:nvPicPr>
          <p:cNvPr id="4" name="Graphique 3" descr="Panneau d’interdiction avec un remplissage uni">
            <a:extLst>
              <a:ext uri="{FF2B5EF4-FFF2-40B4-BE49-F238E27FC236}">
                <a16:creationId xmlns:a16="http://schemas.microsoft.com/office/drawing/2014/main" id="{5FB4529A-45E9-D4D7-7A91-DA5365FA34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71856" y="94455"/>
            <a:ext cx="2315369" cy="2315369"/>
          </a:xfrm>
          <a:prstGeom prst="rect">
            <a:avLst/>
          </a:prstGeom>
        </p:spPr>
      </p:pic>
      <p:sp>
        <p:nvSpPr>
          <p:cNvPr id="9" name="Titel 1">
            <a:extLst>
              <a:ext uri="{FF2B5EF4-FFF2-40B4-BE49-F238E27FC236}">
                <a16:creationId xmlns:a16="http://schemas.microsoft.com/office/drawing/2014/main" id="{3A03B250-C8A2-DC1E-5925-86C47C700D6A}"/>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Sensibilisation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 N’EST PAS OK !</a:t>
            </a:r>
            <a:endParaRPr lang="fr-BE" b="0" dirty="0">
              <a:latin typeface="Urbanist Black" pitchFamily="50" charset="0"/>
              <a:ea typeface="Urbanist Black" pitchFamily="50" charset="0"/>
              <a:cs typeface="Urbanist Black" pitchFamily="50" charset="0"/>
            </a:endParaRPr>
          </a:p>
        </p:txBody>
      </p:sp>
      <p:sp>
        <p:nvSpPr>
          <p:cNvPr id="2" name="ZoneTexte 1">
            <a:extLst>
              <a:ext uri="{FF2B5EF4-FFF2-40B4-BE49-F238E27FC236}">
                <a16:creationId xmlns:a16="http://schemas.microsoft.com/office/drawing/2014/main" id="{7174AFA8-6A9D-77EB-C2F0-C8ACA73F95EE}"/>
              </a:ext>
            </a:extLst>
          </p:cNvPr>
          <p:cNvSpPr txBox="1"/>
          <p:nvPr/>
        </p:nvSpPr>
        <p:spPr>
          <a:xfrm>
            <a:off x="457196" y="2316777"/>
            <a:ext cx="11210929" cy="2277547"/>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Des contenus illisibles : </a:t>
            </a:r>
            <a:r>
              <a:rPr lang="fr-FR" sz="1400" dirty="0">
                <a:latin typeface="Urbanist Light" pitchFamily="50" charset="0"/>
                <a:ea typeface="Urbanist Light" pitchFamily="50" charset="0"/>
                <a:cs typeface="Urbanist Light" pitchFamily="50" charset="0"/>
              </a:rPr>
              <a:t>Publiez en accord avec l'image que vous souhaitez projeter en tant qu’ambassadeurs de Santé pour tous. Et faites en sorte que vos publications et les contenus que vous publiez ou repartagez soient lisibles. </a:t>
            </a:r>
          </a:p>
          <a:p>
            <a:endParaRPr lang="fr-FR" sz="1400" dirty="0">
              <a:latin typeface="Urbanist Light" pitchFamily="50" charset="0"/>
              <a:ea typeface="Urbanist Light" pitchFamily="50" charset="0"/>
              <a:cs typeface="Urbanist Light" pitchFamily="50" charset="0"/>
            </a:endParaRPr>
          </a:p>
          <a:p>
            <a:endParaRPr lang="fr-FR" sz="1400" dirty="0">
              <a:latin typeface="Urbanist Light" pitchFamily="50" charset="0"/>
              <a:ea typeface="Urbanist Light" pitchFamily="50" charset="0"/>
              <a:cs typeface="Urbanist Light" pitchFamily="50" charset="0"/>
            </a:endParaRPr>
          </a:p>
          <a:p>
            <a:r>
              <a:rPr lang="fr-FR" sz="2400" dirty="0">
                <a:solidFill>
                  <a:srgbClr val="CBCB1E"/>
                </a:solidFill>
                <a:latin typeface="Urbanist Black" pitchFamily="50" charset="0"/>
                <a:ea typeface="Urbanist Black" pitchFamily="50" charset="0"/>
                <a:cs typeface="Urbanist Black" pitchFamily="50" charset="0"/>
              </a:rPr>
              <a:t>Exemple : </a:t>
            </a:r>
            <a:r>
              <a:rPr lang="fr-FR" sz="1400" dirty="0">
                <a:latin typeface="Urbanist Light" pitchFamily="50" charset="0"/>
                <a:ea typeface="Urbanist Light" pitchFamily="50" charset="0"/>
                <a:cs typeface="Urbanist Light" pitchFamily="50" charset="0"/>
              </a:rPr>
              <a:t>Une photo floue avec des détails essentiels hors champ, ou un texte écrit en police trop petite sur un visuel chargé.</a:t>
            </a:r>
          </a:p>
          <a:p>
            <a:endParaRPr lang="fr-FR" sz="1400" dirty="0">
              <a:latin typeface="Urbanist Light" pitchFamily="50" charset="0"/>
              <a:ea typeface="Urbanist Light" pitchFamily="50" charset="0"/>
              <a:cs typeface="Urbanist Light" pitchFamily="50" charset="0"/>
            </a:endParaRPr>
          </a:p>
          <a:p>
            <a:r>
              <a:rPr lang="fr-FR" sz="2400" dirty="0">
                <a:solidFill>
                  <a:srgbClr val="CBCB1E"/>
                </a:solidFill>
                <a:latin typeface="Urbanist Black" pitchFamily="50" charset="0"/>
                <a:ea typeface="Urbanist Black" pitchFamily="50" charset="0"/>
                <a:cs typeface="Urbanist Black" pitchFamily="50" charset="0"/>
              </a:rPr>
              <a:t>Comment l’éviter : </a:t>
            </a:r>
            <a:r>
              <a:rPr lang="fr-FR" sz="1400" dirty="0">
                <a:latin typeface="Urbanist Light" pitchFamily="50" charset="0"/>
                <a:ea typeface="Urbanist Light" pitchFamily="50" charset="0"/>
                <a:cs typeface="Urbanist Light" pitchFamily="50" charset="0"/>
              </a:rPr>
              <a:t>Utilisez des images nettes, bien cadrées, avec des couleurs qui contrastent pour faciliter la lecture. </a:t>
            </a:r>
          </a:p>
          <a:p>
            <a:r>
              <a:rPr lang="fr-FR" sz="1400" dirty="0">
                <a:latin typeface="Urbanist Light" pitchFamily="50" charset="0"/>
                <a:ea typeface="Urbanist Light" pitchFamily="50" charset="0"/>
                <a:cs typeface="Urbanist Light" pitchFamily="50" charset="0"/>
              </a:rPr>
              <a:t>Prévisualisez vos publications avant de les publier. </a:t>
            </a:r>
            <a:endParaRPr lang="fr-BE"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460791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4043FAF-E65A-D8C0-2F5C-9F081CD3F5D9}"/>
            </a:ext>
          </a:extLst>
        </p:cNvPr>
        <p:cNvGrpSpPr/>
        <p:nvPr/>
      </p:nvGrpSpPr>
      <p:grpSpPr>
        <a:xfrm>
          <a:off x="0" y="0"/>
          <a:ext cx="0" cy="0"/>
          <a:chOff x="0" y="0"/>
          <a:chExt cx="0" cy="0"/>
        </a:xfrm>
      </p:grpSpPr>
      <p:pic>
        <p:nvPicPr>
          <p:cNvPr id="4" name="Graphique 3" descr="Panneau d’interdiction avec un remplissage uni">
            <a:extLst>
              <a:ext uri="{FF2B5EF4-FFF2-40B4-BE49-F238E27FC236}">
                <a16:creationId xmlns:a16="http://schemas.microsoft.com/office/drawing/2014/main" id="{E1383A29-127B-AAF2-844A-78C116EA33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71856" y="94455"/>
            <a:ext cx="2315369" cy="2315369"/>
          </a:xfrm>
          <a:prstGeom prst="rect">
            <a:avLst/>
          </a:prstGeom>
        </p:spPr>
      </p:pic>
      <p:sp>
        <p:nvSpPr>
          <p:cNvPr id="9" name="Titel 1">
            <a:extLst>
              <a:ext uri="{FF2B5EF4-FFF2-40B4-BE49-F238E27FC236}">
                <a16:creationId xmlns:a16="http://schemas.microsoft.com/office/drawing/2014/main" id="{C33BBFD0-0030-F8B6-2A83-8DAB919B7992}"/>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Sensibilisation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 N’EST PAS OK !</a:t>
            </a:r>
            <a:endParaRPr lang="fr-BE" b="0" dirty="0">
              <a:latin typeface="Urbanist Black" pitchFamily="50" charset="0"/>
              <a:ea typeface="Urbanist Black" pitchFamily="50" charset="0"/>
              <a:cs typeface="Urbanist Black" pitchFamily="50" charset="0"/>
            </a:endParaRPr>
          </a:p>
        </p:txBody>
      </p:sp>
      <p:sp>
        <p:nvSpPr>
          <p:cNvPr id="3" name="ZoneTexte 2">
            <a:extLst>
              <a:ext uri="{FF2B5EF4-FFF2-40B4-BE49-F238E27FC236}">
                <a16:creationId xmlns:a16="http://schemas.microsoft.com/office/drawing/2014/main" id="{03DF7A61-327E-20D0-327C-CF76DB6D7FCF}"/>
              </a:ext>
            </a:extLst>
          </p:cNvPr>
          <p:cNvSpPr txBox="1"/>
          <p:nvPr/>
        </p:nvSpPr>
        <p:spPr>
          <a:xfrm>
            <a:off x="466721" y="2205077"/>
            <a:ext cx="10896603" cy="2923877"/>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Le non-respect des droits et des contenus non-éthique : </a:t>
            </a:r>
            <a:r>
              <a:rPr lang="fr-FR" sz="1400" dirty="0">
                <a:latin typeface="Urbanist Light" pitchFamily="50" charset="0"/>
                <a:ea typeface="Urbanist Light" pitchFamily="50" charset="0"/>
                <a:cs typeface="Urbanist Light" pitchFamily="50" charset="0"/>
              </a:rPr>
              <a:t>Respectez les droits d'auteur lors des partages de contenu. Ne publiez pas de contenus injurieux ou discriminatoires et évitez les conflits en ligne. N'essayez pas d'être « à la mode » au détriment de la réputation de l’ONG. Tenez compte de la manière dont les différents segments du public peuvent percevoir votre message. </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Exemple </a:t>
            </a:r>
            <a:r>
              <a:rPr lang="fr-FR" sz="2400" dirty="0">
                <a:solidFill>
                  <a:srgbClr val="CBCB1E"/>
                </a:solidFill>
                <a:latin typeface="Urbanist Black" pitchFamily="50" charset="0"/>
                <a:ea typeface="Urbanist Black" pitchFamily="50" charset="0"/>
                <a:cs typeface="Urbanist Black" pitchFamily="50" charset="0"/>
              </a:rPr>
              <a:t>: </a:t>
            </a:r>
            <a:r>
              <a:rPr lang="fr-FR" sz="1400" dirty="0">
                <a:latin typeface="Urbanist Light" pitchFamily="50" charset="0"/>
                <a:ea typeface="Urbanist Light" pitchFamily="50" charset="0"/>
                <a:cs typeface="Urbanist Light" pitchFamily="50" charset="0"/>
              </a:rPr>
              <a:t>Repartager une image trouvée sur Internet sans autorisation ou sans créditer son auteur, ou utiliser des hashtags sensibles ou polémiques pour attirer l'attention.</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Comment l’éviter</a:t>
            </a:r>
            <a:r>
              <a:rPr lang="fr-FR" sz="2400" dirty="0">
                <a:solidFill>
                  <a:srgbClr val="CBCB1E"/>
                </a:solidFill>
                <a:latin typeface="Urbanist Black" pitchFamily="50" charset="0"/>
                <a:ea typeface="Urbanist Black" pitchFamily="50" charset="0"/>
                <a:cs typeface="Urbanist Black" pitchFamily="50" charset="0"/>
              </a:rPr>
              <a:t> : </a:t>
            </a:r>
            <a:r>
              <a:rPr lang="fr-FR" sz="1400" dirty="0">
                <a:latin typeface="Urbanist Light" pitchFamily="50" charset="0"/>
                <a:ea typeface="Urbanist Light" pitchFamily="50" charset="0"/>
                <a:cs typeface="Urbanist Light" pitchFamily="50" charset="0"/>
              </a:rPr>
              <a:t>Utilisez des images libres de droits ou créez vos propres visuels. Gardez toujours en tête les valeurs de SPT en évitant toute publication qui pourrait offenser certains groupes.</a:t>
            </a:r>
          </a:p>
          <a:p>
            <a:endParaRPr lang="fr-BE"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348434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8843A20-9430-4ACD-2F32-70FA8CCB54E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835DFD84-C26C-56A2-2AD4-836272D58690}"/>
              </a:ext>
            </a:extLst>
          </p:cNvPr>
          <p:cNvSpPr txBox="1"/>
          <p:nvPr/>
        </p:nvSpPr>
        <p:spPr>
          <a:xfrm>
            <a:off x="523875" y="2316777"/>
            <a:ext cx="10896602" cy="2492990"/>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Le manque de responsabilité : </a:t>
            </a:r>
            <a:r>
              <a:rPr lang="fr-FR" sz="1400" dirty="0">
                <a:latin typeface="Urbanist Light" pitchFamily="50" charset="0"/>
                <a:ea typeface="Urbanist Light" pitchFamily="50" charset="0"/>
                <a:cs typeface="Urbanist Light" pitchFamily="50" charset="0"/>
              </a:rPr>
              <a:t>Soyez respectueux, authentique et positif dans vos publications; tout reste en ligne durablement.</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Exemple </a:t>
            </a:r>
            <a:r>
              <a:rPr lang="fr-FR" sz="2400" dirty="0">
                <a:solidFill>
                  <a:srgbClr val="CBCB1E"/>
                </a:solidFill>
                <a:latin typeface="Urbanist Black" pitchFamily="50" charset="0"/>
                <a:ea typeface="Urbanist Black" pitchFamily="50" charset="0"/>
                <a:cs typeface="Urbanist Black" pitchFamily="50" charset="0"/>
              </a:rPr>
              <a:t>: </a:t>
            </a:r>
            <a:r>
              <a:rPr lang="fr-FR" sz="1400" dirty="0">
                <a:latin typeface="Urbanist Light" pitchFamily="50" charset="0"/>
                <a:ea typeface="Urbanist Light" pitchFamily="50" charset="0"/>
                <a:cs typeface="Urbanist Light" pitchFamily="50" charset="0"/>
              </a:rPr>
              <a:t>Publier une opinion personnelle controversée sur votre profil public qui pourrait être associée à SPT, ou répondre agressivement à un commentaire critique en ligne.</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Comment l’éviter</a:t>
            </a:r>
            <a:r>
              <a:rPr lang="fr-FR" sz="2400" dirty="0">
                <a:solidFill>
                  <a:srgbClr val="CBCB1E"/>
                </a:solidFill>
                <a:latin typeface="Urbanist Black" pitchFamily="50" charset="0"/>
                <a:ea typeface="Urbanist Black" pitchFamily="50" charset="0"/>
                <a:cs typeface="Urbanist Black" pitchFamily="50" charset="0"/>
              </a:rPr>
              <a:t> : </a:t>
            </a:r>
            <a:r>
              <a:rPr lang="fr-FR" sz="1400" dirty="0">
                <a:latin typeface="Urbanist Light" pitchFamily="50" charset="0"/>
                <a:ea typeface="Urbanist Light" pitchFamily="50" charset="0"/>
                <a:cs typeface="Urbanist Light" pitchFamily="50" charset="0"/>
              </a:rPr>
              <a:t>Maintenez un ton professionnel et respectueux dans toutes les interactions. Si vous commettez une erreur (ce qui peut arriver), admettez-la et rectifiez rapidement le tir pour montrer votre bonne volonté. </a:t>
            </a:r>
          </a:p>
          <a:p>
            <a:endParaRPr lang="fr-BE" sz="1400" dirty="0">
              <a:latin typeface="Urbanist Light" pitchFamily="50" charset="0"/>
              <a:ea typeface="Urbanist Light" pitchFamily="50" charset="0"/>
              <a:cs typeface="Urbanist Light" pitchFamily="50" charset="0"/>
            </a:endParaRPr>
          </a:p>
        </p:txBody>
      </p:sp>
      <p:pic>
        <p:nvPicPr>
          <p:cNvPr id="4" name="Graphique 3" descr="Panneau d’interdiction avec un remplissage uni">
            <a:extLst>
              <a:ext uri="{FF2B5EF4-FFF2-40B4-BE49-F238E27FC236}">
                <a16:creationId xmlns:a16="http://schemas.microsoft.com/office/drawing/2014/main" id="{DEE4BA3C-3A39-D70E-767C-D755A541D11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71856" y="94455"/>
            <a:ext cx="2315369" cy="2315369"/>
          </a:xfrm>
          <a:prstGeom prst="rect">
            <a:avLst/>
          </a:prstGeom>
        </p:spPr>
      </p:pic>
      <p:sp>
        <p:nvSpPr>
          <p:cNvPr id="9" name="Titel 1">
            <a:extLst>
              <a:ext uri="{FF2B5EF4-FFF2-40B4-BE49-F238E27FC236}">
                <a16:creationId xmlns:a16="http://schemas.microsoft.com/office/drawing/2014/main" id="{10BFD0B0-FAE6-A5D1-8519-99355DC7D311}"/>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Sensibilisation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 N’EST PAS OK !</a:t>
            </a:r>
            <a:endParaRPr lang="fr-BE"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237515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2F7C4-EE78-FE75-9EB3-49CA0E6C816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3C260547-7F6D-4726-0722-B638A378196A}"/>
              </a:ext>
            </a:extLst>
          </p:cNvPr>
          <p:cNvSpPr txBox="1"/>
          <p:nvPr/>
        </p:nvSpPr>
        <p:spPr>
          <a:xfrm>
            <a:off x="647699" y="1690688"/>
            <a:ext cx="10896602" cy="3724096"/>
          </a:xfrm>
          <a:prstGeom prst="rect">
            <a:avLst/>
          </a:prstGeom>
          <a:noFill/>
        </p:spPr>
        <p:txBody>
          <a:bodyPr wrap="square" rtlCol="0">
            <a:spAutoFit/>
          </a:bodyPr>
          <a:lstStyle/>
          <a:p>
            <a:r>
              <a:rPr lang="fr-FR" sz="1400" dirty="0">
                <a:solidFill>
                  <a:srgbClr val="2B63AB"/>
                </a:solidFill>
                <a:latin typeface="Urbanist Black" pitchFamily="50" charset="0"/>
                <a:ea typeface="Urbanist Black" pitchFamily="50" charset="0"/>
                <a:cs typeface="Urbanist Black" pitchFamily="50" charset="0"/>
              </a:rPr>
              <a:t>Le RGPD, ou Règlement Général sur la Protection des Données, est une loi européenne qui vise à protéger la vie privée des citoyens. </a:t>
            </a:r>
          </a:p>
          <a:p>
            <a:r>
              <a:rPr lang="fr-FR" sz="1400" dirty="0">
                <a:latin typeface="Urbanist Light" pitchFamily="50" charset="0"/>
                <a:ea typeface="Urbanist Light" pitchFamily="50" charset="0"/>
                <a:cs typeface="Urbanist Light" pitchFamily="50" charset="0"/>
              </a:rPr>
              <a:t>En résumé…</a:t>
            </a:r>
          </a:p>
          <a:p>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Respecter les données : </a:t>
            </a:r>
            <a:r>
              <a:rPr lang="fr-FR" sz="1400" dirty="0">
                <a:latin typeface="Urbanist Light" pitchFamily="50" charset="0"/>
                <a:ea typeface="Urbanist Light" pitchFamily="50" charset="0"/>
                <a:cs typeface="Urbanist Light" pitchFamily="50" charset="0"/>
              </a:rPr>
              <a:t>Les données personnelles, comme le nom, l’adresse, le numéro de téléphone ne peuvent pas être utilisées n’importe comment.</a:t>
            </a:r>
          </a:p>
          <a:p>
            <a:pPr>
              <a:buFont typeface="+mj-lt"/>
              <a:buAutoNum type="arabicPeriod"/>
            </a:pPr>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Demander la permission :</a:t>
            </a:r>
            <a:r>
              <a:rPr lang="fr-FR" sz="1400" dirty="0">
                <a:latin typeface="Urbanist Light" pitchFamily="50" charset="0"/>
                <a:ea typeface="Urbanist Light" pitchFamily="50" charset="0"/>
                <a:cs typeface="Urbanist Light" pitchFamily="50" charset="0"/>
              </a:rPr>
              <a:t> Avant de collecter ou utiliser des données, il est important de le demander ton accord de manière claire (pas de cases cachées dans les petits caractères ou de contrat tacite).</a:t>
            </a:r>
          </a:p>
          <a:p>
            <a:pPr>
              <a:buFont typeface="+mj-lt"/>
              <a:buAutoNum type="arabicPeriod"/>
            </a:pPr>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Expliquer « pourquoi » : </a:t>
            </a:r>
            <a:r>
              <a:rPr lang="fr-FR" sz="1400" dirty="0">
                <a:latin typeface="Urbanist Light" pitchFamily="50" charset="0"/>
                <a:ea typeface="Urbanist Light" pitchFamily="50" charset="0"/>
                <a:cs typeface="Urbanist Light" pitchFamily="50" charset="0"/>
              </a:rPr>
              <a:t>Il faut expliquer précisément pourquoi et comment les données seront utilisées, et pour combien de temps. </a:t>
            </a:r>
          </a:p>
          <a:p>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Être prudents : </a:t>
            </a:r>
            <a:r>
              <a:rPr lang="fr-FR" sz="1400" dirty="0">
                <a:latin typeface="Urbanist Light" pitchFamily="50" charset="0"/>
                <a:ea typeface="Urbanist Light" pitchFamily="50" charset="0"/>
                <a:cs typeface="Urbanist Light" pitchFamily="50" charset="0"/>
              </a:rPr>
              <a:t>Il est important de protéger ses données contre le piratage ou les utilisations abusives.</a:t>
            </a:r>
          </a:p>
          <a:p>
            <a:endParaRPr lang="fr-FR" sz="1400" dirty="0">
              <a:latin typeface="Urbanist Light" pitchFamily="50" charset="0"/>
              <a:ea typeface="Urbanist Light" pitchFamily="50" charset="0"/>
              <a:cs typeface="Urbanist Light" pitchFamily="50" charset="0"/>
            </a:endParaRPr>
          </a:p>
        </p:txBody>
      </p:sp>
      <p:sp>
        <p:nvSpPr>
          <p:cNvPr id="9" name="Titel 1">
            <a:extLst>
              <a:ext uri="{FF2B5EF4-FFF2-40B4-BE49-F238E27FC236}">
                <a16:creationId xmlns:a16="http://schemas.microsoft.com/office/drawing/2014/main" id="{EA6B3378-62B9-3FB8-2652-4507D728D35D}"/>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C’est quoi RGPD ?</a:t>
            </a:r>
            <a:endParaRPr lang="fr-BE"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991591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C070F-9BCA-F4A9-FDC6-10B57DFAF5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418458-CBE2-852D-209B-300B375FB9D1}"/>
              </a:ext>
            </a:extLst>
          </p:cNvPr>
          <p:cNvSpPr>
            <a:spLocks noGrp="1"/>
          </p:cNvSpPr>
          <p:nvPr>
            <p:ph type="title"/>
          </p:nvPr>
        </p:nvSpPr>
        <p:spPr/>
        <p:txBody>
          <a:bodyPr>
            <a:normAutofit fontScale="90000"/>
          </a:bodyPr>
          <a:lstStyle/>
          <a:p>
            <a:r>
              <a:rPr lang="fr-BE" b="0" dirty="0">
                <a:latin typeface="Urbanist Black" pitchFamily="50" charset="0"/>
                <a:ea typeface="Urbanist Black" pitchFamily="50" charset="0"/>
                <a:cs typeface="Urbanist Black" pitchFamily="50" charset="0"/>
              </a:rPr>
              <a:t>CTA pour les </a:t>
            </a:r>
            <a:r>
              <a:rPr lang="fr-FR" b="0" dirty="0">
                <a:latin typeface="Urbanist Black" pitchFamily="50" charset="0"/>
                <a:ea typeface="Urbanist Black" pitchFamily="50" charset="0"/>
                <a:cs typeface="Urbanist Black" pitchFamily="50" charset="0"/>
              </a:rPr>
              <a:t>ambassadeurs de Santé pour tous</a:t>
            </a:r>
            <a:r>
              <a:rPr lang="fr-BE" b="0" dirty="0">
                <a:latin typeface="Urbanist Black" pitchFamily="50" charset="0"/>
                <a:ea typeface="Urbanist Black" pitchFamily="50" charset="0"/>
                <a:cs typeface="Urbanist Black" pitchFamily="50" charset="0"/>
              </a:rPr>
              <a:t>s : encourager l’engagement et le recrutement</a:t>
            </a:r>
          </a:p>
        </p:txBody>
      </p:sp>
      <p:sp>
        <p:nvSpPr>
          <p:cNvPr id="4" name="ZoneTexte 3">
            <a:extLst>
              <a:ext uri="{FF2B5EF4-FFF2-40B4-BE49-F238E27FC236}">
                <a16:creationId xmlns:a16="http://schemas.microsoft.com/office/drawing/2014/main" id="{38B406B0-5781-184E-0E62-6FADE4CEC16B}"/>
              </a:ext>
            </a:extLst>
          </p:cNvPr>
          <p:cNvSpPr txBox="1"/>
          <p:nvPr/>
        </p:nvSpPr>
        <p:spPr>
          <a:xfrm>
            <a:off x="423862" y="3037522"/>
            <a:ext cx="3781425" cy="2800767"/>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Recruter de nouveaux</a:t>
            </a:r>
          </a:p>
          <a:p>
            <a:pPr algn="ctr"/>
            <a:r>
              <a:rPr lang="fr-FR" sz="2400" dirty="0">
                <a:solidFill>
                  <a:srgbClr val="2B63AB"/>
                </a:solidFill>
                <a:latin typeface="American Typewriter" panose="02090604020004020304" pitchFamily="18" charset="0"/>
              </a:rPr>
              <a:t>ambassadeurs de Santé pour tous</a:t>
            </a:r>
            <a:endParaRPr lang="fr-BE" sz="2400" dirty="0">
              <a:solidFill>
                <a:srgbClr val="2B63AB"/>
              </a:solidFill>
              <a:latin typeface="American Typewriter" panose="02090604020004020304" pitchFamily="18" charset="0"/>
            </a:endParaRP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Inviter les personnes intéressées par la cause à s’engager comme </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pour Santé pour tous. </a:t>
            </a:r>
            <a:r>
              <a:rPr lang="fr-FR" sz="1600" dirty="0">
                <a:latin typeface="Urbanist Light" pitchFamily="50" charset="0"/>
                <a:ea typeface="Urbanist Light" pitchFamily="50" charset="0"/>
                <a:cs typeface="Urbanist Light" pitchFamily="50" charset="0"/>
              </a:rPr>
              <a:t>Montrer formulaire de contact ou donner adresse email.</a:t>
            </a:r>
            <a:endParaRPr lang="fr-BE" sz="1600" dirty="0">
              <a:latin typeface="Urbanist Light" pitchFamily="50" charset="0"/>
              <a:ea typeface="Urbanist Light" pitchFamily="50" charset="0"/>
              <a:cs typeface="Urbanist Light" pitchFamily="50" charset="0"/>
            </a:endParaRPr>
          </a:p>
        </p:txBody>
      </p:sp>
      <p:sp>
        <p:nvSpPr>
          <p:cNvPr id="5" name="ZoneTexte 4">
            <a:extLst>
              <a:ext uri="{FF2B5EF4-FFF2-40B4-BE49-F238E27FC236}">
                <a16:creationId xmlns:a16="http://schemas.microsoft.com/office/drawing/2014/main" id="{204A7F8A-4F81-94BB-B1EC-DB620952F905}"/>
              </a:ext>
            </a:extLst>
          </p:cNvPr>
          <p:cNvSpPr txBox="1"/>
          <p:nvPr/>
        </p:nvSpPr>
        <p:spPr>
          <a:xfrm>
            <a:off x="4205287" y="30375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Partager le kit</a:t>
            </a:r>
          </a:p>
          <a:p>
            <a:pPr algn="ctr"/>
            <a:r>
              <a:rPr lang="fr-BE" sz="2400" dirty="0">
                <a:solidFill>
                  <a:srgbClr val="2B63AB"/>
                </a:solidFill>
                <a:latin typeface="American Typewriter" panose="02090604020004020304" pitchFamily="18" charset="0"/>
              </a:rPr>
              <a:t>d’information</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Proposer à son réseau de contacter directement Santé pour tous afin de  recevoir un kit d’information complet. </a:t>
            </a:r>
          </a:p>
        </p:txBody>
      </p:sp>
      <p:sp>
        <p:nvSpPr>
          <p:cNvPr id="6" name="ZoneTexte 5">
            <a:extLst>
              <a:ext uri="{FF2B5EF4-FFF2-40B4-BE49-F238E27FC236}">
                <a16:creationId xmlns:a16="http://schemas.microsoft.com/office/drawing/2014/main" id="{C07728C6-5959-8A05-ABC6-327A84F2903A}"/>
              </a:ext>
            </a:extLst>
          </p:cNvPr>
          <p:cNvSpPr txBox="1"/>
          <p:nvPr/>
        </p:nvSpPr>
        <p:spPr>
          <a:xfrm>
            <a:off x="7986712" y="30375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Utiliser des messages</a:t>
            </a:r>
          </a:p>
          <a:p>
            <a:pPr algn="ctr"/>
            <a:r>
              <a:rPr lang="fr-BE" sz="2400" dirty="0">
                <a:solidFill>
                  <a:srgbClr val="2B63AB"/>
                </a:solidFill>
                <a:latin typeface="American Typewriter" panose="02090604020004020304" pitchFamily="18" charset="0"/>
              </a:rPr>
              <a:t>de sensibilisation</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Publier des contenus engageants pour </a:t>
            </a:r>
            <a:r>
              <a:rPr lang="fr-FR" sz="1600" dirty="0">
                <a:latin typeface="Urbanist Light" pitchFamily="50" charset="0"/>
                <a:ea typeface="Urbanist Light" pitchFamily="50" charset="0"/>
                <a:cs typeface="Urbanist Light" pitchFamily="50" charset="0"/>
              </a:rPr>
              <a:t>éduquer à la citoyenneté mondiale OU à la pensée critique.</a:t>
            </a:r>
            <a:endParaRPr lang="fr-BE" sz="1600" strike="sngStrike" dirty="0">
              <a:solidFill>
                <a:srgbClr val="C00000"/>
              </a:solidFill>
              <a:latin typeface="Urbanist Light" pitchFamily="50" charset="0"/>
              <a:ea typeface="Urbanist Light" pitchFamily="50" charset="0"/>
              <a:cs typeface="Urbanist Light" pitchFamily="50" charset="0"/>
            </a:endParaRPr>
          </a:p>
        </p:txBody>
      </p:sp>
      <p:pic>
        <p:nvPicPr>
          <p:cNvPr id="7" name="Graphique 6" descr="Badge 1 avec un remplissage uni">
            <a:extLst>
              <a:ext uri="{FF2B5EF4-FFF2-40B4-BE49-F238E27FC236}">
                <a16:creationId xmlns:a16="http://schemas.microsoft.com/office/drawing/2014/main" id="{7E670F17-857B-D7EB-8BD7-1982DC24819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57375" y="1983105"/>
            <a:ext cx="914400" cy="914400"/>
          </a:xfrm>
          <a:prstGeom prst="rect">
            <a:avLst/>
          </a:prstGeom>
        </p:spPr>
      </p:pic>
      <p:pic>
        <p:nvPicPr>
          <p:cNvPr id="9" name="Graphique 8" descr="Badge avec un remplissage uni">
            <a:extLst>
              <a:ext uri="{FF2B5EF4-FFF2-40B4-BE49-F238E27FC236}">
                <a16:creationId xmlns:a16="http://schemas.microsoft.com/office/drawing/2014/main" id="{D5DB2E2F-6212-83B2-BFD5-73810FD12A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4036" y="1983105"/>
            <a:ext cx="914400" cy="914400"/>
          </a:xfrm>
          <a:prstGeom prst="rect">
            <a:avLst/>
          </a:prstGeom>
        </p:spPr>
      </p:pic>
      <p:pic>
        <p:nvPicPr>
          <p:cNvPr id="11" name="Graphique 10" descr="Badge 3 avec un remplissage uni">
            <a:extLst>
              <a:ext uri="{FF2B5EF4-FFF2-40B4-BE49-F238E27FC236}">
                <a16:creationId xmlns:a16="http://schemas.microsoft.com/office/drawing/2014/main" id="{0F756CF7-3D98-B4F7-5841-1CAC78F19D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10697" y="1983105"/>
            <a:ext cx="914400" cy="914400"/>
          </a:xfrm>
          <a:prstGeom prst="rect">
            <a:avLst/>
          </a:prstGeom>
        </p:spPr>
      </p:pic>
    </p:spTree>
    <p:extLst>
      <p:ext uri="{BB962C8B-B14F-4D97-AF65-F5344CB8AC3E}">
        <p14:creationId xmlns:p14="http://schemas.microsoft.com/office/powerpoint/2010/main" val="696384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ED660C-4024-F38C-D1BC-196ECDDEC3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0C163C-75EC-F5C6-CA3E-F96E96882D57}"/>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éducation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Quelques inspirations…</a:t>
            </a:r>
            <a:endParaRPr lang="fr-BE" b="0" dirty="0">
              <a:latin typeface="Urbanist Black" pitchFamily="50" charset="0"/>
              <a:ea typeface="Urbanist Black" pitchFamily="50" charset="0"/>
              <a:cs typeface="Urbanist Black" pitchFamily="50" charset="0"/>
            </a:endParaRPr>
          </a:p>
        </p:txBody>
      </p:sp>
      <p:pic>
        <p:nvPicPr>
          <p:cNvPr id="11" name="Image 10" descr="Une image contenant texte, Visage humain, capture d’écran, personne&#10;&#10;Description générée automatiquement">
            <a:extLst>
              <a:ext uri="{FF2B5EF4-FFF2-40B4-BE49-F238E27FC236}">
                <a16:creationId xmlns:a16="http://schemas.microsoft.com/office/drawing/2014/main" id="{D60FFF6C-F611-3857-5A49-5AB02A5FB857}"/>
              </a:ext>
            </a:extLst>
          </p:cNvPr>
          <p:cNvPicPr>
            <a:picLocks noChangeAspect="1"/>
          </p:cNvPicPr>
          <p:nvPr/>
        </p:nvPicPr>
        <p:blipFill>
          <a:blip r:embed="rId2">
            <a:extLst>
              <a:ext uri="{28A0092B-C50C-407E-A947-70E740481C1C}">
                <a14:useLocalDpi xmlns:a14="http://schemas.microsoft.com/office/drawing/2010/main" val="0"/>
              </a:ext>
            </a:extLst>
          </a:blip>
          <a:srcRect l="1899" t="1037"/>
          <a:stretch/>
        </p:blipFill>
        <p:spPr>
          <a:xfrm>
            <a:off x="3092258" y="2128930"/>
            <a:ext cx="3444236" cy="3138035"/>
          </a:xfrm>
          <a:prstGeom prst="rect">
            <a:avLst/>
          </a:prstGeom>
        </p:spPr>
      </p:pic>
      <p:pic>
        <p:nvPicPr>
          <p:cNvPr id="13" name="Image 12" descr="Une image contenant texte, habits, personne, homme&#10;&#10;Description générée automatiquement">
            <a:extLst>
              <a:ext uri="{FF2B5EF4-FFF2-40B4-BE49-F238E27FC236}">
                <a16:creationId xmlns:a16="http://schemas.microsoft.com/office/drawing/2014/main" id="{1B6EE98D-64B5-70FF-FDB1-6905DD79E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6584" y="2128930"/>
            <a:ext cx="2477396" cy="3138035"/>
          </a:xfrm>
          <a:prstGeom prst="rect">
            <a:avLst/>
          </a:prstGeom>
        </p:spPr>
      </p:pic>
    </p:spTree>
    <p:extLst>
      <p:ext uri="{BB962C8B-B14F-4D97-AF65-F5344CB8AC3E}">
        <p14:creationId xmlns:p14="http://schemas.microsoft.com/office/powerpoint/2010/main" val="3630804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66F6A7-0C61-604E-8B48-EDC83EB3395F}"/>
            </a:ext>
          </a:extLst>
        </p:cNvPr>
        <p:cNvGrpSpPr/>
        <p:nvPr/>
      </p:nvGrpSpPr>
      <p:grpSpPr>
        <a:xfrm>
          <a:off x="0" y="0"/>
          <a:ext cx="0" cy="0"/>
          <a:chOff x="0" y="0"/>
          <a:chExt cx="0" cy="0"/>
        </a:xfrm>
      </p:grpSpPr>
      <p:pic>
        <p:nvPicPr>
          <p:cNvPr id="15" name="Image 14" descr="Une image contenant texte, capture d’écran, habits, Logiciel multimédia&#10;&#10;Description générée automatiquement">
            <a:extLst>
              <a:ext uri="{FF2B5EF4-FFF2-40B4-BE49-F238E27FC236}">
                <a16:creationId xmlns:a16="http://schemas.microsoft.com/office/drawing/2014/main" id="{20301A01-B60B-8B0B-D4B3-97FEEBA93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7354" y="1912718"/>
            <a:ext cx="2580985" cy="3773677"/>
          </a:xfrm>
          <a:prstGeom prst="rect">
            <a:avLst/>
          </a:prstGeom>
        </p:spPr>
      </p:pic>
      <p:pic>
        <p:nvPicPr>
          <p:cNvPr id="19" name="Image 18" descr="Une image contenant texte, meubles, ordinateur, capture d’écran&#10;&#10;Description générée automatiquement">
            <a:extLst>
              <a:ext uri="{FF2B5EF4-FFF2-40B4-BE49-F238E27FC236}">
                <a16:creationId xmlns:a16="http://schemas.microsoft.com/office/drawing/2014/main" id="{0DDF08DB-5108-BC76-73BC-C3DBBCF3F2AD}"/>
              </a:ext>
            </a:extLst>
          </p:cNvPr>
          <p:cNvPicPr>
            <a:picLocks noChangeAspect="1"/>
          </p:cNvPicPr>
          <p:nvPr/>
        </p:nvPicPr>
        <p:blipFill>
          <a:blip r:embed="rId3">
            <a:extLst>
              <a:ext uri="{28A0092B-C50C-407E-A947-70E740481C1C}">
                <a14:useLocalDpi xmlns:a14="http://schemas.microsoft.com/office/drawing/2010/main" val="0"/>
              </a:ext>
            </a:extLst>
          </a:blip>
          <a:srcRect l="1052" t="1528" r="49445" b="1250"/>
          <a:stretch/>
        </p:blipFill>
        <p:spPr>
          <a:xfrm>
            <a:off x="6186962" y="1912718"/>
            <a:ext cx="2143527" cy="3775195"/>
          </a:xfrm>
          <a:prstGeom prst="rect">
            <a:avLst/>
          </a:prstGeom>
        </p:spPr>
      </p:pic>
      <p:sp>
        <p:nvSpPr>
          <p:cNvPr id="5" name="Titel 1">
            <a:extLst>
              <a:ext uri="{FF2B5EF4-FFF2-40B4-BE49-F238E27FC236}">
                <a16:creationId xmlns:a16="http://schemas.microsoft.com/office/drawing/2014/main" id="{4D677C7C-2B46-F14F-112E-3D721BA1A6FE}"/>
              </a:ext>
            </a:extLst>
          </p:cNvPr>
          <p:cNvSpPr txBox="1">
            <a:spLocks/>
          </p:cNvSpPr>
          <p:nvPr/>
        </p:nvSpPr>
        <p:spPr>
          <a:xfrm>
            <a:off x="838200" y="365125"/>
            <a:ext cx="907732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a:lstStyle>
          <a:p>
            <a:r>
              <a:rPr lang="fr-FR" b="0" dirty="0">
                <a:latin typeface="Urbanist Black" pitchFamily="50" charset="0"/>
                <a:ea typeface="Urbanist Black" pitchFamily="50" charset="0"/>
                <a:cs typeface="Urbanist Black" pitchFamily="50" charset="0"/>
              </a:rPr>
              <a:t>Message et éducation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Quelques inspirations…</a:t>
            </a:r>
            <a:endParaRPr lang="fr-BE"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360802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33458-99FA-6ED4-3776-9862FEB345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789059-13D0-573C-09DB-229462BAD5C0}"/>
              </a:ext>
            </a:extLst>
          </p:cNvPr>
          <p:cNvSpPr txBox="1">
            <a:spLocks/>
          </p:cNvSpPr>
          <p:nvPr/>
        </p:nvSpPr>
        <p:spPr>
          <a:xfrm>
            <a:off x="0" y="1781968"/>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kern="1200">
                <a:solidFill>
                  <a:srgbClr val="939E26"/>
                </a:solidFill>
                <a:latin typeface="+mn-lt"/>
                <a:ea typeface="+mj-ea"/>
                <a:cs typeface="+mj-cs"/>
              </a:defRPr>
            </a:lvl1pPr>
          </a:lstStyle>
          <a:p>
            <a:r>
              <a:rPr lang="fr-BE" sz="7200" b="0" dirty="0">
                <a:solidFill>
                  <a:srgbClr val="2B63AB"/>
                </a:solidFill>
                <a:latin typeface="Headline One" panose="00000400000000000000" pitchFamily="2" charset="0"/>
                <a:ea typeface="Urbanist Black" pitchFamily="50" charset="0"/>
                <a:cs typeface="Urbanist Black" pitchFamily="50" charset="0"/>
              </a:rPr>
              <a:t>2. PARTIE PRATIQUE</a:t>
            </a:r>
          </a:p>
        </p:txBody>
      </p:sp>
      <p:sp>
        <p:nvSpPr>
          <p:cNvPr id="3" name="Titel 1">
            <a:extLst>
              <a:ext uri="{FF2B5EF4-FFF2-40B4-BE49-F238E27FC236}">
                <a16:creationId xmlns:a16="http://schemas.microsoft.com/office/drawing/2014/main" id="{90A7578D-7CBF-7F13-9FB8-1FC45CFF73DF}"/>
              </a:ext>
            </a:extLst>
          </p:cNvPr>
          <p:cNvSpPr txBox="1">
            <a:spLocks/>
          </p:cNvSpPr>
          <p:nvPr/>
        </p:nvSpPr>
        <p:spPr>
          <a:xfrm>
            <a:off x="838200" y="244157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800" b="1" kern="1200">
                <a:solidFill>
                  <a:srgbClr val="939E26"/>
                </a:solidFill>
                <a:latin typeface="+mn-lt"/>
                <a:ea typeface="+mj-ea"/>
                <a:cs typeface="+mj-cs"/>
              </a:defRPr>
            </a:lvl1pPr>
          </a:lstStyle>
          <a:p>
            <a:r>
              <a:rPr lang="fr-BE" sz="3200" b="0" dirty="0">
                <a:latin typeface="Urbanist Black" pitchFamily="50" charset="0"/>
                <a:ea typeface="Urbanist Black" pitchFamily="50" charset="0"/>
                <a:cs typeface="Urbanist Black" pitchFamily="50" charset="0"/>
              </a:rPr>
              <a:t>(13h30 à 16h30) </a:t>
            </a:r>
          </a:p>
        </p:txBody>
      </p:sp>
    </p:spTree>
    <p:extLst>
      <p:ext uri="{BB962C8B-B14F-4D97-AF65-F5344CB8AC3E}">
        <p14:creationId xmlns:p14="http://schemas.microsoft.com/office/powerpoint/2010/main" val="2098320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EE724-6601-A777-1AAB-6EF3F28F06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7BA1C5-0229-F054-596E-12B2A0B25F38}"/>
              </a:ext>
            </a:extLst>
          </p:cNvPr>
          <p:cNvSpPr>
            <a:spLocks noGrp="1"/>
          </p:cNvSpPr>
          <p:nvPr>
            <p:ph type="title"/>
          </p:nvPr>
        </p:nvSpPr>
        <p:spPr>
          <a:xfrm>
            <a:off x="838199" y="365125"/>
            <a:ext cx="10982325" cy="1325563"/>
          </a:xfrm>
        </p:spPr>
        <p:txBody>
          <a:bodyPr>
            <a:normAutofit/>
          </a:bodyPr>
          <a:lstStyle/>
          <a:p>
            <a:r>
              <a:rPr lang="fr-FR" b="0" dirty="0">
                <a:latin typeface="Urbanist Black" pitchFamily="50" charset="0"/>
                <a:ea typeface="Urbanist Black" pitchFamily="50" charset="0"/>
                <a:cs typeface="Urbanist Black" pitchFamily="50" charset="0"/>
              </a:rPr>
              <a:t>Publier sur les réseaux sociaux…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Exercices pratiques</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405EAEEE-52F3-7A89-E004-DC17BBB46848}"/>
              </a:ext>
            </a:extLst>
          </p:cNvPr>
          <p:cNvSpPr txBox="1"/>
          <p:nvPr/>
        </p:nvSpPr>
        <p:spPr>
          <a:xfrm>
            <a:off x="457196" y="2316777"/>
            <a:ext cx="10887079"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Créer un post sur LinkedIn : </a:t>
            </a:r>
            <a:r>
              <a:rPr lang="fr-BE" sz="1400" dirty="0">
                <a:latin typeface="Urbanist Light" pitchFamily="50" charset="0"/>
                <a:ea typeface="Urbanist Light" pitchFamily="50" charset="0"/>
                <a:cs typeface="Urbanist Light" pitchFamily="50" charset="0"/>
              </a:rPr>
              <a:t>Partagez un témoignage personnel en lien avec SPT. </a:t>
            </a:r>
          </a:p>
          <a:p>
            <a:r>
              <a:rPr lang="fr-BE" sz="1400" dirty="0">
                <a:latin typeface="Urbanist Light" pitchFamily="50" charset="0"/>
                <a:ea typeface="Urbanist Light" pitchFamily="50" charset="0"/>
                <a:cs typeface="Urbanist Light" pitchFamily="50" charset="0"/>
              </a:rPr>
              <a:t>Ne pas oublier les #SantéPourTous, #Health4All. </a:t>
            </a:r>
          </a:p>
        </p:txBody>
      </p:sp>
      <p:sp>
        <p:nvSpPr>
          <p:cNvPr id="7" name="ZoneTexte 6">
            <a:extLst>
              <a:ext uri="{FF2B5EF4-FFF2-40B4-BE49-F238E27FC236}">
                <a16:creationId xmlns:a16="http://schemas.microsoft.com/office/drawing/2014/main" id="{BDAE27C3-C7C0-53A7-C841-637A0226D87E}"/>
              </a:ext>
            </a:extLst>
          </p:cNvPr>
          <p:cNvSpPr txBox="1"/>
          <p:nvPr/>
        </p:nvSpPr>
        <p:spPr>
          <a:xfrm>
            <a:off x="457197" y="3320889"/>
            <a:ext cx="109823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Publication sur Facebook : </a:t>
            </a:r>
            <a:r>
              <a:rPr lang="fr-BE" sz="1400" dirty="0">
                <a:latin typeface="Urbanist Light" pitchFamily="50" charset="0"/>
                <a:ea typeface="Urbanist Light" pitchFamily="50" charset="0"/>
                <a:cs typeface="Urbanist Light" pitchFamily="50" charset="0"/>
              </a:rPr>
              <a:t>Publiez un message/post ou créez un événement pour mobiliser votre communauté autour de l’accès aux soins de santé. </a:t>
            </a:r>
          </a:p>
        </p:txBody>
      </p:sp>
      <p:sp>
        <p:nvSpPr>
          <p:cNvPr id="8" name="ZoneTexte 7">
            <a:extLst>
              <a:ext uri="{FF2B5EF4-FFF2-40B4-BE49-F238E27FC236}">
                <a16:creationId xmlns:a16="http://schemas.microsoft.com/office/drawing/2014/main" id="{9EBB8A1C-084C-A1F5-38C8-853971492920}"/>
              </a:ext>
            </a:extLst>
          </p:cNvPr>
          <p:cNvSpPr txBox="1"/>
          <p:nvPr/>
        </p:nvSpPr>
        <p:spPr>
          <a:xfrm>
            <a:off x="457196" y="4325001"/>
            <a:ext cx="10887079" cy="461665"/>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Story et Réels sur Instagram : </a:t>
            </a:r>
            <a:r>
              <a:rPr lang="fr-BE" sz="1400" dirty="0">
                <a:latin typeface="Urbanist Light" pitchFamily="50" charset="0"/>
                <a:ea typeface="Urbanist Light" pitchFamily="50" charset="0"/>
                <a:cs typeface="Urbanist Light" pitchFamily="50" charset="0"/>
              </a:rPr>
              <a:t>Créez une story pour un Réels en lien avec votre engagement pour SPT. </a:t>
            </a:r>
          </a:p>
        </p:txBody>
      </p:sp>
    </p:spTree>
    <p:extLst>
      <p:ext uri="{BB962C8B-B14F-4D97-AF65-F5344CB8AC3E}">
        <p14:creationId xmlns:p14="http://schemas.microsoft.com/office/powerpoint/2010/main" val="660977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18D00-EAEC-6803-B00A-67D9992605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0A9251-887C-27FC-72D2-C4D7BABFFDB8}"/>
              </a:ext>
            </a:extLst>
          </p:cNvPr>
          <p:cNvSpPr>
            <a:spLocks noGrp="1"/>
          </p:cNvSpPr>
          <p:nvPr>
            <p:ph type="title"/>
          </p:nvPr>
        </p:nvSpPr>
        <p:spPr>
          <a:xfrm>
            <a:off x="838199" y="365125"/>
            <a:ext cx="10982325" cy="1325563"/>
          </a:xfrm>
        </p:spPr>
        <p:txBody>
          <a:bodyPr>
            <a:normAutofit/>
          </a:bodyPr>
          <a:lstStyle/>
          <a:p>
            <a:r>
              <a:rPr lang="fr-FR" b="0" dirty="0">
                <a:latin typeface="Urbanist Black" pitchFamily="50" charset="0"/>
                <a:ea typeface="Urbanist Black" pitchFamily="50" charset="0"/>
                <a:cs typeface="Urbanist Black" pitchFamily="50" charset="0"/>
              </a:rPr>
              <a:t>Exemples de publications pour les ambassadeurs de Santé pour tous :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C510B97A-EDB9-09F6-640D-C84B5483D435}"/>
              </a:ext>
            </a:extLst>
          </p:cNvPr>
          <p:cNvSpPr txBox="1"/>
          <p:nvPr/>
        </p:nvSpPr>
        <p:spPr>
          <a:xfrm>
            <a:off x="457196" y="2316777"/>
            <a:ext cx="109823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Pourquoi je suis </a:t>
            </a:r>
            <a:r>
              <a:rPr lang="fr-FR" sz="2400" dirty="0">
                <a:solidFill>
                  <a:srgbClr val="2B63AB"/>
                </a:solidFill>
                <a:latin typeface="Urbanist Black" pitchFamily="50" charset="0"/>
                <a:ea typeface="Urbanist Black" pitchFamily="50" charset="0"/>
                <a:cs typeface="Urbanist Black" pitchFamily="50" charset="0"/>
              </a:rPr>
              <a:t>ambassadeurs de Santé pour tous</a:t>
            </a:r>
            <a:r>
              <a:rPr lang="fr-BE" sz="2400" dirty="0">
                <a:solidFill>
                  <a:srgbClr val="2B63AB"/>
                </a:solidFill>
                <a:latin typeface="Urbanist Black" pitchFamily="50" charset="0"/>
                <a:ea typeface="Urbanist Black" pitchFamily="50" charset="0"/>
                <a:cs typeface="Urbanist Black" pitchFamily="50" charset="0"/>
              </a:rPr>
              <a:t> » </a:t>
            </a:r>
          </a:p>
          <a:p>
            <a:r>
              <a:rPr lang="fr-BE" sz="1400" dirty="0">
                <a:latin typeface="Urbanist Light" pitchFamily="50" charset="0"/>
                <a:ea typeface="Urbanist Light" pitchFamily="50" charset="0"/>
                <a:cs typeface="Urbanist Light" pitchFamily="50" charset="0"/>
              </a:rPr>
              <a:t>Partagez un post racontant ce qui vous a motivé à vous engager pour SPT. </a:t>
            </a:r>
          </a:p>
        </p:txBody>
      </p:sp>
      <p:sp>
        <p:nvSpPr>
          <p:cNvPr id="7" name="ZoneTexte 6">
            <a:extLst>
              <a:ext uri="{FF2B5EF4-FFF2-40B4-BE49-F238E27FC236}">
                <a16:creationId xmlns:a16="http://schemas.microsoft.com/office/drawing/2014/main" id="{091248A8-F729-5523-DEB3-8F27D1464478}"/>
              </a:ext>
            </a:extLst>
          </p:cNvPr>
          <p:cNvSpPr txBox="1"/>
          <p:nvPr/>
        </p:nvSpPr>
        <p:spPr>
          <a:xfrm>
            <a:off x="457197" y="3320889"/>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L’importance de l’accès aux soins » </a:t>
            </a:r>
          </a:p>
          <a:p>
            <a:r>
              <a:rPr lang="fr-BE" sz="1400" dirty="0">
                <a:latin typeface="Urbanist Light" pitchFamily="50" charset="0"/>
                <a:ea typeface="Urbanist Light" pitchFamily="50" charset="0"/>
                <a:cs typeface="Urbanist Light" pitchFamily="50" charset="0"/>
              </a:rPr>
              <a:t>Réalisez une vidéo ou un témoignage écrit sur les enjeux de l’accès aux soins de santé. </a:t>
            </a:r>
          </a:p>
        </p:txBody>
      </p:sp>
      <p:sp>
        <p:nvSpPr>
          <p:cNvPr id="8" name="ZoneTexte 7">
            <a:extLst>
              <a:ext uri="{FF2B5EF4-FFF2-40B4-BE49-F238E27FC236}">
                <a16:creationId xmlns:a16="http://schemas.microsoft.com/office/drawing/2014/main" id="{2C0D081C-88EF-D72A-1583-B9249A1F212F}"/>
              </a:ext>
            </a:extLst>
          </p:cNvPr>
          <p:cNvSpPr txBox="1"/>
          <p:nvPr/>
        </p:nvSpPr>
        <p:spPr>
          <a:xfrm>
            <a:off x="457196" y="4325001"/>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Une journée dans la peau d’un </a:t>
            </a:r>
            <a:r>
              <a:rPr lang="fr-FR" sz="2400" dirty="0">
                <a:solidFill>
                  <a:srgbClr val="2B63AB"/>
                </a:solidFill>
                <a:latin typeface="Urbanist Black" pitchFamily="50" charset="0"/>
                <a:ea typeface="Urbanist Black" pitchFamily="50" charset="0"/>
                <a:cs typeface="Urbanist Black" pitchFamily="50" charset="0"/>
              </a:rPr>
              <a:t>ambassadeurs de Santé pour tous</a:t>
            </a:r>
            <a:r>
              <a:rPr lang="fr-BE" sz="2400" dirty="0">
                <a:solidFill>
                  <a:srgbClr val="2B63AB"/>
                </a:solidFill>
                <a:latin typeface="Urbanist Black" pitchFamily="50" charset="0"/>
                <a:ea typeface="Urbanist Black" pitchFamily="50" charset="0"/>
                <a:cs typeface="Urbanist Black" pitchFamily="50" charset="0"/>
              </a:rPr>
              <a:t> » </a:t>
            </a:r>
          </a:p>
          <a:p>
            <a:r>
              <a:rPr lang="fr-BE" sz="1400" dirty="0">
                <a:latin typeface="Urbanist Light" pitchFamily="50" charset="0"/>
                <a:ea typeface="Urbanist Light" pitchFamily="50" charset="0"/>
                <a:cs typeface="Urbanist Light" pitchFamily="50" charset="0"/>
              </a:rPr>
              <a:t>Publiez un aperçu de vos activités pour </a:t>
            </a:r>
            <a:r>
              <a:rPr lang="fr-FR" sz="1400" dirty="0">
                <a:latin typeface="Urbanist Light" pitchFamily="50" charset="0"/>
                <a:ea typeface="Urbanist Light" pitchFamily="50" charset="0"/>
                <a:cs typeface="Urbanist Light" pitchFamily="50" charset="0"/>
              </a:rPr>
              <a:t>éduquer à la citoyenneté mondiale OU à la pensée critique</a:t>
            </a:r>
            <a:r>
              <a:rPr lang="fr-BE" sz="1400" dirty="0">
                <a:latin typeface="Urbanist Light" pitchFamily="50" charset="0"/>
                <a:ea typeface="Urbanist Light" pitchFamily="50" charset="0"/>
                <a:cs typeface="Urbanist Light" pitchFamily="50" charset="0"/>
              </a:rPr>
              <a:t> et inspirer votre audience. </a:t>
            </a:r>
          </a:p>
        </p:txBody>
      </p:sp>
    </p:spTree>
    <p:extLst>
      <p:ext uri="{BB962C8B-B14F-4D97-AF65-F5344CB8AC3E}">
        <p14:creationId xmlns:p14="http://schemas.microsoft.com/office/powerpoint/2010/main" val="2431971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B5E24-1537-3894-892D-7ACD606AB1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AD305A-05C8-BB6F-D533-A1D26735FB85}"/>
              </a:ext>
            </a:extLst>
          </p:cNvPr>
          <p:cNvSpPr>
            <a:spLocks noGrp="1"/>
          </p:cNvSpPr>
          <p:nvPr>
            <p:ph type="title"/>
          </p:nvPr>
        </p:nvSpPr>
        <p:spPr>
          <a:xfrm>
            <a:off x="838199" y="365125"/>
            <a:ext cx="10982325" cy="1325563"/>
          </a:xfrm>
        </p:spPr>
        <p:txBody>
          <a:bodyPr>
            <a:normAutofit/>
          </a:bodyPr>
          <a:lstStyle/>
          <a:p>
            <a:r>
              <a:rPr lang="fr-FR" b="0" dirty="0">
                <a:latin typeface="Urbanist Black" pitchFamily="50" charset="0"/>
                <a:ea typeface="Urbanist Black" pitchFamily="50" charset="0"/>
                <a:cs typeface="Urbanist Black" pitchFamily="50" charset="0"/>
              </a:rPr>
              <a:t>Exemples de Messages pour les ambassadeurs de Santé pour tous :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6AEDDB29-9615-A4D0-A62A-4A74A16AA48D}"/>
              </a:ext>
            </a:extLst>
          </p:cNvPr>
          <p:cNvSpPr txBox="1"/>
          <p:nvPr/>
        </p:nvSpPr>
        <p:spPr>
          <a:xfrm>
            <a:off x="457196" y="2316777"/>
            <a:ext cx="109823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L’IMPORTANCE de la Santé pour tous ! » </a:t>
            </a:r>
          </a:p>
          <a:p>
            <a:r>
              <a:rPr lang="fr-BE" sz="1400" dirty="0">
                <a:latin typeface="Urbanist Light" pitchFamily="50" charset="0"/>
                <a:ea typeface="Urbanist Light" pitchFamily="50" charset="0"/>
                <a:cs typeface="Urbanist Light" pitchFamily="50" charset="0"/>
              </a:rPr>
              <a:t>« En tant qu’</a:t>
            </a:r>
            <a:r>
              <a:rPr lang="fr-FR" sz="1400" dirty="0">
                <a:latin typeface="Urbanist Light" pitchFamily="50" charset="0"/>
                <a:ea typeface="Urbanist Light" pitchFamily="50" charset="0"/>
                <a:cs typeface="Urbanist Light" pitchFamily="50" charset="0"/>
              </a:rPr>
              <a:t>ambassadeurs de Santé pour tous</a:t>
            </a:r>
            <a:r>
              <a:rPr lang="fr-BE" sz="1400" dirty="0">
                <a:latin typeface="Urbanist Light" pitchFamily="50" charset="0"/>
                <a:ea typeface="Urbanist Light" pitchFamily="50" charset="0"/>
                <a:cs typeface="Urbanist Light" pitchFamily="50" charset="0"/>
              </a:rPr>
              <a:t>, je milite pour le droit aux soins de santé de qualité. » #SPT #Santépourtous</a:t>
            </a:r>
          </a:p>
        </p:txBody>
      </p:sp>
      <p:sp>
        <p:nvSpPr>
          <p:cNvPr id="7" name="ZoneTexte 6">
            <a:extLst>
              <a:ext uri="{FF2B5EF4-FFF2-40B4-BE49-F238E27FC236}">
                <a16:creationId xmlns:a16="http://schemas.microsoft.com/office/drawing/2014/main" id="{2F8F05B7-921A-499A-1DEF-FB037400C57B}"/>
              </a:ext>
            </a:extLst>
          </p:cNvPr>
          <p:cNvSpPr txBox="1"/>
          <p:nvPr/>
        </p:nvSpPr>
        <p:spPr>
          <a:xfrm>
            <a:off x="457197" y="3320889"/>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AGIR pour un changement global ! » </a:t>
            </a:r>
          </a:p>
          <a:p>
            <a:r>
              <a:rPr lang="fr-BE" sz="1400" dirty="0">
                <a:latin typeface="Urbanist Light" pitchFamily="50" charset="0"/>
                <a:ea typeface="Urbanist Light" pitchFamily="50" charset="0"/>
                <a:cs typeface="Urbanist Light" pitchFamily="50" charset="0"/>
              </a:rPr>
              <a:t>« Pour un changement mondial, chaque voix compte ! » #Health4All </a:t>
            </a:r>
          </a:p>
        </p:txBody>
      </p:sp>
      <p:sp>
        <p:nvSpPr>
          <p:cNvPr id="8" name="ZoneTexte 7">
            <a:extLst>
              <a:ext uri="{FF2B5EF4-FFF2-40B4-BE49-F238E27FC236}">
                <a16:creationId xmlns:a16="http://schemas.microsoft.com/office/drawing/2014/main" id="{E86E2CB2-7CCF-30E8-09C5-93E50B8BF085}"/>
              </a:ext>
            </a:extLst>
          </p:cNvPr>
          <p:cNvSpPr txBox="1"/>
          <p:nvPr/>
        </p:nvSpPr>
        <p:spPr>
          <a:xfrm>
            <a:off x="457196" y="4325001"/>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LE DROIT aux soins pour TOUS ! » </a:t>
            </a:r>
          </a:p>
          <a:p>
            <a:r>
              <a:rPr lang="fr-BE" sz="1400" dirty="0">
                <a:latin typeface="Urbanist Light" pitchFamily="50" charset="0"/>
                <a:ea typeface="Urbanist Light" pitchFamily="50" charset="0"/>
                <a:cs typeface="Urbanist Light" pitchFamily="50" charset="0"/>
              </a:rPr>
              <a:t>« Le droit aux soins est un droit humain. Rejoignez-nous pour faire de ce droit, une réalité » #SPT #Santépourtous</a:t>
            </a:r>
          </a:p>
        </p:txBody>
      </p:sp>
    </p:spTree>
    <p:extLst>
      <p:ext uri="{BB962C8B-B14F-4D97-AF65-F5344CB8AC3E}">
        <p14:creationId xmlns:p14="http://schemas.microsoft.com/office/powerpoint/2010/main" val="589451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206A4-3D08-A954-5F22-BE1855D05C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15BB66-3882-7E52-94AA-AA377C8885AA}"/>
              </a:ext>
            </a:extLst>
          </p:cNvPr>
          <p:cNvSpPr>
            <a:spLocks noGrp="1"/>
          </p:cNvSpPr>
          <p:nvPr>
            <p:ph type="title"/>
          </p:nvPr>
        </p:nvSpPr>
        <p:spPr>
          <a:xfrm>
            <a:off x="0" y="880515"/>
            <a:ext cx="12192000" cy="1325563"/>
          </a:xfrm>
        </p:spPr>
        <p:txBody>
          <a:bodyPr>
            <a:normAutofit/>
          </a:bodyPr>
          <a:lstStyle/>
          <a:p>
            <a:pPr algn="ctr"/>
            <a:r>
              <a:rPr lang="fr-BE" b="0" dirty="0">
                <a:latin typeface="American Typewriter" panose="02090604020004020304" pitchFamily="18" charset="0"/>
                <a:ea typeface="Urbanist Black" pitchFamily="50" charset="0"/>
                <a:cs typeface="Urbanist Black" pitchFamily="50" charset="0"/>
              </a:rPr>
              <a:t>Liens et sources</a:t>
            </a:r>
          </a:p>
        </p:txBody>
      </p:sp>
      <p:grpSp>
        <p:nvGrpSpPr>
          <p:cNvPr id="3" name="Groupe 2">
            <a:extLst>
              <a:ext uri="{FF2B5EF4-FFF2-40B4-BE49-F238E27FC236}">
                <a16:creationId xmlns:a16="http://schemas.microsoft.com/office/drawing/2014/main" id="{3E583E51-4D33-ABD3-3646-974E2C265C30}"/>
              </a:ext>
            </a:extLst>
          </p:cNvPr>
          <p:cNvGrpSpPr/>
          <p:nvPr/>
        </p:nvGrpSpPr>
        <p:grpSpPr>
          <a:xfrm>
            <a:off x="471487" y="2572078"/>
            <a:ext cx="2919760" cy="1170616"/>
            <a:chOff x="423862" y="1983105"/>
            <a:chExt cx="3781425" cy="1516082"/>
          </a:xfrm>
        </p:grpSpPr>
        <p:sp>
          <p:nvSpPr>
            <p:cNvPr id="4" name="ZoneTexte 3">
              <a:extLst>
                <a:ext uri="{FF2B5EF4-FFF2-40B4-BE49-F238E27FC236}">
                  <a16:creationId xmlns:a16="http://schemas.microsoft.com/office/drawing/2014/main" id="{6358FB04-A8E3-4986-055A-17D887F0E4B4}"/>
                </a:ext>
              </a:extLst>
            </p:cNvPr>
            <p:cNvSpPr txBox="1"/>
            <p:nvPr/>
          </p:nvSpPr>
          <p:spPr>
            <a:xfrm>
              <a:off x="423862" y="3037522"/>
              <a:ext cx="3781425" cy="46166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LE SITE WEB</a:t>
              </a:r>
            </a:p>
          </p:txBody>
        </p:sp>
        <p:pic>
          <p:nvPicPr>
            <p:cNvPr id="7" name="Graphique 6" descr="Badge 1 avec un remplissage uni">
              <a:extLst>
                <a:ext uri="{FF2B5EF4-FFF2-40B4-BE49-F238E27FC236}">
                  <a16:creationId xmlns:a16="http://schemas.microsoft.com/office/drawing/2014/main" id="{EB74F3AF-62FC-B982-6B13-7E561FB3DB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57375" y="1983105"/>
              <a:ext cx="914400" cy="914400"/>
            </a:xfrm>
            <a:prstGeom prst="rect">
              <a:avLst/>
            </a:prstGeom>
          </p:spPr>
        </p:pic>
      </p:grpSp>
      <p:grpSp>
        <p:nvGrpSpPr>
          <p:cNvPr id="8" name="Groupe 7">
            <a:extLst>
              <a:ext uri="{FF2B5EF4-FFF2-40B4-BE49-F238E27FC236}">
                <a16:creationId xmlns:a16="http://schemas.microsoft.com/office/drawing/2014/main" id="{41BB4339-B74D-CDE8-E08F-E3A71B34B388}"/>
              </a:ext>
            </a:extLst>
          </p:cNvPr>
          <p:cNvGrpSpPr/>
          <p:nvPr/>
        </p:nvGrpSpPr>
        <p:grpSpPr>
          <a:xfrm>
            <a:off x="2663276" y="2568413"/>
            <a:ext cx="2919760" cy="1275815"/>
            <a:chOff x="4205287" y="1983105"/>
            <a:chExt cx="3781425" cy="1652327"/>
          </a:xfrm>
        </p:grpSpPr>
        <p:sp>
          <p:nvSpPr>
            <p:cNvPr id="5" name="ZoneTexte 4">
              <a:extLst>
                <a:ext uri="{FF2B5EF4-FFF2-40B4-BE49-F238E27FC236}">
                  <a16:creationId xmlns:a16="http://schemas.microsoft.com/office/drawing/2014/main" id="{A679ED23-ECFF-7545-1806-3B8893DFA575}"/>
                </a:ext>
              </a:extLst>
            </p:cNvPr>
            <p:cNvSpPr txBox="1"/>
            <p:nvPr/>
          </p:nvSpPr>
          <p:spPr>
            <a:xfrm>
              <a:off x="4205287" y="3037523"/>
              <a:ext cx="3781425" cy="597909"/>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PODCASTS</a:t>
              </a:r>
            </a:p>
          </p:txBody>
        </p:sp>
        <p:pic>
          <p:nvPicPr>
            <p:cNvPr id="9" name="Graphique 8" descr="Badge avec un remplissage uni">
              <a:extLst>
                <a:ext uri="{FF2B5EF4-FFF2-40B4-BE49-F238E27FC236}">
                  <a16:creationId xmlns:a16="http://schemas.microsoft.com/office/drawing/2014/main" id="{6B10FCC1-3F10-6957-F513-E5C23D23A5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4036" y="1983105"/>
              <a:ext cx="914400" cy="914400"/>
            </a:xfrm>
            <a:prstGeom prst="rect">
              <a:avLst/>
            </a:prstGeom>
          </p:spPr>
        </p:pic>
      </p:grpSp>
      <p:grpSp>
        <p:nvGrpSpPr>
          <p:cNvPr id="10" name="Groupe 9">
            <a:extLst>
              <a:ext uri="{FF2B5EF4-FFF2-40B4-BE49-F238E27FC236}">
                <a16:creationId xmlns:a16="http://schemas.microsoft.com/office/drawing/2014/main" id="{62F5BDD0-EDE9-D6DE-F243-FAA40D21A1C7}"/>
              </a:ext>
            </a:extLst>
          </p:cNvPr>
          <p:cNvGrpSpPr/>
          <p:nvPr/>
        </p:nvGrpSpPr>
        <p:grpSpPr>
          <a:xfrm>
            <a:off x="4636120" y="2568413"/>
            <a:ext cx="2919760" cy="1645147"/>
            <a:chOff x="7986712" y="1983105"/>
            <a:chExt cx="3781425" cy="2130655"/>
          </a:xfrm>
        </p:grpSpPr>
        <p:sp>
          <p:nvSpPr>
            <p:cNvPr id="6" name="ZoneTexte 5">
              <a:extLst>
                <a:ext uri="{FF2B5EF4-FFF2-40B4-BE49-F238E27FC236}">
                  <a16:creationId xmlns:a16="http://schemas.microsoft.com/office/drawing/2014/main" id="{F601C6B7-B32D-78E9-911A-F9FEDBE696EB}"/>
                </a:ext>
              </a:extLst>
            </p:cNvPr>
            <p:cNvSpPr txBox="1"/>
            <p:nvPr/>
          </p:nvSpPr>
          <p:spPr>
            <a:xfrm>
              <a:off x="7986712" y="3037523"/>
              <a:ext cx="3781425" cy="1076237"/>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SOCIAL </a:t>
              </a:r>
            </a:p>
            <a:p>
              <a:pPr algn="ctr"/>
              <a:r>
                <a:rPr lang="fr-BE" sz="2400" dirty="0">
                  <a:solidFill>
                    <a:srgbClr val="2B63AB"/>
                  </a:solidFill>
                  <a:latin typeface="American Typewriter" panose="02090604020004020304" pitchFamily="18" charset="0"/>
                </a:rPr>
                <a:t>MEDIA</a:t>
              </a:r>
            </a:p>
          </p:txBody>
        </p:sp>
        <p:pic>
          <p:nvPicPr>
            <p:cNvPr id="11" name="Graphique 10" descr="Badge 3 avec un remplissage uni">
              <a:extLst>
                <a:ext uri="{FF2B5EF4-FFF2-40B4-BE49-F238E27FC236}">
                  <a16:creationId xmlns:a16="http://schemas.microsoft.com/office/drawing/2014/main" id="{82666BA6-E7C4-4CA4-6EAC-919C3AD755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10697" y="1983105"/>
              <a:ext cx="914400" cy="914400"/>
            </a:xfrm>
            <a:prstGeom prst="rect">
              <a:avLst/>
            </a:prstGeom>
          </p:spPr>
        </p:pic>
      </p:grpSp>
      <p:grpSp>
        <p:nvGrpSpPr>
          <p:cNvPr id="26" name="Groupe 25">
            <a:extLst>
              <a:ext uri="{FF2B5EF4-FFF2-40B4-BE49-F238E27FC236}">
                <a16:creationId xmlns:a16="http://schemas.microsoft.com/office/drawing/2014/main" id="{0737EC96-2664-1819-66F7-53A51602CE9A}"/>
              </a:ext>
            </a:extLst>
          </p:cNvPr>
          <p:cNvGrpSpPr/>
          <p:nvPr/>
        </p:nvGrpSpPr>
        <p:grpSpPr>
          <a:xfrm>
            <a:off x="8800753" y="2568413"/>
            <a:ext cx="2919760" cy="1170616"/>
            <a:chOff x="5634036" y="3941050"/>
            <a:chExt cx="3781425" cy="1516082"/>
          </a:xfrm>
        </p:grpSpPr>
        <p:pic>
          <p:nvPicPr>
            <p:cNvPr id="24" name="Graphique 23" descr="Badge 5 avec un remplissage uni">
              <a:extLst>
                <a:ext uri="{FF2B5EF4-FFF2-40B4-BE49-F238E27FC236}">
                  <a16:creationId xmlns:a16="http://schemas.microsoft.com/office/drawing/2014/main" id="{AD041878-95E5-8054-11A2-4570F4224E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58021" y="3941050"/>
              <a:ext cx="914400" cy="914400"/>
            </a:xfrm>
            <a:prstGeom prst="rect">
              <a:avLst/>
            </a:prstGeom>
          </p:spPr>
        </p:pic>
        <p:sp>
          <p:nvSpPr>
            <p:cNvPr id="16" name="ZoneTexte 15">
              <a:extLst>
                <a:ext uri="{FF2B5EF4-FFF2-40B4-BE49-F238E27FC236}">
                  <a16:creationId xmlns:a16="http://schemas.microsoft.com/office/drawing/2014/main" id="{210E03A7-E5E0-C61A-B974-AAE3989C90E9}"/>
                </a:ext>
              </a:extLst>
            </p:cNvPr>
            <p:cNvSpPr txBox="1"/>
            <p:nvPr/>
          </p:nvSpPr>
          <p:spPr>
            <a:xfrm>
              <a:off x="5634036" y="4995467"/>
              <a:ext cx="3781425" cy="46166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WELCOME PACK</a:t>
              </a:r>
            </a:p>
          </p:txBody>
        </p:sp>
      </p:grpSp>
      <p:grpSp>
        <p:nvGrpSpPr>
          <p:cNvPr id="25" name="Groupe 24">
            <a:extLst>
              <a:ext uri="{FF2B5EF4-FFF2-40B4-BE49-F238E27FC236}">
                <a16:creationId xmlns:a16="http://schemas.microsoft.com/office/drawing/2014/main" id="{7763ACDB-6626-AB67-4E9A-1BEF22A2186A}"/>
              </a:ext>
            </a:extLst>
          </p:cNvPr>
          <p:cNvGrpSpPr/>
          <p:nvPr/>
        </p:nvGrpSpPr>
        <p:grpSpPr>
          <a:xfrm>
            <a:off x="6608964" y="2568413"/>
            <a:ext cx="2919760" cy="1170616"/>
            <a:chOff x="2318655" y="3941050"/>
            <a:chExt cx="3781425" cy="1516082"/>
          </a:xfrm>
        </p:grpSpPr>
        <p:pic>
          <p:nvPicPr>
            <p:cNvPr id="22" name="Graphique 21" descr="Badge 4 avec un remplissage uni">
              <a:extLst>
                <a:ext uri="{FF2B5EF4-FFF2-40B4-BE49-F238E27FC236}">
                  <a16:creationId xmlns:a16="http://schemas.microsoft.com/office/drawing/2014/main" id="{D1A5F583-4EF5-C141-8EA1-8CC7B42F24F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47404" y="3941050"/>
              <a:ext cx="914400" cy="914400"/>
            </a:xfrm>
            <a:prstGeom prst="rect">
              <a:avLst/>
            </a:prstGeom>
          </p:spPr>
        </p:pic>
        <p:sp>
          <p:nvSpPr>
            <p:cNvPr id="19" name="ZoneTexte 18">
              <a:extLst>
                <a:ext uri="{FF2B5EF4-FFF2-40B4-BE49-F238E27FC236}">
                  <a16:creationId xmlns:a16="http://schemas.microsoft.com/office/drawing/2014/main" id="{F4DEC744-69F5-B702-0FCE-99380FD8C3A0}"/>
                </a:ext>
              </a:extLst>
            </p:cNvPr>
            <p:cNvSpPr txBox="1"/>
            <p:nvPr/>
          </p:nvSpPr>
          <p:spPr>
            <a:xfrm>
              <a:off x="2318655" y="4995467"/>
              <a:ext cx="3781425" cy="46166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FLYERS</a:t>
              </a:r>
            </a:p>
          </p:txBody>
        </p:sp>
      </p:grpSp>
      <p:sp>
        <p:nvSpPr>
          <p:cNvPr id="27" name="ZoneTexte 26">
            <a:extLst>
              <a:ext uri="{FF2B5EF4-FFF2-40B4-BE49-F238E27FC236}">
                <a16:creationId xmlns:a16="http://schemas.microsoft.com/office/drawing/2014/main" id="{253D65DD-473D-1E0A-DE43-6CEFB6C7092B}"/>
              </a:ext>
            </a:extLst>
          </p:cNvPr>
          <p:cNvSpPr txBox="1"/>
          <p:nvPr/>
        </p:nvSpPr>
        <p:spPr>
          <a:xfrm>
            <a:off x="0" y="5096626"/>
            <a:ext cx="12192000" cy="461665"/>
          </a:xfrm>
          <a:prstGeom prst="rect">
            <a:avLst/>
          </a:prstGeom>
          <a:noFill/>
        </p:spPr>
        <p:txBody>
          <a:bodyPr wrap="square" rtlCol="0">
            <a:spAutoFit/>
          </a:bodyPr>
          <a:lstStyle/>
          <a:p>
            <a:pPr algn="ctr"/>
            <a:r>
              <a:rPr lang="fr-BE" sz="2400" dirty="0">
                <a:solidFill>
                  <a:srgbClr val="253F27"/>
                </a:solidFill>
                <a:latin typeface="American Typewriter" panose="02090604020004020304" pitchFamily="18" charset="0"/>
                <a:ea typeface="Urbanist Light" pitchFamily="50" charset="0"/>
                <a:cs typeface="Urbanist Light" pitchFamily="50" charset="0"/>
              </a:rPr>
              <a:t>www.santepourtous.be</a:t>
            </a:r>
          </a:p>
        </p:txBody>
      </p:sp>
    </p:spTree>
    <p:extLst>
      <p:ext uri="{BB962C8B-B14F-4D97-AF65-F5344CB8AC3E}">
        <p14:creationId xmlns:p14="http://schemas.microsoft.com/office/powerpoint/2010/main" val="1855851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B0871-6F21-F9B3-3F02-5AF39C546A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B20FF75-EA1A-97A6-1DA8-BBF45FFC7522}"/>
              </a:ext>
            </a:extLst>
          </p:cNvPr>
          <p:cNvSpPr>
            <a:spLocks noGrp="1"/>
          </p:cNvSpPr>
          <p:nvPr>
            <p:ph type="title"/>
          </p:nvPr>
        </p:nvSpPr>
        <p:spPr/>
        <p:txBody>
          <a:bodyPr/>
          <a:lstStyle/>
          <a:p>
            <a:r>
              <a:rPr lang="fr-BE" b="0" dirty="0">
                <a:latin typeface="Urbanist Black" pitchFamily="50" charset="0"/>
                <a:ea typeface="Urbanist Black" pitchFamily="50" charset="0"/>
                <a:cs typeface="Urbanist Black" pitchFamily="50" charset="0"/>
              </a:rPr>
              <a:t>Session Questions/Réponses</a:t>
            </a:r>
          </a:p>
        </p:txBody>
      </p:sp>
      <p:sp>
        <p:nvSpPr>
          <p:cNvPr id="4" name="ZoneTexte 3">
            <a:extLst>
              <a:ext uri="{FF2B5EF4-FFF2-40B4-BE49-F238E27FC236}">
                <a16:creationId xmlns:a16="http://schemas.microsoft.com/office/drawing/2014/main" id="{5D2122B6-19D1-1797-45E8-8A6FEAB76B27}"/>
              </a:ext>
            </a:extLst>
          </p:cNvPr>
          <p:cNvSpPr txBox="1"/>
          <p:nvPr/>
        </p:nvSpPr>
        <p:spPr>
          <a:xfrm>
            <a:off x="2160984" y="2549634"/>
            <a:ext cx="7870031" cy="1569660"/>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Partagez vos réflexions…</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Partagez votre ressenti en tant qu’</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sur les réseaux sociaux et </a:t>
            </a:r>
            <a:r>
              <a:rPr lang="fr-FR" sz="1600" dirty="0">
                <a:latin typeface="Urbanist Light" pitchFamily="50" charset="0"/>
                <a:ea typeface="Urbanist Light" pitchFamily="50" charset="0"/>
                <a:cs typeface="Urbanist Light" pitchFamily="50" charset="0"/>
              </a:rPr>
              <a:t>les publications/idées créatives des groupes.</a:t>
            </a:r>
            <a:endParaRPr lang="fr-BE" sz="1600" dirty="0">
              <a:latin typeface="Urbanist Light" pitchFamily="50" charset="0"/>
              <a:ea typeface="Urbanist Light" pitchFamily="50" charset="0"/>
              <a:cs typeface="Urbanist Light" pitchFamily="50" charset="0"/>
            </a:endParaRPr>
          </a:p>
          <a:p>
            <a:pPr algn="ctr"/>
            <a:r>
              <a:rPr lang="fr-BE" sz="1600" dirty="0">
                <a:latin typeface="Urbanist Light" pitchFamily="50" charset="0"/>
                <a:ea typeface="Urbanist Light" pitchFamily="50" charset="0"/>
                <a:cs typeface="Urbanist Light" pitchFamily="50" charset="0"/>
              </a:rPr>
              <a:t>ainsi que votre feedback sur les exercices pratiques. </a:t>
            </a:r>
          </a:p>
        </p:txBody>
      </p:sp>
    </p:spTree>
    <p:extLst>
      <p:ext uri="{BB962C8B-B14F-4D97-AF65-F5344CB8AC3E}">
        <p14:creationId xmlns:p14="http://schemas.microsoft.com/office/powerpoint/2010/main" val="2986344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ACC36-DEF3-9FB1-DC8C-D46157A5C7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D93694-9C98-59F0-32ED-801139C9EB42}"/>
              </a:ext>
            </a:extLst>
          </p:cNvPr>
          <p:cNvSpPr>
            <a:spLocks noGrp="1"/>
          </p:cNvSpPr>
          <p:nvPr>
            <p:ph type="title"/>
          </p:nvPr>
        </p:nvSpPr>
        <p:spPr>
          <a:xfrm>
            <a:off x="838200" y="365125"/>
            <a:ext cx="9077325" cy="1325563"/>
          </a:xfrm>
        </p:spPr>
        <p:txBody>
          <a:bodyPr>
            <a:normAutofit/>
          </a:bodyPr>
          <a:lstStyle/>
          <a:p>
            <a:r>
              <a:rPr lang="fr-FR" b="0" dirty="0">
                <a:latin typeface="Urbanist Black" pitchFamily="50" charset="0"/>
                <a:ea typeface="Urbanist Black" pitchFamily="50" charset="0"/>
                <a:cs typeface="Urbanist Black" pitchFamily="50" charset="0"/>
              </a:rPr>
              <a:t>Comment faire un post efficace sur Facebook ?</a:t>
            </a:r>
            <a:endParaRPr lang="fr-BE" b="0" dirty="0">
              <a:latin typeface="Urbanist Black" pitchFamily="50" charset="0"/>
              <a:ea typeface="Urbanist Black" pitchFamily="50" charset="0"/>
              <a:cs typeface="Urbanist Black" pitchFamily="50" charset="0"/>
            </a:endParaRPr>
          </a:p>
        </p:txBody>
      </p:sp>
      <p:pic>
        <p:nvPicPr>
          <p:cNvPr id="14" name="Image 13" descr="Une image contenant texte, capture d’écran, Page web, Site web&#10;&#10;Description générée automatiquement">
            <a:extLst>
              <a:ext uri="{FF2B5EF4-FFF2-40B4-BE49-F238E27FC236}">
                <a16:creationId xmlns:a16="http://schemas.microsoft.com/office/drawing/2014/main" id="{CDBB6A61-D917-6E53-7A75-D82BDAB2B7DA}"/>
              </a:ext>
            </a:extLst>
          </p:cNvPr>
          <p:cNvPicPr>
            <a:picLocks noChangeAspect="1"/>
          </p:cNvPicPr>
          <p:nvPr/>
        </p:nvPicPr>
        <p:blipFill>
          <a:blip r:embed="rId2">
            <a:extLst>
              <a:ext uri="{28A0092B-C50C-407E-A947-70E740481C1C}">
                <a14:useLocalDpi xmlns:a14="http://schemas.microsoft.com/office/drawing/2010/main" val="0"/>
              </a:ext>
            </a:extLst>
          </a:blip>
          <a:srcRect t="26572" b="39047"/>
          <a:stretch/>
        </p:blipFill>
        <p:spPr>
          <a:xfrm>
            <a:off x="1695450" y="1907168"/>
            <a:ext cx="3167539" cy="2357862"/>
          </a:xfrm>
          <a:prstGeom prst="rect">
            <a:avLst/>
          </a:prstGeom>
        </p:spPr>
      </p:pic>
      <p:pic>
        <p:nvPicPr>
          <p:cNvPr id="18" name="Image 17" descr="Une image contenant texte, capture d’écran, Page web&#10;&#10;Description générée automatiquement">
            <a:extLst>
              <a:ext uri="{FF2B5EF4-FFF2-40B4-BE49-F238E27FC236}">
                <a16:creationId xmlns:a16="http://schemas.microsoft.com/office/drawing/2014/main" id="{75523FC5-4073-FC28-6548-C2A75A3B416B}"/>
              </a:ext>
            </a:extLst>
          </p:cNvPr>
          <p:cNvPicPr>
            <a:picLocks noChangeAspect="1"/>
          </p:cNvPicPr>
          <p:nvPr/>
        </p:nvPicPr>
        <p:blipFill>
          <a:blip r:embed="rId3">
            <a:extLst>
              <a:ext uri="{28A0092B-C50C-407E-A947-70E740481C1C}">
                <a14:useLocalDpi xmlns:a14="http://schemas.microsoft.com/office/drawing/2010/main" val="0"/>
              </a:ext>
            </a:extLst>
          </a:blip>
          <a:srcRect t="5473"/>
          <a:stretch/>
        </p:blipFill>
        <p:spPr>
          <a:xfrm>
            <a:off x="5122729" y="1907168"/>
            <a:ext cx="1830521" cy="3744883"/>
          </a:xfrm>
          <a:prstGeom prst="rect">
            <a:avLst/>
          </a:prstGeom>
        </p:spPr>
      </p:pic>
      <p:pic>
        <p:nvPicPr>
          <p:cNvPr id="5" name="Image 4" descr="Une image contenant texte, capture d’écran, Page web, Site web&#10;&#10;Description générée automatiquement">
            <a:extLst>
              <a:ext uri="{FF2B5EF4-FFF2-40B4-BE49-F238E27FC236}">
                <a16:creationId xmlns:a16="http://schemas.microsoft.com/office/drawing/2014/main" id="{F01F282A-B5D1-6005-C6B1-2205891412F4}"/>
              </a:ext>
            </a:extLst>
          </p:cNvPr>
          <p:cNvPicPr>
            <a:picLocks noChangeAspect="1"/>
          </p:cNvPicPr>
          <p:nvPr/>
        </p:nvPicPr>
        <p:blipFill>
          <a:blip r:embed="rId4">
            <a:extLst>
              <a:ext uri="{28A0092B-C50C-407E-A947-70E740481C1C}">
                <a14:useLocalDpi xmlns:a14="http://schemas.microsoft.com/office/drawing/2010/main" val="0"/>
              </a:ext>
            </a:extLst>
          </a:blip>
          <a:srcRect t="5150"/>
          <a:stretch/>
        </p:blipFill>
        <p:spPr>
          <a:xfrm>
            <a:off x="7212990" y="1907168"/>
            <a:ext cx="1823594" cy="3744883"/>
          </a:xfrm>
          <a:prstGeom prst="rect">
            <a:avLst/>
          </a:prstGeom>
        </p:spPr>
      </p:pic>
      <p:sp>
        <p:nvSpPr>
          <p:cNvPr id="6" name="Ellipse 5">
            <a:extLst>
              <a:ext uri="{FF2B5EF4-FFF2-40B4-BE49-F238E27FC236}">
                <a16:creationId xmlns:a16="http://schemas.microsoft.com/office/drawing/2014/main" id="{887C1693-6E21-5995-E166-4452F9186DA0}"/>
              </a:ext>
            </a:extLst>
          </p:cNvPr>
          <p:cNvSpPr/>
          <p:nvPr/>
        </p:nvSpPr>
        <p:spPr>
          <a:xfrm>
            <a:off x="1779814" y="2865664"/>
            <a:ext cx="326572" cy="293916"/>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7" name="Ellipse 6">
            <a:extLst>
              <a:ext uri="{FF2B5EF4-FFF2-40B4-BE49-F238E27FC236}">
                <a16:creationId xmlns:a16="http://schemas.microsoft.com/office/drawing/2014/main" id="{7FDAA507-33F6-8DBC-76EC-B710145BCF06}"/>
              </a:ext>
            </a:extLst>
          </p:cNvPr>
          <p:cNvSpPr/>
          <p:nvPr/>
        </p:nvSpPr>
        <p:spPr>
          <a:xfrm>
            <a:off x="5122729" y="2163536"/>
            <a:ext cx="233042" cy="234044"/>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8" name="Ellipse 7">
            <a:extLst>
              <a:ext uri="{FF2B5EF4-FFF2-40B4-BE49-F238E27FC236}">
                <a16:creationId xmlns:a16="http://schemas.microsoft.com/office/drawing/2014/main" id="{275E8371-9A5B-A3B4-3D56-144ECE8C1558}"/>
              </a:ext>
            </a:extLst>
          </p:cNvPr>
          <p:cNvSpPr/>
          <p:nvPr/>
        </p:nvSpPr>
        <p:spPr>
          <a:xfrm>
            <a:off x="7229318" y="2498271"/>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9" name="Ellipse 8">
            <a:extLst>
              <a:ext uri="{FF2B5EF4-FFF2-40B4-BE49-F238E27FC236}">
                <a16:creationId xmlns:a16="http://schemas.microsoft.com/office/drawing/2014/main" id="{833FB1A3-5DBC-ECDC-9F7A-424B0D1B4CB9}"/>
              </a:ext>
            </a:extLst>
          </p:cNvPr>
          <p:cNvSpPr/>
          <p:nvPr/>
        </p:nvSpPr>
        <p:spPr>
          <a:xfrm>
            <a:off x="7229318" y="315958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0" name="Ellipse 9">
            <a:extLst>
              <a:ext uri="{FF2B5EF4-FFF2-40B4-BE49-F238E27FC236}">
                <a16:creationId xmlns:a16="http://schemas.microsoft.com/office/drawing/2014/main" id="{00C425F7-E1B7-49CE-D419-DB8B8C03AB28}"/>
              </a:ext>
            </a:extLst>
          </p:cNvPr>
          <p:cNvSpPr/>
          <p:nvPr/>
        </p:nvSpPr>
        <p:spPr>
          <a:xfrm>
            <a:off x="7229318" y="3412672"/>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1" name="Ellipse 10">
            <a:extLst>
              <a:ext uri="{FF2B5EF4-FFF2-40B4-BE49-F238E27FC236}">
                <a16:creationId xmlns:a16="http://schemas.microsoft.com/office/drawing/2014/main" id="{D6FA56B9-F05B-634F-547F-01DA1CD45C08}"/>
              </a:ext>
            </a:extLst>
          </p:cNvPr>
          <p:cNvSpPr/>
          <p:nvPr/>
        </p:nvSpPr>
        <p:spPr>
          <a:xfrm>
            <a:off x="7229318" y="367075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2" name="Ellipse 11">
            <a:extLst>
              <a:ext uri="{FF2B5EF4-FFF2-40B4-BE49-F238E27FC236}">
                <a16:creationId xmlns:a16="http://schemas.microsoft.com/office/drawing/2014/main" id="{747FC86F-EED9-6F11-9A25-D3A5B43DF56C}"/>
              </a:ext>
            </a:extLst>
          </p:cNvPr>
          <p:cNvSpPr/>
          <p:nvPr/>
        </p:nvSpPr>
        <p:spPr>
          <a:xfrm>
            <a:off x="7229318" y="392163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3" name="Ellipse 12">
            <a:extLst>
              <a:ext uri="{FF2B5EF4-FFF2-40B4-BE49-F238E27FC236}">
                <a16:creationId xmlns:a16="http://schemas.microsoft.com/office/drawing/2014/main" id="{19920112-FFE2-3CEE-8077-7561B91D6176}"/>
              </a:ext>
            </a:extLst>
          </p:cNvPr>
          <p:cNvSpPr/>
          <p:nvPr/>
        </p:nvSpPr>
        <p:spPr>
          <a:xfrm>
            <a:off x="7229318" y="417251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5" name="Ellipse 14">
            <a:extLst>
              <a:ext uri="{FF2B5EF4-FFF2-40B4-BE49-F238E27FC236}">
                <a16:creationId xmlns:a16="http://schemas.microsoft.com/office/drawing/2014/main" id="{F1564F70-B269-49AD-84AA-67C0B1F8BB97}"/>
              </a:ext>
            </a:extLst>
          </p:cNvPr>
          <p:cNvSpPr/>
          <p:nvPr/>
        </p:nvSpPr>
        <p:spPr>
          <a:xfrm>
            <a:off x="7229318" y="442339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6" name="Rectangle 15">
            <a:extLst>
              <a:ext uri="{FF2B5EF4-FFF2-40B4-BE49-F238E27FC236}">
                <a16:creationId xmlns:a16="http://schemas.microsoft.com/office/drawing/2014/main" id="{362F147A-F1F1-28C7-1CA3-90CE7307CF37}"/>
              </a:ext>
            </a:extLst>
          </p:cNvPr>
          <p:cNvSpPr/>
          <p:nvPr/>
        </p:nvSpPr>
        <p:spPr>
          <a:xfrm>
            <a:off x="5397953" y="2197656"/>
            <a:ext cx="485095"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Rectangle 18">
            <a:extLst>
              <a:ext uri="{FF2B5EF4-FFF2-40B4-BE49-F238E27FC236}">
                <a16:creationId xmlns:a16="http://schemas.microsoft.com/office/drawing/2014/main" id="{D4AC5E77-8D64-5A6D-B0EA-58870AC58115}"/>
              </a:ext>
            </a:extLst>
          </p:cNvPr>
          <p:cNvSpPr/>
          <p:nvPr/>
        </p:nvSpPr>
        <p:spPr>
          <a:xfrm>
            <a:off x="7854943" y="2229561"/>
            <a:ext cx="485095"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 name="Rectangle 19">
            <a:extLst>
              <a:ext uri="{FF2B5EF4-FFF2-40B4-BE49-F238E27FC236}">
                <a16:creationId xmlns:a16="http://schemas.microsoft.com/office/drawing/2014/main" id="{F9E17397-D8A7-3C37-A524-2D7828CB8B8E}"/>
              </a:ext>
            </a:extLst>
          </p:cNvPr>
          <p:cNvSpPr/>
          <p:nvPr/>
        </p:nvSpPr>
        <p:spPr>
          <a:xfrm>
            <a:off x="7501998" y="3209787"/>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1" name="Rectangle 20">
            <a:extLst>
              <a:ext uri="{FF2B5EF4-FFF2-40B4-BE49-F238E27FC236}">
                <a16:creationId xmlns:a16="http://schemas.microsoft.com/office/drawing/2014/main" id="{4FEBD2A1-E145-1746-A646-6369B64CEF40}"/>
              </a:ext>
            </a:extLst>
          </p:cNvPr>
          <p:cNvSpPr/>
          <p:nvPr/>
        </p:nvSpPr>
        <p:spPr>
          <a:xfrm>
            <a:off x="7501997" y="3429732"/>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Rectangle 21">
            <a:extLst>
              <a:ext uri="{FF2B5EF4-FFF2-40B4-BE49-F238E27FC236}">
                <a16:creationId xmlns:a16="http://schemas.microsoft.com/office/drawing/2014/main" id="{9D34D3A2-40CD-39CF-2312-5C2BEA2FC28D}"/>
              </a:ext>
            </a:extLst>
          </p:cNvPr>
          <p:cNvSpPr/>
          <p:nvPr/>
        </p:nvSpPr>
        <p:spPr>
          <a:xfrm>
            <a:off x="7501996" y="3685129"/>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Rectangle 22">
            <a:extLst>
              <a:ext uri="{FF2B5EF4-FFF2-40B4-BE49-F238E27FC236}">
                <a16:creationId xmlns:a16="http://schemas.microsoft.com/office/drawing/2014/main" id="{B8DA5040-BE7B-35EC-1791-2CD85329CE92}"/>
              </a:ext>
            </a:extLst>
          </p:cNvPr>
          <p:cNvSpPr/>
          <p:nvPr/>
        </p:nvSpPr>
        <p:spPr>
          <a:xfrm>
            <a:off x="7501996" y="3940526"/>
            <a:ext cx="761723"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4" name="Rectangle 23">
            <a:extLst>
              <a:ext uri="{FF2B5EF4-FFF2-40B4-BE49-F238E27FC236}">
                <a16:creationId xmlns:a16="http://schemas.microsoft.com/office/drawing/2014/main" id="{D1B13467-76F4-8D06-6B08-2B351E8E04A6}"/>
              </a:ext>
            </a:extLst>
          </p:cNvPr>
          <p:cNvSpPr/>
          <p:nvPr/>
        </p:nvSpPr>
        <p:spPr>
          <a:xfrm>
            <a:off x="7501996" y="4182665"/>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5" name="Rectangle 24">
            <a:extLst>
              <a:ext uri="{FF2B5EF4-FFF2-40B4-BE49-F238E27FC236}">
                <a16:creationId xmlns:a16="http://schemas.microsoft.com/office/drawing/2014/main" id="{36222E5A-F704-6D62-6086-4E773FB086FF}"/>
              </a:ext>
            </a:extLst>
          </p:cNvPr>
          <p:cNvSpPr/>
          <p:nvPr/>
        </p:nvSpPr>
        <p:spPr>
          <a:xfrm>
            <a:off x="7501995" y="4429669"/>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1" name="Ellipse 30">
            <a:extLst>
              <a:ext uri="{FF2B5EF4-FFF2-40B4-BE49-F238E27FC236}">
                <a16:creationId xmlns:a16="http://schemas.microsoft.com/office/drawing/2014/main" id="{77ACC96B-40C8-7E70-359C-47B949731F10}"/>
              </a:ext>
            </a:extLst>
          </p:cNvPr>
          <p:cNvSpPr/>
          <p:nvPr/>
        </p:nvSpPr>
        <p:spPr>
          <a:xfrm>
            <a:off x="1517617" y="2748486"/>
            <a:ext cx="1891905" cy="58112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0" name="Rectangle 29">
            <a:extLst>
              <a:ext uri="{FF2B5EF4-FFF2-40B4-BE49-F238E27FC236}">
                <a16:creationId xmlns:a16="http://schemas.microsoft.com/office/drawing/2014/main" id="{707A26FD-73DD-F00E-1E7A-C88A5AF7C69F}"/>
              </a:ext>
            </a:extLst>
          </p:cNvPr>
          <p:cNvSpPr/>
          <p:nvPr/>
        </p:nvSpPr>
        <p:spPr>
          <a:xfrm>
            <a:off x="7490789" y="2537965"/>
            <a:ext cx="485095"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7" name="Flèche : droite 26">
            <a:extLst>
              <a:ext uri="{FF2B5EF4-FFF2-40B4-BE49-F238E27FC236}">
                <a16:creationId xmlns:a16="http://schemas.microsoft.com/office/drawing/2014/main" id="{4C6007FE-FC1C-2E25-FF89-A3EE39F3666D}"/>
              </a:ext>
            </a:extLst>
          </p:cNvPr>
          <p:cNvSpPr/>
          <p:nvPr/>
        </p:nvSpPr>
        <p:spPr>
          <a:xfrm rot="19353705">
            <a:off x="1118832" y="3530810"/>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2" name="Ellipse 31">
            <a:extLst>
              <a:ext uri="{FF2B5EF4-FFF2-40B4-BE49-F238E27FC236}">
                <a16:creationId xmlns:a16="http://schemas.microsoft.com/office/drawing/2014/main" id="{6B2A9FA9-E74B-3676-5BF8-3C5F6807C92D}"/>
              </a:ext>
            </a:extLst>
          </p:cNvPr>
          <p:cNvSpPr/>
          <p:nvPr/>
        </p:nvSpPr>
        <p:spPr>
          <a:xfrm>
            <a:off x="4906284" y="3779608"/>
            <a:ext cx="1301294" cy="199884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3" name="Ellipse 32">
            <a:extLst>
              <a:ext uri="{FF2B5EF4-FFF2-40B4-BE49-F238E27FC236}">
                <a16:creationId xmlns:a16="http://schemas.microsoft.com/office/drawing/2014/main" id="{1C5F0C48-8486-9673-B6B0-87448FDBADD9}"/>
              </a:ext>
            </a:extLst>
          </p:cNvPr>
          <p:cNvSpPr/>
          <p:nvPr/>
        </p:nvSpPr>
        <p:spPr>
          <a:xfrm>
            <a:off x="5040822" y="2491594"/>
            <a:ext cx="1891905" cy="58112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8" name="Flèche : droite 27">
            <a:extLst>
              <a:ext uri="{FF2B5EF4-FFF2-40B4-BE49-F238E27FC236}">
                <a16:creationId xmlns:a16="http://schemas.microsoft.com/office/drawing/2014/main" id="{E3654092-8B57-C0B5-4BD6-36A7CDFD1BBF}"/>
              </a:ext>
            </a:extLst>
          </p:cNvPr>
          <p:cNvSpPr/>
          <p:nvPr/>
        </p:nvSpPr>
        <p:spPr>
          <a:xfrm rot="19353705">
            <a:off x="4037732" y="4756793"/>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Flèche : droite 33">
            <a:extLst>
              <a:ext uri="{FF2B5EF4-FFF2-40B4-BE49-F238E27FC236}">
                <a16:creationId xmlns:a16="http://schemas.microsoft.com/office/drawing/2014/main" id="{0C27BDD5-C832-7BBE-DA19-16D9206BAE72}"/>
              </a:ext>
            </a:extLst>
          </p:cNvPr>
          <p:cNvSpPr/>
          <p:nvPr/>
        </p:nvSpPr>
        <p:spPr>
          <a:xfrm rot="5400000">
            <a:off x="5378234" y="2058828"/>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5" name="Ellipse 34">
            <a:extLst>
              <a:ext uri="{FF2B5EF4-FFF2-40B4-BE49-F238E27FC236}">
                <a16:creationId xmlns:a16="http://schemas.microsoft.com/office/drawing/2014/main" id="{01CE52C0-B075-4A8E-FA4B-BDC90660C2BB}"/>
              </a:ext>
            </a:extLst>
          </p:cNvPr>
          <p:cNvSpPr/>
          <p:nvPr/>
        </p:nvSpPr>
        <p:spPr>
          <a:xfrm>
            <a:off x="8340038" y="1770888"/>
            <a:ext cx="956286" cy="58112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9" name="Flèche : droite 28">
            <a:extLst>
              <a:ext uri="{FF2B5EF4-FFF2-40B4-BE49-F238E27FC236}">
                <a16:creationId xmlns:a16="http://schemas.microsoft.com/office/drawing/2014/main" id="{D15E3129-8349-0B3C-567D-ADE85B1B03A5}"/>
              </a:ext>
            </a:extLst>
          </p:cNvPr>
          <p:cNvSpPr/>
          <p:nvPr/>
        </p:nvSpPr>
        <p:spPr>
          <a:xfrm rot="10800000">
            <a:off x="9036584" y="1948112"/>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36" name="Picture 4">
            <a:extLst>
              <a:ext uri="{FF2B5EF4-FFF2-40B4-BE49-F238E27FC236}">
                <a16:creationId xmlns:a16="http://schemas.microsoft.com/office/drawing/2014/main" id="{0897A292-101E-945D-BA3A-AE73B740E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8616" y="456054"/>
            <a:ext cx="1215184" cy="1143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78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E9F6-4036-AEAC-178F-8B534C3456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541340-CC29-2A23-9524-000720DBD2BA}"/>
              </a:ext>
            </a:extLst>
          </p:cNvPr>
          <p:cNvSpPr>
            <a:spLocks noGrp="1"/>
          </p:cNvSpPr>
          <p:nvPr>
            <p:ph type="title"/>
          </p:nvPr>
        </p:nvSpPr>
        <p:spPr>
          <a:xfrm>
            <a:off x="838200" y="365125"/>
            <a:ext cx="9077325" cy="1325563"/>
          </a:xfrm>
        </p:spPr>
        <p:txBody>
          <a:bodyPr>
            <a:normAutofit/>
          </a:bodyPr>
          <a:lstStyle/>
          <a:p>
            <a:r>
              <a:rPr lang="fr-FR" b="0" dirty="0">
                <a:latin typeface="Urbanist Black" pitchFamily="50" charset="0"/>
                <a:ea typeface="Urbanist Black" pitchFamily="50" charset="0"/>
                <a:cs typeface="Urbanist Black" pitchFamily="50" charset="0"/>
              </a:rPr>
              <a:t>Comment faire un post efficace sur Instagram ?</a:t>
            </a:r>
            <a:endParaRPr lang="fr-BE" b="0" dirty="0">
              <a:latin typeface="Urbanist Black" pitchFamily="50" charset="0"/>
              <a:ea typeface="Urbanist Black" pitchFamily="50" charset="0"/>
              <a:cs typeface="Urbanist Black" pitchFamily="50" charset="0"/>
            </a:endParaRPr>
          </a:p>
        </p:txBody>
      </p:sp>
      <p:pic>
        <p:nvPicPr>
          <p:cNvPr id="4" name="Image 3" descr="Une image contenant texte, capture d’écran, Logiciel multimédia, vidéo&#10;&#10;Description générée automatiquement">
            <a:extLst>
              <a:ext uri="{FF2B5EF4-FFF2-40B4-BE49-F238E27FC236}">
                <a16:creationId xmlns:a16="http://schemas.microsoft.com/office/drawing/2014/main" id="{F9DC00C5-E67F-4A86-CC90-0BCD60D76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7754" y="1868898"/>
            <a:ext cx="1793301" cy="3881154"/>
          </a:xfrm>
          <a:prstGeom prst="rect">
            <a:avLst/>
          </a:prstGeom>
        </p:spPr>
      </p:pic>
      <p:pic>
        <p:nvPicPr>
          <p:cNvPr id="26" name="Image 25" descr="Une image contenant texte, capture d’écran, multimédia, logiciel&#10;&#10;Description générée automatiquement">
            <a:extLst>
              <a:ext uri="{FF2B5EF4-FFF2-40B4-BE49-F238E27FC236}">
                <a16:creationId xmlns:a16="http://schemas.microsoft.com/office/drawing/2014/main" id="{0B5AF188-37F6-7F48-8774-3653EEEEE2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6450" y="1885056"/>
            <a:ext cx="1792609" cy="3881155"/>
          </a:xfrm>
          <a:prstGeom prst="rect">
            <a:avLst/>
          </a:prstGeom>
        </p:spPr>
      </p:pic>
      <p:pic>
        <p:nvPicPr>
          <p:cNvPr id="32" name="Image 31" descr="Une image contenant texte, capture d’écran, logiciel, Logiciel multimédia&#10;&#10;Description générée automatiquement">
            <a:extLst>
              <a:ext uri="{FF2B5EF4-FFF2-40B4-BE49-F238E27FC236}">
                <a16:creationId xmlns:a16="http://schemas.microsoft.com/office/drawing/2014/main" id="{28386BF0-B198-06EA-03C1-B5B8EE9F6E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1426" y="1885055"/>
            <a:ext cx="1792609" cy="3881156"/>
          </a:xfrm>
          <a:prstGeom prst="rect">
            <a:avLst/>
          </a:prstGeom>
        </p:spPr>
      </p:pic>
      <p:pic>
        <p:nvPicPr>
          <p:cNvPr id="34" name="Image 33" descr="Une image contenant texte, Appareils électroniques, capture d’écran, multimédia&#10;&#10;Description générée automatiquement">
            <a:extLst>
              <a:ext uri="{FF2B5EF4-FFF2-40B4-BE49-F238E27FC236}">
                <a16:creationId xmlns:a16="http://schemas.microsoft.com/office/drawing/2014/main" id="{8E636467-BFC3-911F-F981-74FE360141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2916" y="1868898"/>
            <a:ext cx="1792609" cy="3881156"/>
          </a:xfrm>
          <a:prstGeom prst="rect">
            <a:avLst/>
          </a:prstGeom>
        </p:spPr>
      </p:pic>
      <p:sp>
        <p:nvSpPr>
          <p:cNvPr id="36" name="Ellipse 35">
            <a:extLst>
              <a:ext uri="{FF2B5EF4-FFF2-40B4-BE49-F238E27FC236}">
                <a16:creationId xmlns:a16="http://schemas.microsoft.com/office/drawing/2014/main" id="{5F9BCC47-1DE5-0026-9F03-B13360841E1D}"/>
              </a:ext>
            </a:extLst>
          </p:cNvPr>
          <p:cNvSpPr/>
          <p:nvPr/>
        </p:nvSpPr>
        <p:spPr>
          <a:xfrm>
            <a:off x="2508641" y="5191125"/>
            <a:ext cx="77152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8" name="Ellipse 37">
            <a:extLst>
              <a:ext uri="{FF2B5EF4-FFF2-40B4-BE49-F238E27FC236}">
                <a16:creationId xmlns:a16="http://schemas.microsoft.com/office/drawing/2014/main" id="{A122A8AB-7FC0-3430-B176-AFAE08C1C0C8}"/>
              </a:ext>
            </a:extLst>
          </p:cNvPr>
          <p:cNvSpPr/>
          <p:nvPr/>
        </p:nvSpPr>
        <p:spPr>
          <a:xfrm>
            <a:off x="6031777" y="2031641"/>
            <a:ext cx="189190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0" name="Ellipse 39">
            <a:extLst>
              <a:ext uri="{FF2B5EF4-FFF2-40B4-BE49-F238E27FC236}">
                <a16:creationId xmlns:a16="http://schemas.microsoft.com/office/drawing/2014/main" id="{83B774D4-26E9-E7EA-B7D8-5ECA51BCCEC1}"/>
              </a:ext>
            </a:extLst>
          </p:cNvPr>
          <p:cNvSpPr/>
          <p:nvPr/>
        </p:nvSpPr>
        <p:spPr>
          <a:xfrm>
            <a:off x="8073267" y="5029074"/>
            <a:ext cx="189190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3" name="Rectangle 42">
            <a:extLst>
              <a:ext uri="{FF2B5EF4-FFF2-40B4-BE49-F238E27FC236}">
                <a16:creationId xmlns:a16="http://schemas.microsoft.com/office/drawing/2014/main" id="{90E56E65-EAED-3D9B-A5FF-C4A67AE69303}"/>
              </a:ext>
            </a:extLst>
          </p:cNvPr>
          <p:cNvSpPr/>
          <p:nvPr/>
        </p:nvSpPr>
        <p:spPr>
          <a:xfrm>
            <a:off x="4043422" y="4375048"/>
            <a:ext cx="885423" cy="438150"/>
          </a:xfrm>
          <a:prstGeom prst="rect">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4" name="Rectangle 43">
            <a:extLst>
              <a:ext uri="{FF2B5EF4-FFF2-40B4-BE49-F238E27FC236}">
                <a16:creationId xmlns:a16="http://schemas.microsoft.com/office/drawing/2014/main" id="{3489DF63-92F3-DAE2-E45B-FD56EE7C1F43}"/>
              </a:ext>
            </a:extLst>
          </p:cNvPr>
          <p:cNvSpPr/>
          <p:nvPr/>
        </p:nvSpPr>
        <p:spPr>
          <a:xfrm>
            <a:off x="5389672" y="4375048"/>
            <a:ext cx="430775" cy="438150"/>
          </a:xfrm>
          <a:prstGeom prst="rect">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7" name="Rectangle 46">
            <a:extLst>
              <a:ext uri="{FF2B5EF4-FFF2-40B4-BE49-F238E27FC236}">
                <a16:creationId xmlns:a16="http://schemas.microsoft.com/office/drawing/2014/main" id="{B2B7DC7F-2DA7-E23E-7FC1-C820910026F7}"/>
              </a:ext>
            </a:extLst>
          </p:cNvPr>
          <p:cNvSpPr/>
          <p:nvPr/>
        </p:nvSpPr>
        <p:spPr>
          <a:xfrm>
            <a:off x="4043420" y="4827946"/>
            <a:ext cx="1777027" cy="584712"/>
          </a:xfrm>
          <a:prstGeom prst="rect">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7" name="Ellipse 36">
            <a:extLst>
              <a:ext uri="{FF2B5EF4-FFF2-40B4-BE49-F238E27FC236}">
                <a16:creationId xmlns:a16="http://schemas.microsoft.com/office/drawing/2014/main" id="{AB0D4A1F-E0A8-5A71-7301-57C8FDA438AD}"/>
              </a:ext>
            </a:extLst>
          </p:cNvPr>
          <p:cNvSpPr/>
          <p:nvPr/>
        </p:nvSpPr>
        <p:spPr>
          <a:xfrm>
            <a:off x="4550477" y="5191124"/>
            <a:ext cx="77152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9" name="Flèche : droite 48">
            <a:extLst>
              <a:ext uri="{FF2B5EF4-FFF2-40B4-BE49-F238E27FC236}">
                <a16:creationId xmlns:a16="http://schemas.microsoft.com/office/drawing/2014/main" id="{CE68BFBB-8EA4-4BBA-DF5C-1EFC37A86682}"/>
              </a:ext>
            </a:extLst>
          </p:cNvPr>
          <p:cNvSpPr/>
          <p:nvPr/>
        </p:nvSpPr>
        <p:spPr>
          <a:xfrm rot="2764845">
            <a:off x="1472172" y="4634972"/>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0" name="Flèche : droite 49">
            <a:extLst>
              <a:ext uri="{FF2B5EF4-FFF2-40B4-BE49-F238E27FC236}">
                <a16:creationId xmlns:a16="http://schemas.microsoft.com/office/drawing/2014/main" id="{94433B79-01AE-D17D-500C-1850FE17C8CA}"/>
              </a:ext>
            </a:extLst>
          </p:cNvPr>
          <p:cNvSpPr/>
          <p:nvPr/>
        </p:nvSpPr>
        <p:spPr>
          <a:xfrm rot="5400000">
            <a:off x="4359197" y="4706616"/>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1" name="Flèche : droite 50">
            <a:extLst>
              <a:ext uri="{FF2B5EF4-FFF2-40B4-BE49-F238E27FC236}">
                <a16:creationId xmlns:a16="http://schemas.microsoft.com/office/drawing/2014/main" id="{DB31F1B2-9E43-5DA7-0B5C-291B4D4BDBD5}"/>
              </a:ext>
            </a:extLst>
          </p:cNvPr>
          <p:cNvSpPr/>
          <p:nvPr/>
        </p:nvSpPr>
        <p:spPr>
          <a:xfrm rot="8457790">
            <a:off x="7158597" y="1479265"/>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2" name="Flèche : droite 51">
            <a:extLst>
              <a:ext uri="{FF2B5EF4-FFF2-40B4-BE49-F238E27FC236}">
                <a16:creationId xmlns:a16="http://schemas.microsoft.com/office/drawing/2014/main" id="{FCBF990C-488B-00D5-3D4A-87E0A5103C20}"/>
              </a:ext>
            </a:extLst>
          </p:cNvPr>
          <p:cNvSpPr/>
          <p:nvPr/>
        </p:nvSpPr>
        <p:spPr>
          <a:xfrm rot="10800000">
            <a:off x="9620541" y="5366371"/>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4" name="Picture 6">
            <a:extLst>
              <a:ext uri="{FF2B5EF4-FFF2-40B4-BE49-F238E27FC236}">
                <a16:creationId xmlns:a16="http://schemas.microsoft.com/office/drawing/2014/main" id="{2144F093-771A-528A-0048-4C6B4223FE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38615" y="456054"/>
            <a:ext cx="1215185" cy="1143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53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4441C-89E5-A5CE-7F70-71BB49406A45}"/>
            </a:ext>
          </a:extLst>
        </p:cNvPr>
        <p:cNvGrpSpPr/>
        <p:nvPr/>
      </p:nvGrpSpPr>
      <p:grpSpPr>
        <a:xfrm>
          <a:off x="0" y="0"/>
          <a:ext cx="0" cy="0"/>
          <a:chOff x="0" y="0"/>
          <a:chExt cx="0" cy="0"/>
        </a:xfrm>
      </p:grpSpPr>
      <p:pic>
        <p:nvPicPr>
          <p:cNvPr id="5" name="Image 4" descr="Une image contenant texte, capture d’écran, Site web, Page web&#10;&#10;Description générée automatiquement">
            <a:extLst>
              <a:ext uri="{FF2B5EF4-FFF2-40B4-BE49-F238E27FC236}">
                <a16:creationId xmlns:a16="http://schemas.microsoft.com/office/drawing/2014/main" id="{81F6F746-13FA-EE0A-57E0-52D4245D2AE5}"/>
              </a:ext>
            </a:extLst>
          </p:cNvPr>
          <p:cNvPicPr>
            <a:picLocks noChangeAspect="1"/>
          </p:cNvPicPr>
          <p:nvPr/>
        </p:nvPicPr>
        <p:blipFill>
          <a:blip r:embed="rId2">
            <a:extLst>
              <a:ext uri="{28A0092B-C50C-407E-A947-70E740481C1C}">
                <a14:useLocalDpi xmlns:a14="http://schemas.microsoft.com/office/drawing/2010/main" val="0"/>
              </a:ext>
            </a:extLst>
          </a:blip>
          <a:srcRect t="4130"/>
          <a:stretch/>
        </p:blipFill>
        <p:spPr>
          <a:xfrm>
            <a:off x="1904480" y="1838324"/>
            <a:ext cx="1935718" cy="4017919"/>
          </a:xfrm>
          <a:prstGeom prst="rect">
            <a:avLst/>
          </a:prstGeom>
        </p:spPr>
      </p:pic>
      <p:pic>
        <p:nvPicPr>
          <p:cNvPr id="7" name="Image 6" descr="Une image contenant texte, capture d’écran, Icône d’ordinateur, Système d’exploitation&#10;&#10;Description générée automatiquement">
            <a:extLst>
              <a:ext uri="{FF2B5EF4-FFF2-40B4-BE49-F238E27FC236}">
                <a16:creationId xmlns:a16="http://schemas.microsoft.com/office/drawing/2014/main" id="{8A197274-F756-2148-0705-4AE9D47AB7F3}"/>
              </a:ext>
            </a:extLst>
          </p:cNvPr>
          <p:cNvPicPr>
            <a:picLocks noChangeAspect="1"/>
          </p:cNvPicPr>
          <p:nvPr/>
        </p:nvPicPr>
        <p:blipFill>
          <a:blip r:embed="rId3">
            <a:extLst>
              <a:ext uri="{28A0092B-C50C-407E-A947-70E740481C1C}">
                <a14:useLocalDpi xmlns:a14="http://schemas.microsoft.com/office/drawing/2010/main" val="0"/>
              </a:ext>
            </a:extLst>
          </a:blip>
          <a:srcRect t="4737"/>
          <a:stretch/>
        </p:blipFill>
        <p:spPr>
          <a:xfrm>
            <a:off x="4354143" y="1838324"/>
            <a:ext cx="1935718" cy="3992475"/>
          </a:xfrm>
          <a:prstGeom prst="rect">
            <a:avLst/>
          </a:prstGeom>
        </p:spPr>
      </p:pic>
      <p:pic>
        <p:nvPicPr>
          <p:cNvPr id="9" name="Image 8" descr="Une image contenant texte, capture d’écran, multimédia, logiciel&#10;&#10;Description générée automatiquement">
            <a:extLst>
              <a:ext uri="{FF2B5EF4-FFF2-40B4-BE49-F238E27FC236}">
                <a16:creationId xmlns:a16="http://schemas.microsoft.com/office/drawing/2014/main" id="{CBAA3E8D-E531-960C-065F-87FA0495F59F}"/>
              </a:ext>
            </a:extLst>
          </p:cNvPr>
          <p:cNvPicPr>
            <a:picLocks noChangeAspect="1"/>
          </p:cNvPicPr>
          <p:nvPr/>
        </p:nvPicPr>
        <p:blipFill>
          <a:blip r:embed="rId4">
            <a:extLst>
              <a:ext uri="{28A0092B-C50C-407E-A947-70E740481C1C}">
                <a14:useLocalDpi xmlns:a14="http://schemas.microsoft.com/office/drawing/2010/main" val="0"/>
              </a:ext>
            </a:extLst>
          </a:blip>
          <a:srcRect t="3611"/>
          <a:stretch/>
        </p:blipFill>
        <p:spPr>
          <a:xfrm>
            <a:off x="6863255" y="1838324"/>
            <a:ext cx="1888710" cy="3941586"/>
          </a:xfrm>
          <a:prstGeom prst="rect">
            <a:avLst/>
          </a:prstGeom>
        </p:spPr>
      </p:pic>
      <p:sp>
        <p:nvSpPr>
          <p:cNvPr id="2" name="Titel 1">
            <a:extLst>
              <a:ext uri="{FF2B5EF4-FFF2-40B4-BE49-F238E27FC236}">
                <a16:creationId xmlns:a16="http://schemas.microsoft.com/office/drawing/2014/main" id="{53FABE3B-ED60-46DD-D151-EF13A79A1B41}"/>
              </a:ext>
            </a:extLst>
          </p:cNvPr>
          <p:cNvSpPr>
            <a:spLocks noGrp="1"/>
          </p:cNvSpPr>
          <p:nvPr>
            <p:ph type="title"/>
          </p:nvPr>
        </p:nvSpPr>
        <p:spPr>
          <a:xfrm>
            <a:off x="838200" y="365125"/>
            <a:ext cx="9077325" cy="1325563"/>
          </a:xfrm>
        </p:spPr>
        <p:txBody>
          <a:bodyPr>
            <a:normAutofit/>
          </a:bodyPr>
          <a:lstStyle/>
          <a:p>
            <a:r>
              <a:rPr lang="fr-FR" b="0" dirty="0">
                <a:latin typeface="Urbanist Black" pitchFamily="50" charset="0"/>
                <a:ea typeface="Urbanist Black" pitchFamily="50" charset="0"/>
                <a:cs typeface="Urbanist Black" pitchFamily="50" charset="0"/>
              </a:rPr>
              <a:t>Comment faire un post efficace sur LinkedIn ?</a:t>
            </a:r>
            <a:endParaRPr lang="fr-BE" b="0" dirty="0">
              <a:latin typeface="Urbanist Black" pitchFamily="50" charset="0"/>
              <a:ea typeface="Urbanist Black" pitchFamily="50" charset="0"/>
              <a:cs typeface="Urbanist Black" pitchFamily="50" charset="0"/>
            </a:endParaRPr>
          </a:p>
        </p:txBody>
      </p:sp>
      <p:sp>
        <p:nvSpPr>
          <p:cNvPr id="36" name="Ellipse 35">
            <a:extLst>
              <a:ext uri="{FF2B5EF4-FFF2-40B4-BE49-F238E27FC236}">
                <a16:creationId xmlns:a16="http://schemas.microsoft.com/office/drawing/2014/main" id="{C5EF734C-1FF0-7719-AB99-3B4D43A942ED}"/>
              </a:ext>
            </a:extLst>
          </p:cNvPr>
          <p:cNvSpPr/>
          <p:nvPr/>
        </p:nvSpPr>
        <p:spPr>
          <a:xfrm>
            <a:off x="3207611" y="1783991"/>
            <a:ext cx="482209" cy="495300"/>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0" name="Ellipse 39">
            <a:extLst>
              <a:ext uri="{FF2B5EF4-FFF2-40B4-BE49-F238E27FC236}">
                <a16:creationId xmlns:a16="http://schemas.microsoft.com/office/drawing/2014/main" id="{21CD6F3A-D0AC-2C10-9D7E-F992C341EBE0}"/>
              </a:ext>
            </a:extLst>
          </p:cNvPr>
          <p:cNvSpPr/>
          <p:nvPr/>
        </p:nvSpPr>
        <p:spPr>
          <a:xfrm>
            <a:off x="8009014" y="1839795"/>
            <a:ext cx="887335" cy="38369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7" name="Ellipse 36">
            <a:extLst>
              <a:ext uri="{FF2B5EF4-FFF2-40B4-BE49-F238E27FC236}">
                <a16:creationId xmlns:a16="http://schemas.microsoft.com/office/drawing/2014/main" id="{518D96F5-52B3-49E3-05E7-62F978DF98C4}"/>
              </a:ext>
            </a:extLst>
          </p:cNvPr>
          <p:cNvSpPr/>
          <p:nvPr/>
        </p:nvSpPr>
        <p:spPr>
          <a:xfrm>
            <a:off x="4122917" y="2031641"/>
            <a:ext cx="2040823" cy="482960"/>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Ellipse 9">
            <a:extLst>
              <a:ext uri="{FF2B5EF4-FFF2-40B4-BE49-F238E27FC236}">
                <a16:creationId xmlns:a16="http://schemas.microsoft.com/office/drawing/2014/main" id="{646564F6-D697-26A7-FBDE-2114224AA6C9}"/>
              </a:ext>
            </a:extLst>
          </p:cNvPr>
          <p:cNvSpPr/>
          <p:nvPr/>
        </p:nvSpPr>
        <p:spPr>
          <a:xfrm>
            <a:off x="5650048" y="3593923"/>
            <a:ext cx="482209" cy="495300"/>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Flèche : droite 10">
            <a:extLst>
              <a:ext uri="{FF2B5EF4-FFF2-40B4-BE49-F238E27FC236}">
                <a16:creationId xmlns:a16="http://schemas.microsoft.com/office/drawing/2014/main" id="{6FE37833-F14E-4E00-9D48-5D7249450ABD}"/>
              </a:ext>
            </a:extLst>
          </p:cNvPr>
          <p:cNvSpPr/>
          <p:nvPr/>
        </p:nvSpPr>
        <p:spPr>
          <a:xfrm>
            <a:off x="2203812" y="1937545"/>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2" name="Flèche : droite 11">
            <a:extLst>
              <a:ext uri="{FF2B5EF4-FFF2-40B4-BE49-F238E27FC236}">
                <a16:creationId xmlns:a16="http://schemas.microsoft.com/office/drawing/2014/main" id="{D787D60E-D934-62FC-E607-E9A8D8B016A7}"/>
              </a:ext>
            </a:extLst>
          </p:cNvPr>
          <p:cNvSpPr/>
          <p:nvPr/>
        </p:nvSpPr>
        <p:spPr>
          <a:xfrm rot="13161646">
            <a:off x="5187338" y="2624781"/>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Flèche : droite 12">
            <a:extLst>
              <a:ext uri="{FF2B5EF4-FFF2-40B4-BE49-F238E27FC236}">
                <a16:creationId xmlns:a16="http://schemas.microsoft.com/office/drawing/2014/main" id="{4DE1BD15-700B-74EC-52C2-CF949B6B828E}"/>
              </a:ext>
            </a:extLst>
          </p:cNvPr>
          <p:cNvSpPr/>
          <p:nvPr/>
        </p:nvSpPr>
        <p:spPr>
          <a:xfrm>
            <a:off x="4520441" y="3781993"/>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Flèche : droite 13">
            <a:extLst>
              <a:ext uri="{FF2B5EF4-FFF2-40B4-BE49-F238E27FC236}">
                <a16:creationId xmlns:a16="http://schemas.microsoft.com/office/drawing/2014/main" id="{C50A3B06-DC67-2591-FBFF-2236CA559FAD}"/>
              </a:ext>
            </a:extLst>
          </p:cNvPr>
          <p:cNvSpPr/>
          <p:nvPr/>
        </p:nvSpPr>
        <p:spPr>
          <a:xfrm rot="13161646">
            <a:off x="8673894" y="2367516"/>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7" name="Picture 2" descr="Linkedin - Icônes des médias sociaux gratuites">
            <a:extLst>
              <a:ext uri="{FF2B5EF4-FFF2-40B4-BE49-F238E27FC236}">
                <a16:creationId xmlns:a16="http://schemas.microsoft.com/office/drawing/2014/main" id="{E5C18338-CAF0-C449-3027-A178A90352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8616" y="456054"/>
            <a:ext cx="1215184" cy="12151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706345"/>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132075D5-B5A6-4F7E-AAAD-31563EA8FF6C}"/>
    </a:ext>
  </a:extLst>
</a:theme>
</file>

<file path=ppt/theme/theme2.xml><?xml version="1.0" encoding="utf-8"?>
<a:theme xmlns:a="http://schemas.openxmlformats.org/drawingml/2006/main" name="Ppt_Gezondheidszorg voor iedereen">
  <a:themeElements>
    <a:clrScheme name="Gezondheidszorg voor iederee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A8FA831E-2BEE-4B94-9EE6-B16716B681D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895a03e462d114a3ee1ba6fa4bd70d1d">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a95e07e92bdea9ed237f4d133543e07"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58A357-8658-4EF0-B557-AB0787DBBAFC}">
  <ds:schemaRefs>
    <ds:schemaRef ds:uri="http://schemas.microsoft.com/sharepoint/v3/contenttype/forms"/>
  </ds:schemaRefs>
</ds:datastoreItem>
</file>

<file path=customXml/itemProps2.xml><?xml version="1.0" encoding="utf-8"?>
<ds:datastoreItem xmlns:ds="http://schemas.openxmlformats.org/officeDocument/2006/customXml" ds:itemID="{E02FEE57-E21C-4341-90A3-0F1A5B79647A}">
  <ds:schemaRefs>
    <ds:schemaRef ds:uri="http://schemas.microsoft.com/office/2006/metadata/properties"/>
    <ds:schemaRef ds:uri="http://schemas.microsoft.com/office/infopath/2007/PartnerControls"/>
    <ds:schemaRef ds:uri="37b8475e-4728-4d71-ae3d-b0858cf87d38"/>
    <ds:schemaRef ds:uri="ad3b79b0-7a66-4e8a-885a-ae815576b820"/>
    <ds:schemaRef ds:uri="8aa47a31-2ea1-4dc7-a203-8b4478cf06e6"/>
    <ds:schemaRef ds:uri="67bd3c9d-e201-4853-a3bd-90b166559b19"/>
  </ds:schemaRefs>
</ds:datastoreItem>
</file>

<file path=customXml/itemProps3.xml><?xml version="1.0" encoding="utf-8"?>
<ds:datastoreItem xmlns:ds="http://schemas.openxmlformats.org/officeDocument/2006/customXml" ds:itemID="{EA422F48-B68D-4878-8596-D34B318B4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bd3c9d-e201-4853-a3bd-90b166559b19"/>
    <ds:schemaRef ds:uri="8aa47a31-2ea1-4dc7-a203-8b4478cf06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20240131_SPT_Template PPT</Template>
  <TotalTime>791</TotalTime>
  <Words>2040</Words>
  <Application>Microsoft Office PowerPoint</Application>
  <PresentationFormat>Breedbeeld</PresentationFormat>
  <Paragraphs>173</Paragraphs>
  <Slides>31</Slides>
  <Notes>0</Notes>
  <HiddenSlides>5</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31</vt:i4>
      </vt:variant>
    </vt:vector>
  </HeadingPairs>
  <TitlesOfParts>
    <vt:vector size="41" baseType="lpstr">
      <vt:lpstr>American Typewriter</vt:lpstr>
      <vt:lpstr>Arial</vt:lpstr>
      <vt:lpstr>Calibri</vt:lpstr>
      <vt:lpstr>Calibri Light</vt:lpstr>
      <vt:lpstr>Headline One</vt:lpstr>
      <vt:lpstr>Urbanist Black</vt:lpstr>
      <vt:lpstr>Urbanist Light</vt:lpstr>
      <vt:lpstr>Urbanist Medium</vt:lpstr>
      <vt:lpstr>Aangepast ontwerp</vt:lpstr>
      <vt:lpstr>Ppt_Gezondheidszorg voor iedereen</vt:lpstr>
      <vt:lpstr>PowerPoint-presentatie</vt:lpstr>
      <vt:lpstr>PowerPoint-presentatie</vt:lpstr>
      <vt:lpstr>Quelle est la MISSION de Santé pour tous ?</vt:lpstr>
      <vt:lpstr>Objectifs de la Formation et Rôle des ambassadeurs de Santé pour tous</vt:lpstr>
      <vt:lpstr>L’importance de votre présence sur les Réseaux Sociaux </vt:lpstr>
      <vt:lpstr>Définir les Messages Clés = Communiquer efficacement</vt:lpstr>
      <vt:lpstr>Quelques exemples : Évènements, Journées portes ouvertes, Formations.</vt:lpstr>
      <vt:lpstr>Quelques exemples : Histoires &amp; Témoignages.</vt:lpstr>
      <vt:lpstr>Quelques exemples : Partager le contenu de SPT.</vt:lpstr>
      <vt:lpstr>Présentation des plateformes de réseaux sociaux</vt:lpstr>
      <vt:lpstr>Comment faire un post efficace sur Facebook, Instagram et LinkedIn ?</vt:lpstr>
      <vt:lpstr>Comment faire un post efficace sur Facebook, Instagram et LinkedIn ?</vt:lpstr>
      <vt:lpstr>Comment faire un post efficace sur Facebook, Instagram et LinkedIn ?</vt:lpstr>
      <vt:lpstr>Pourquoi utiliser #, @, et les tags ?</vt:lpstr>
      <vt:lpstr>CE QUI RENFORCE LE MESSAGE DE SANTE POUR TOUS :  C’EST OK !</vt:lpstr>
      <vt:lpstr>Message et Sensibilisation :  CE N’EST PAS OK !</vt:lpstr>
      <vt:lpstr>Message et Sensibilisation :  CE N’EST PAS OK !</vt:lpstr>
      <vt:lpstr>Message et Sensibilisation :  CE N’EST PAS OK !</vt:lpstr>
      <vt:lpstr>C’est quoi RGPD ?</vt:lpstr>
      <vt:lpstr>CTA pour les ambassadeurs de Santé pour touss : encourager l’engagement et le recrutement</vt:lpstr>
      <vt:lpstr>Message et éducation :  Quelques inspirations…</vt:lpstr>
      <vt:lpstr>PowerPoint-presentatie</vt:lpstr>
      <vt:lpstr>PowerPoint-presentatie</vt:lpstr>
      <vt:lpstr>Publier sur les réseaux sociaux…  Exercices pratiques</vt:lpstr>
      <vt:lpstr>Exemples de publications pour les ambassadeurs de Santé pour tous : </vt:lpstr>
      <vt:lpstr>Exemples de Messages pour les ambassadeurs de Santé pour tous : </vt:lpstr>
      <vt:lpstr>Liens et sources</vt:lpstr>
      <vt:lpstr>Session Questions/Réponses</vt:lpstr>
      <vt:lpstr>Comment faire un post efficace sur Facebook ?</vt:lpstr>
      <vt:lpstr>Comment faire un post efficace sur Instagram ?</vt:lpstr>
      <vt:lpstr>Comment faire un post efficace sur LinkedIn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Foubert</dc:creator>
  <cp:lastModifiedBy>Anton Van den Houte</cp:lastModifiedBy>
  <cp:revision>24</cp:revision>
  <dcterms:created xsi:type="dcterms:W3CDTF">2024-11-01T10:22:39Z</dcterms:created>
  <dcterms:modified xsi:type="dcterms:W3CDTF">2026-10-14T14:27:00Z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y fmtid="{D5CDD505-2E9C-101B-9397-08002B2CF9AE}" pid="3" name="MediaServiceImageTags">
    <vt:lpwstr/>
  </property>
</Properties>
</file>