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9" r:id="rId4"/>
    <p:sldMasterId id="2147483648" r:id="rId5"/>
  </p:sldMasterIdLst>
  <p:sldIdLst>
    <p:sldId id="261" r:id="rId6"/>
    <p:sldId id="264" r:id="rId7"/>
    <p:sldId id="265" r:id="rId8"/>
    <p:sldId id="257" r:id="rId9"/>
    <p:sldId id="262" r:id="rId10"/>
    <p:sldId id="263" r:id="rId11"/>
    <p:sldId id="259" r:id="rId12"/>
    <p:sldId id="266" r:id="rId13"/>
    <p:sldId id="267" r:id="rId14"/>
    <p:sldId id="260" r:id="rId15"/>
    <p:sldId id="268" r:id="rId16"/>
    <p:sldId id="270" r:id="rId17"/>
    <p:sldId id="269" r:id="rId18"/>
    <p:sldId id="258" r:id="rId19"/>
  </p:sldIdLst>
  <p:sldSz cx="12192000" cy="6858000"/>
  <p:notesSz cx="6808788" cy="9940925"/>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9E26"/>
    <a:srgbClr val="2B63AB"/>
    <a:srgbClr val="2D4D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3" d="100"/>
          <a:sy n="83" d="100"/>
        </p:scale>
        <p:origin x="59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dine Plehiers" userId="de3ba66f-4570-46bb-be5b-b04c0e0f6198" providerId="ADAL" clId="{4425FAA2-5619-4973-83A9-20BF31596C84}"/>
    <pc:docChg chg="undo custSel modSld">
      <pc:chgData name="Nadine Plehiers" userId="de3ba66f-4570-46bb-be5b-b04c0e0f6198" providerId="ADAL" clId="{4425FAA2-5619-4973-83A9-20BF31596C84}" dt="2025-03-12T13:51:51.096" v="5" actId="1076"/>
      <pc:docMkLst>
        <pc:docMk/>
      </pc:docMkLst>
      <pc:sldChg chg="addSp delSp modSp mod">
        <pc:chgData name="Nadine Plehiers" userId="de3ba66f-4570-46bb-be5b-b04c0e0f6198" providerId="ADAL" clId="{4425FAA2-5619-4973-83A9-20BF31596C84}" dt="2025-03-12T13:51:51.096" v="5" actId="1076"/>
        <pc:sldMkLst>
          <pc:docMk/>
          <pc:sldMk cId="3141114617" sldId="259"/>
        </pc:sldMkLst>
        <pc:spChg chg="del">
          <ac:chgData name="Nadine Plehiers" userId="de3ba66f-4570-46bb-be5b-b04c0e0f6198" providerId="ADAL" clId="{4425FAA2-5619-4973-83A9-20BF31596C84}" dt="2025-03-12T13:51:45.870" v="4" actId="478"/>
          <ac:spMkLst>
            <pc:docMk/>
            <pc:sldMk cId="3141114617" sldId="259"/>
            <ac:spMk id="6" creationId="{BACE6CE5-2C73-8CBB-FBCB-718D5BEABCB0}"/>
          </ac:spMkLst>
        </pc:spChg>
        <pc:picChg chg="add del mod">
          <ac:chgData name="Nadine Plehiers" userId="de3ba66f-4570-46bb-be5b-b04c0e0f6198" providerId="ADAL" clId="{4425FAA2-5619-4973-83A9-20BF31596C84}" dt="2025-03-12T13:51:51.096" v="5" actId="1076"/>
          <ac:picMkLst>
            <pc:docMk/>
            <pc:sldMk cId="3141114617" sldId="259"/>
            <ac:picMk id="8" creationId="{00000000-0000-0000-0000-000000000000}"/>
          </ac:picMkLst>
        </pc:picChg>
      </pc:sldChg>
      <pc:sldChg chg="delSp mod">
        <pc:chgData name="Nadine Plehiers" userId="de3ba66f-4570-46bb-be5b-b04c0e0f6198" providerId="ADAL" clId="{4425FAA2-5619-4973-83A9-20BF31596C84}" dt="2025-03-12T13:51:08.270" v="0" actId="478"/>
        <pc:sldMkLst>
          <pc:docMk/>
          <pc:sldMk cId="3924450343" sldId="264"/>
        </pc:sldMkLst>
        <pc:spChg chg="del">
          <ac:chgData name="Nadine Plehiers" userId="de3ba66f-4570-46bb-be5b-b04c0e0f6198" providerId="ADAL" clId="{4425FAA2-5619-4973-83A9-20BF31596C84}" dt="2025-03-12T13:51:08.270" v="0" actId="478"/>
          <ac:spMkLst>
            <pc:docMk/>
            <pc:sldMk cId="3924450343" sldId="264"/>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Classeur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l-NL"/>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fr-FR" sz="2000" b="1" dirty="0"/>
              <a:t>Quelques</a:t>
            </a:r>
            <a:r>
              <a:rPr lang="fr-FR" sz="2000" b="1" baseline="0" dirty="0"/>
              <a:t> indicateurs SSR sur 3 ans à Miti-Murhesa</a:t>
            </a:r>
            <a:endParaRPr lang="fr-FR" sz="2000" b="1" dirty="0"/>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fr-FR"/>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tx>
            <c:strRef>
              <c:f>Feuil1!$D$8</c:f>
              <c:strCache>
                <c:ptCount val="1"/>
                <c:pt idx="0">
                  <c:v>2021</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Feuil1!$C$9:$C$13</c:f>
              <c:strCache>
                <c:ptCount val="5"/>
                <c:pt idx="0">
                  <c:v>Nbre Nouvelles acceptantes de moins de 20 ans</c:v>
                </c:pt>
                <c:pt idx="1">
                  <c:v>Nbre d'accouchées de moins de moins de 20 ans</c:v>
                </c:pt>
                <c:pt idx="2">
                  <c:v>Nbre des cas IST chez les jeunes de 15-24 ans</c:v>
                </c:pt>
                <c:pt idx="3">
                  <c:v>Nbre des FE à la CPN 1 à la 16ème semaine</c:v>
                </c:pt>
                <c:pt idx="4">
                  <c:v>Nbre des FE à la CPN 4 à la 36ème semaine</c:v>
                </c:pt>
              </c:strCache>
            </c:strRef>
          </c:cat>
          <c:val>
            <c:numRef>
              <c:f>Feuil1!$D$9:$D$13</c:f>
              <c:numCache>
                <c:formatCode>General</c:formatCode>
                <c:ptCount val="5"/>
                <c:pt idx="0">
                  <c:v>863</c:v>
                </c:pt>
                <c:pt idx="1">
                  <c:v>1096</c:v>
                </c:pt>
                <c:pt idx="2">
                  <c:v>1256</c:v>
                </c:pt>
                <c:pt idx="3">
                  <c:v>5763</c:v>
                </c:pt>
                <c:pt idx="4">
                  <c:v>5091</c:v>
                </c:pt>
              </c:numCache>
            </c:numRef>
          </c:val>
          <c:extLst>
            <c:ext xmlns:c16="http://schemas.microsoft.com/office/drawing/2014/chart" uri="{C3380CC4-5D6E-409C-BE32-E72D297353CC}">
              <c16:uniqueId val="{00000000-0B33-42A0-8620-85AA0F90A87D}"/>
            </c:ext>
          </c:extLst>
        </c:ser>
        <c:ser>
          <c:idx val="1"/>
          <c:order val="1"/>
          <c:tx>
            <c:strRef>
              <c:f>Feuil1!$E$8</c:f>
              <c:strCache>
                <c:ptCount val="1"/>
                <c:pt idx="0">
                  <c:v>2022</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Feuil1!$C$9:$C$13</c:f>
              <c:strCache>
                <c:ptCount val="5"/>
                <c:pt idx="0">
                  <c:v>Nbre Nouvelles acceptantes de moins de 20 ans</c:v>
                </c:pt>
                <c:pt idx="1">
                  <c:v>Nbre d'accouchées de moins de moins de 20 ans</c:v>
                </c:pt>
                <c:pt idx="2">
                  <c:v>Nbre des cas IST chez les jeunes de 15-24 ans</c:v>
                </c:pt>
                <c:pt idx="3">
                  <c:v>Nbre des FE à la CPN 1 à la 16ème semaine</c:v>
                </c:pt>
                <c:pt idx="4">
                  <c:v>Nbre des FE à la CPN 4 à la 36ème semaine</c:v>
                </c:pt>
              </c:strCache>
            </c:strRef>
          </c:cat>
          <c:val>
            <c:numRef>
              <c:f>Feuil1!$E$9:$E$13</c:f>
              <c:numCache>
                <c:formatCode>General</c:formatCode>
                <c:ptCount val="5"/>
                <c:pt idx="0">
                  <c:v>3097</c:v>
                </c:pt>
                <c:pt idx="1">
                  <c:v>1307</c:v>
                </c:pt>
                <c:pt idx="2">
                  <c:v>1217</c:v>
                </c:pt>
                <c:pt idx="3">
                  <c:v>8026</c:v>
                </c:pt>
                <c:pt idx="4">
                  <c:v>8175</c:v>
                </c:pt>
              </c:numCache>
            </c:numRef>
          </c:val>
          <c:extLst>
            <c:ext xmlns:c16="http://schemas.microsoft.com/office/drawing/2014/chart" uri="{C3380CC4-5D6E-409C-BE32-E72D297353CC}">
              <c16:uniqueId val="{00000001-0B33-42A0-8620-85AA0F90A87D}"/>
            </c:ext>
          </c:extLst>
        </c:ser>
        <c:ser>
          <c:idx val="2"/>
          <c:order val="2"/>
          <c:tx>
            <c:strRef>
              <c:f>Feuil1!$F$8</c:f>
              <c:strCache>
                <c:ptCount val="1"/>
                <c:pt idx="0">
                  <c:v>2023</c:v>
                </c:pt>
              </c:strCache>
            </c:strRef>
          </c:tx>
          <c:spPr>
            <a:solidFill>
              <a:schemeClr val="accent3"/>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Feuil1!$C$9:$C$13</c:f>
              <c:strCache>
                <c:ptCount val="5"/>
                <c:pt idx="0">
                  <c:v>Nbre Nouvelles acceptantes de moins de 20 ans</c:v>
                </c:pt>
                <c:pt idx="1">
                  <c:v>Nbre d'accouchées de moins de moins de 20 ans</c:v>
                </c:pt>
                <c:pt idx="2">
                  <c:v>Nbre des cas IST chez les jeunes de 15-24 ans</c:v>
                </c:pt>
                <c:pt idx="3">
                  <c:v>Nbre des FE à la CPN 1 à la 16ème semaine</c:v>
                </c:pt>
                <c:pt idx="4">
                  <c:v>Nbre des FE à la CPN 4 à la 36ème semaine</c:v>
                </c:pt>
              </c:strCache>
            </c:strRef>
          </c:cat>
          <c:val>
            <c:numRef>
              <c:f>Feuil1!$F$9:$F$13</c:f>
              <c:numCache>
                <c:formatCode>General</c:formatCode>
                <c:ptCount val="5"/>
                <c:pt idx="0">
                  <c:v>6022</c:v>
                </c:pt>
                <c:pt idx="1">
                  <c:v>1684</c:v>
                </c:pt>
                <c:pt idx="2">
                  <c:v>1534</c:v>
                </c:pt>
                <c:pt idx="3">
                  <c:v>11485</c:v>
                </c:pt>
                <c:pt idx="4">
                  <c:v>10162</c:v>
                </c:pt>
              </c:numCache>
            </c:numRef>
          </c:val>
          <c:extLst>
            <c:ext xmlns:c16="http://schemas.microsoft.com/office/drawing/2014/chart" uri="{C3380CC4-5D6E-409C-BE32-E72D297353CC}">
              <c16:uniqueId val="{00000002-0B33-42A0-8620-85AA0F90A87D}"/>
            </c:ext>
          </c:extLst>
        </c:ser>
        <c:dLbls>
          <c:showLegendKey val="0"/>
          <c:showVal val="0"/>
          <c:showCatName val="0"/>
          <c:showSerName val="0"/>
          <c:showPercent val="0"/>
          <c:showBubbleSize val="0"/>
        </c:dLbls>
        <c:gapWidth val="150"/>
        <c:shape val="box"/>
        <c:axId val="128933104"/>
        <c:axId val="128937592"/>
        <c:axId val="0"/>
      </c:bar3DChart>
      <c:catAx>
        <c:axId val="12893310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fr-FR"/>
          </a:p>
        </c:txPr>
        <c:crossAx val="128937592"/>
        <c:crosses val="autoZero"/>
        <c:auto val="1"/>
        <c:lblAlgn val="ctr"/>
        <c:lblOffset val="100"/>
        <c:noMultiLvlLbl val="0"/>
      </c:catAx>
      <c:valAx>
        <c:axId val="12893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12893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082EC8-EF31-5620-9A39-36EEC68E2C7F}"/>
              </a:ext>
            </a:extLst>
          </p:cNvPr>
          <p:cNvSpPr>
            <a:spLocks noGrp="1"/>
          </p:cNvSpPr>
          <p:nvPr>
            <p:ph type="title" hasCustomPrompt="1"/>
          </p:nvPr>
        </p:nvSpPr>
        <p:spPr>
          <a:xfrm>
            <a:off x="254000" y="4510405"/>
            <a:ext cx="11684000" cy="732155"/>
          </a:xfrm>
          <a:prstGeom prst="rect">
            <a:avLst/>
          </a:prstGeom>
        </p:spPr>
        <p:txBody>
          <a:bodyPr/>
          <a:lstStyle>
            <a:lvl1pPr algn="ctr">
              <a:defRPr b="1">
                <a:solidFill>
                  <a:schemeClr val="bg1"/>
                </a:solidFill>
              </a:defRPr>
            </a:lvl1pPr>
          </a:lstStyle>
          <a:p>
            <a:r>
              <a:rPr lang="nl-NL" dirty="0"/>
              <a:t>TITEL</a:t>
            </a:r>
            <a:endParaRPr lang="nl-BE" dirty="0"/>
          </a:p>
        </p:txBody>
      </p:sp>
      <p:sp>
        <p:nvSpPr>
          <p:cNvPr id="4" name="Tijdelijke aanduiding voor tekst 3">
            <a:extLst>
              <a:ext uri="{FF2B5EF4-FFF2-40B4-BE49-F238E27FC236}">
                <a16:creationId xmlns:a16="http://schemas.microsoft.com/office/drawing/2014/main" id="{B6A2B6D2-238C-6D01-4105-13559EDE4212}"/>
              </a:ext>
            </a:extLst>
          </p:cNvPr>
          <p:cNvSpPr>
            <a:spLocks noGrp="1"/>
          </p:cNvSpPr>
          <p:nvPr>
            <p:ph type="body" sz="quarter" idx="10" hasCustomPrompt="1"/>
          </p:nvPr>
        </p:nvSpPr>
        <p:spPr>
          <a:xfrm>
            <a:off x="254000" y="5484495"/>
            <a:ext cx="11684000" cy="539115"/>
          </a:xfrm>
          <a:prstGeom prst="rect">
            <a:avLst/>
          </a:prstGeom>
        </p:spPr>
        <p:txBody>
          <a:bodyPr/>
          <a:lstStyle>
            <a:lvl1pPr marL="0" indent="0" algn="ctr">
              <a:buNone/>
              <a:defRPr b="1">
                <a:solidFill>
                  <a:schemeClr val="bg1"/>
                </a:solidFill>
              </a:defRPr>
            </a:lvl1pPr>
          </a:lstStyle>
          <a:p>
            <a:pPr lvl="0"/>
            <a:r>
              <a:rPr lang="nl-NL" dirty="0"/>
              <a:t>Sprekers</a:t>
            </a:r>
          </a:p>
        </p:txBody>
      </p:sp>
      <p:sp>
        <p:nvSpPr>
          <p:cNvPr id="6" name="Tijdelijke aanduiding voor inhoud 5">
            <a:extLst>
              <a:ext uri="{FF2B5EF4-FFF2-40B4-BE49-F238E27FC236}">
                <a16:creationId xmlns:a16="http://schemas.microsoft.com/office/drawing/2014/main" id="{2C664983-6BBD-D280-DE7A-C2196DC526FE}"/>
              </a:ext>
            </a:extLst>
          </p:cNvPr>
          <p:cNvSpPr>
            <a:spLocks noGrp="1"/>
          </p:cNvSpPr>
          <p:nvPr>
            <p:ph sz="quarter" idx="11" hasCustomPrompt="1"/>
          </p:nvPr>
        </p:nvSpPr>
        <p:spPr>
          <a:xfrm>
            <a:off x="7721600" y="6265545"/>
            <a:ext cx="4216400" cy="406400"/>
          </a:xfrm>
          <a:prstGeom prst="rect">
            <a:avLst/>
          </a:prstGeom>
        </p:spPr>
        <p:txBody>
          <a:bodyPr/>
          <a:lstStyle>
            <a:lvl1pPr marL="0" indent="0" algn="ctr">
              <a:buNone/>
              <a:defRPr>
                <a:solidFill>
                  <a:schemeClr val="bg1"/>
                </a:solidFill>
              </a:defRPr>
            </a:lvl1pPr>
          </a:lstStyle>
          <a:p>
            <a:pPr lvl="0"/>
            <a:r>
              <a:rPr lang="nl-BE" dirty="0"/>
              <a:t>Datum</a:t>
            </a:r>
          </a:p>
        </p:txBody>
      </p:sp>
    </p:spTree>
    <p:extLst>
      <p:ext uri="{BB962C8B-B14F-4D97-AF65-F5344CB8AC3E}">
        <p14:creationId xmlns:p14="http://schemas.microsoft.com/office/powerpoint/2010/main" val="3834751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B98472E-0D57-4004-8A0A-165B9C0CB86F}"/>
              </a:ext>
            </a:extLst>
          </p:cNvPr>
          <p:cNvSpPr>
            <a:spLocks noGrp="1"/>
          </p:cNvSpPr>
          <p:nvPr>
            <p:ph type="ctrTitle" hasCustomPrompt="1"/>
          </p:nvPr>
        </p:nvSpPr>
        <p:spPr>
          <a:xfrm>
            <a:off x="1524000" y="1122363"/>
            <a:ext cx="9144000" cy="1400704"/>
          </a:xfrm>
        </p:spPr>
        <p:txBody>
          <a:bodyPr anchor="b">
            <a:normAutofit/>
          </a:bodyPr>
          <a:lstStyle>
            <a:lvl1pPr algn="ctr">
              <a:defRPr sz="4800">
                <a:latin typeface="+mn-lt"/>
              </a:defRPr>
            </a:lvl1pPr>
          </a:lstStyle>
          <a:p>
            <a:r>
              <a:rPr lang="nl-NL" dirty="0"/>
              <a:t>TITEL</a:t>
            </a:r>
            <a:endParaRPr lang="nl-BE" dirty="0"/>
          </a:p>
        </p:txBody>
      </p:sp>
      <p:sp>
        <p:nvSpPr>
          <p:cNvPr id="3" name="Ondertitel 2">
            <a:extLst>
              <a:ext uri="{FF2B5EF4-FFF2-40B4-BE49-F238E27FC236}">
                <a16:creationId xmlns:a16="http://schemas.microsoft.com/office/drawing/2014/main" id="{166F1038-107B-405A-97A4-E91B35A7DD70}"/>
              </a:ext>
            </a:extLst>
          </p:cNvPr>
          <p:cNvSpPr>
            <a:spLocks noGrp="1"/>
          </p:cNvSpPr>
          <p:nvPr>
            <p:ph type="subTitle" idx="1" hasCustomPrompt="1"/>
          </p:nvPr>
        </p:nvSpPr>
        <p:spPr>
          <a:xfrm>
            <a:off x="1524000" y="2700336"/>
            <a:ext cx="9144000" cy="995362"/>
          </a:xfrm>
        </p:spPr>
        <p:txBody>
          <a:bodyPr>
            <a:normAutofit/>
          </a:bodyPr>
          <a:lstStyle>
            <a:lvl1pPr marL="0" indent="0" algn="ctr">
              <a:buNone/>
              <a:defRPr sz="2800" b="1">
                <a:solidFill>
                  <a:srgbClr val="2B63A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Naam sprekers</a:t>
            </a:r>
            <a:endParaRPr lang="nl-BE" dirty="0"/>
          </a:p>
        </p:txBody>
      </p:sp>
      <p:sp>
        <p:nvSpPr>
          <p:cNvPr id="5" name="Tijdelijke aanduiding voor inhoud 4">
            <a:extLst>
              <a:ext uri="{FF2B5EF4-FFF2-40B4-BE49-F238E27FC236}">
                <a16:creationId xmlns:a16="http://schemas.microsoft.com/office/drawing/2014/main" id="{AC6E02B4-12EC-0E3D-E878-30BEB1D38852}"/>
              </a:ext>
            </a:extLst>
          </p:cNvPr>
          <p:cNvSpPr>
            <a:spLocks noGrp="1"/>
          </p:cNvSpPr>
          <p:nvPr>
            <p:ph sz="quarter" idx="10" hasCustomPrompt="1"/>
          </p:nvPr>
        </p:nvSpPr>
        <p:spPr>
          <a:xfrm>
            <a:off x="1524000" y="3872967"/>
            <a:ext cx="9144000" cy="685270"/>
          </a:xfrm>
        </p:spPr>
        <p:txBody>
          <a:bodyPr>
            <a:normAutofit/>
          </a:bodyPr>
          <a:lstStyle>
            <a:lvl1pPr marL="0" indent="0" algn="ctr" defTabSz="914400" rtl="0" eaLnBrk="1" latinLnBrk="0" hangingPunct="1">
              <a:lnSpc>
                <a:spcPct val="90000"/>
              </a:lnSpc>
              <a:spcBef>
                <a:spcPts val="1000"/>
              </a:spcBef>
              <a:buClr>
                <a:srgbClr val="2B63AB"/>
              </a:buClr>
              <a:buFont typeface="Arial" panose="020B0604020202020204" pitchFamily="34" charset="0"/>
              <a:buNone/>
              <a:defRPr lang="nl-NL" sz="2800" b="1" kern="1200" dirty="0" smtClean="0">
                <a:solidFill>
                  <a:srgbClr val="2B63AB"/>
                </a:solidFill>
                <a:latin typeface="+mn-lt"/>
                <a:ea typeface="+mn-ea"/>
                <a:cs typeface="+mn-cs"/>
              </a:defRPr>
            </a:lvl1pPr>
          </a:lstStyle>
          <a:p>
            <a:pPr lvl="0"/>
            <a:r>
              <a:rPr lang="nl-NL" dirty="0"/>
              <a:t>Datum</a:t>
            </a:r>
          </a:p>
        </p:txBody>
      </p:sp>
    </p:spTree>
    <p:extLst>
      <p:ext uri="{BB962C8B-B14F-4D97-AF65-F5344CB8AC3E}">
        <p14:creationId xmlns:p14="http://schemas.microsoft.com/office/powerpoint/2010/main" val="2109032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7318B9-2CDC-4DE4-99B6-E6CAEB715C2C}"/>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63C77918-A924-457B-8450-FDAAB20B8B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Tree>
    <p:extLst>
      <p:ext uri="{BB962C8B-B14F-4D97-AF65-F5344CB8AC3E}">
        <p14:creationId xmlns:p14="http://schemas.microsoft.com/office/powerpoint/2010/main" val="2704140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05F5DF-74A3-4B22-AEDB-491AFBD0D630}"/>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8439AFAE-088E-4F4D-9A5D-C80E0712DD05}"/>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4276741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BE1267-7012-45A4-935B-E3A3A8092E4D}"/>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0CF4B925-B642-4B42-933A-E99B21E7A244}"/>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53641C85-7694-44CD-AEE7-49602E530D1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0067626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3F5E223-56F6-4502-A677-9A875BC49291}"/>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183C335B-9D59-4179-8A95-AB3519DD425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AAD6758B-0D9E-4B25-A4BE-D9DBDBA8D409}"/>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FEA319A4-605A-44D0-88EB-4718B3B16E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60B9BE6E-72F9-4473-BAC3-2E4EA1BF67B7}"/>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1378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E4A199-3231-449D-AB3E-BB35401B19FB}"/>
              </a:ext>
            </a:extLst>
          </p:cNvPr>
          <p:cNvSpPr>
            <a:spLocks noGrp="1"/>
          </p:cNvSpPr>
          <p:nvPr>
            <p:ph type="title"/>
          </p:nvPr>
        </p:nvSpPr>
        <p:spPr/>
        <p:txBody>
          <a:bodyPr/>
          <a:lstStyle/>
          <a:p>
            <a:r>
              <a:rPr lang="nl-NL"/>
              <a:t>Klik om stijl te bewerken</a:t>
            </a:r>
            <a:endParaRPr lang="nl-BE"/>
          </a:p>
        </p:txBody>
      </p:sp>
    </p:spTree>
    <p:extLst>
      <p:ext uri="{BB962C8B-B14F-4D97-AF65-F5344CB8AC3E}">
        <p14:creationId xmlns:p14="http://schemas.microsoft.com/office/powerpoint/2010/main" val="1921628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8043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E8E9DF-AA21-441B-BC51-85AC910F4559}"/>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E188444C-6DA5-4592-A460-72A0944181B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tekst 3">
            <a:extLst>
              <a:ext uri="{FF2B5EF4-FFF2-40B4-BE49-F238E27FC236}">
                <a16:creationId xmlns:a16="http://schemas.microsoft.com/office/drawing/2014/main" id="{8A7F04AB-A826-4625-89B6-1920F03EF0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7A63AE8D-DA38-40C1-8C5F-CCCC2F36E935}"/>
              </a:ext>
            </a:extLst>
          </p:cNvPr>
          <p:cNvSpPr>
            <a:spLocks noGrp="1"/>
          </p:cNvSpPr>
          <p:nvPr>
            <p:ph type="dt" sz="half" idx="10"/>
          </p:nvPr>
        </p:nvSpPr>
        <p:spPr>
          <a:xfrm>
            <a:off x="838200" y="6356350"/>
            <a:ext cx="2743200" cy="365125"/>
          </a:xfrm>
          <a:prstGeom prst="rect">
            <a:avLst/>
          </a:prstGeom>
        </p:spPr>
        <p:txBody>
          <a:bodyPr/>
          <a:lstStyle/>
          <a:p>
            <a:fld id="{78F74A99-5BB3-4209-AFAF-9C85E56CFA64}" type="datetimeFigureOut">
              <a:rPr lang="nl-BE" smtClean="0"/>
              <a:t>12/03/2025</a:t>
            </a:fld>
            <a:endParaRPr lang="nl-BE"/>
          </a:p>
        </p:txBody>
      </p:sp>
      <p:sp>
        <p:nvSpPr>
          <p:cNvPr id="6" name="Tijdelijke aanduiding voor voettekst 5">
            <a:extLst>
              <a:ext uri="{FF2B5EF4-FFF2-40B4-BE49-F238E27FC236}">
                <a16:creationId xmlns:a16="http://schemas.microsoft.com/office/drawing/2014/main" id="{4698E1E0-6BE5-45F4-A1DB-4C6CC90F787E}"/>
              </a:ext>
            </a:extLst>
          </p:cNvPr>
          <p:cNvSpPr>
            <a:spLocks noGrp="1"/>
          </p:cNvSpPr>
          <p:nvPr>
            <p:ph type="ftr" sz="quarter" idx="11"/>
          </p:nvPr>
        </p:nvSpPr>
        <p:spPr>
          <a:xfrm>
            <a:off x="4038600" y="6356350"/>
            <a:ext cx="4114800" cy="365125"/>
          </a:xfrm>
          <a:prstGeom prst="rect">
            <a:avLst/>
          </a:prstGeom>
        </p:spPr>
        <p:txBody>
          <a:bodyPr/>
          <a:lstStyle/>
          <a:p>
            <a:endParaRPr lang="nl-BE"/>
          </a:p>
        </p:txBody>
      </p:sp>
      <p:sp>
        <p:nvSpPr>
          <p:cNvPr id="7" name="Tijdelijke aanduiding voor dianummer 6">
            <a:extLst>
              <a:ext uri="{FF2B5EF4-FFF2-40B4-BE49-F238E27FC236}">
                <a16:creationId xmlns:a16="http://schemas.microsoft.com/office/drawing/2014/main" id="{DACA1584-D56E-444C-A8FD-8457035C95FC}"/>
              </a:ext>
            </a:extLst>
          </p:cNvPr>
          <p:cNvSpPr>
            <a:spLocks noGrp="1"/>
          </p:cNvSpPr>
          <p:nvPr>
            <p:ph type="sldNum" sz="quarter" idx="12"/>
          </p:nvPr>
        </p:nvSpPr>
        <p:spPr>
          <a:xfrm>
            <a:off x="8610600" y="6356350"/>
            <a:ext cx="2743200" cy="365125"/>
          </a:xfrm>
          <a:prstGeom prst="rect">
            <a:avLst/>
          </a:prstGeom>
        </p:spPr>
        <p:txBody>
          <a:bodyPr/>
          <a:lstStyle/>
          <a:p>
            <a:fld id="{72AA2580-390F-495C-B48E-9F4970EC1BD2}" type="slidenum">
              <a:rPr lang="nl-BE" smtClean="0"/>
              <a:t>‹nr.›</a:t>
            </a:fld>
            <a:endParaRPr lang="nl-BE"/>
          </a:p>
        </p:txBody>
      </p:sp>
    </p:spTree>
    <p:extLst>
      <p:ext uri="{BB962C8B-B14F-4D97-AF65-F5344CB8AC3E}">
        <p14:creationId xmlns:p14="http://schemas.microsoft.com/office/powerpoint/2010/main" val="2799700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449ECA-19E6-4D23-A66C-F90BAE48B03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a:p>
        </p:txBody>
      </p:sp>
      <p:sp>
        <p:nvSpPr>
          <p:cNvPr id="3" name="Tijdelijke aanduiding voor afbeelding 2">
            <a:extLst>
              <a:ext uri="{FF2B5EF4-FFF2-40B4-BE49-F238E27FC236}">
                <a16:creationId xmlns:a16="http://schemas.microsoft.com/office/drawing/2014/main" id="{3497D9DC-ECF1-4DBC-8E0F-DCD88F4D38D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
        <p:nvSpPr>
          <p:cNvPr id="4" name="Tijdelijke aanduiding voor tekst 3">
            <a:extLst>
              <a:ext uri="{FF2B5EF4-FFF2-40B4-BE49-F238E27FC236}">
                <a16:creationId xmlns:a16="http://schemas.microsoft.com/office/drawing/2014/main" id="{6BB8B680-5B6B-48AA-84A4-A7E75D89C2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Tree>
    <p:extLst>
      <p:ext uri="{BB962C8B-B14F-4D97-AF65-F5344CB8AC3E}">
        <p14:creationId xmlns:p14="http://schemas.microsoft.com/office/powerpoint/2010/main" val="42565298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image" Target="../media/image4.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image" Target="../media/image3.png"/><Relationship Id="rId5" Type="http://schemas.openxmlformats.org/officeDocument/2006/relationships/slideLayout" Target="../slideLayouts/slideLayout6.xml"/><Relationship Id="rId10" Type="http://schemas.openxmlformats.org/officeDocument/2006/relationships/theme" Target="../theme/theme2.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939E26"/>
        </a:solidFill>
        <a:effectLst/>
      </p:bgPr>
    </p:bg>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ACF57998-C155-E0F2-A46C-4EAAF6171449}"/>
              </a:ext>
            </a:extLst>
          </p:cNvPr>
          <p:cNvSpPr/>
          <p:nvPr userDrawn="1"/>
        </p:nvSpPr>
        <p:spPr>
          <a:xfrm>
            <a:off x="0" y="4338320"/>
            <a:ext cx="12192000" cy="2519680"/>
          </a:xfrm>
          <a:prstGeom prst="rect">
            <a:avLst/>
          </a:prstGeom>
          <a:solidFill>
            <a:srgbClr val="2D4D3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pic>
        <p:nvPicPr>
          <p:cNvPr id="11" name="Afbeelding 10" descr="Afbeelding met tekst, Lettertype, Graphics, grafische vormgeving&#10;&#10;Automatisch gegenereerde beschrijving">
            <a:extLst>
              <a:ext uri="{FF2B5EF4-FFF2-40B4-BE49-F238E27FC236}">
                <a16:creationId xmlns:a16="http://schemas.microsoft.com/office/drawing/2014/main" id="{19DDFDA8-C96C-8CD6-AF74-97B507CA7D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8275" y="210696"/>
            <a:ext cx="1366525" cy="881894"/>
          </a:xfrm>
          <a:prstGeom prst="rect">
            <a:avLst/>
          </a:prstGeom>
        </p:spPr>
      </p:pic>
      <p:pic>
        <p:nvPicPr>
          <p:cNvPr id="13" name="Afbeelding 12" descr="Afbeelding met tekst, Lettertype, Graphics, grafische vormgeving&#10;&#10;Automatisch gegenereerde beschrijving">
            <a:extLst>
              <a:ext uri="{FF2B5EF4-FFF2-40B4-BE49-F238E27FC236}">
                <a16:creationId xmlns:a16="http://schemas.microsoft.com/office/drawing/2014/main" id="{34F0961D-A9B3-63EA-B17F-73DF99C6518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570720" y="210696"/>
            <a:ext cx="2326640" cy="877182"/>
          </a:xfrm>
          <a:prstGeom prst="rect">
            <a:avLst/>
          </a:prstGeom>
        </p:spPr>
      </p:pic>
    </p:spTree>
    <p:extLst>
      <p:ext uri="{BB962C8B-B14F-4D97-AF65-F5344CB8AC3E}">
        <p14:creationId xmlns:p14="http://schemas.microsoft.com/office/powerpoint/2010/main" val="3773773602"/>
      </p:ext>
    </p:extLst>
  </p:cSld>
  <p:clrMap bg1="lt1" tx1="dk1" bg2="lt2" tx2="dk2" accent1="accent1" accent2="accent2" accent3="accent3" accent4="accent4" accent5="accent5" accent6="accent6" hlink="hlink" folHlink="folHlink"/>
  <p:sldLayoutIdLst>
    <p:sldLayoutId id="214748366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AE8E0899-79BD-4F9F-B361-4A98C7987E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871EECDE-22CA-4A21-BC5D-D52B5A7EE2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0" name="Rechthoek 9">
            <a:extLst>
              <a:ext uri="{FF2B5EF4-FFF2-40B4-BE49-F238E27FC236}">
                <a16:creationId xmlns:a16="http://schemas.microsoft.com/office/drawing/2014/main" id="{D915DB99-D343-AD82-EB1A-B15654DA9F67}"/>
              </a:ext>
            </a:extLst>
          </p:cNvPr>
          <p:cNvSpPr/>
          <p:nvPr userDrawn="1"/>
        </p:nvSpPr>
        <p:spPr>
          <a:xfrm>
            <a:off x="0" y="6087533"/>
            <a:ext cx="12192000" cy="770467"/>
          </a:xfrm>
          <a:prstGeom prst="rect">
            <a:avLst/>
          </a:prstGeom>
          <a:solidFill>
            <a:srgbClr val="2D4D3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4" name="Afbeelding 13" descr="Afbeelding met tekst, Lettertype, Graphics, grafische vormgeving&#10;&#10;Automatisch gegenereerde beschrijving">
            <a:extLst>
              <a:ext uri="{FF2B5EF4-FFF2-40B4-BE49-F238E27FC236}">
                <a16:creationId xmlns:a16="http://schemas.microsoft.com/office/drawing/2014/main" id="{0CBDE7AA-7B80-8893-389F-AF23D148192A}"/>
              </a:ext>
            </a:extLst>
          </p:cNvPr>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0877971" y="6165687"/>
            <a:ext cx="951658" cy="614157"/>
          </a:xfrm>
          <a:prstGeom prst="rect">
            <a:avLst/>
          </a:prstGeom>
        </p:spPr>
      </p:pic>
      <p:pic>
        <p:nvPicPr>
          <p:cNvPr id="16" name="Afbeelding 15" descr="Afbeelding met tekst, Lettertype, Graphics, grafische vormgeving&#10;&#10;Automatisch gegenereerde beschrijving">
            <a:extLst>
              <a:ext uri="{FF2B5EF4-FFF2-40B4-BE49-F238E27FC236}">
                <a16:creationId xmlns:a16="http://schemas.microsoft.com/office/drawing/2014/main" id="{4F72F7F3-DDC8-767D-D921-83FA832DC7A8}"/>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25181" y="6156855"/>
            <a:ext cx="1700138" cy="640981"/>
          </a:xfrm>
          <a:prstGeom prst="rect">
            <a:avLst/>
          </a:prstGeom>
        </p:spPr>
      </p:pic>
    </p:spTree>
    <p:extLst>
      <p:ext uri="{BB962C8B-B14F-4D97-AF65-F5344CB8AC3E}">
        <p14:creationId xmlns:p14="http://schemas.microsoft.com/office/powerpoint/2010/main" val="1310317581"/>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rgbClr val="939E26"/>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2B63AB"/>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AAA91C"/>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DCDB2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2D4D3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939E26"/>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4.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AAB30-413B-E681-B7C2-8D4D54FB4267}"/>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C852439B-A6D3-5F18-A035-1D4D121D82A7}"/>
              </a:ext>
            </a:extLst>
          </p:cNvPr>
          <p:cNvSpPr>
            <a:spLocks noGrp="1"/>
          </p:cNvSpPr>
          <p:nvPr>
            <p:ph type="title"/>
          </p:nvPr>
        </p:nvSpPr>
        <p:spPr>
          <a:xfrm>
            <a:off x="831850" y="1709739"/>
            <a:ext cx="10515600" cy="1734920"/>
          </a:xfrm>
        </p:spPr>
        <p:txBody>
          <a:bodyPr>
            <a:normAutofit fontScale="90000"/>
          </a:bodyPr>
          <a:lstStyle/>
          <a:p>
            <a:pPr algn="ctr"/>
            <a:r>
              <a:rPr lang="nl-BE" sz="2400" dirty="0"/>
              <a:t>Équité de genre en santé au Sud-Kivu en RDC: Une expérience de terrain sur la santé et droits sexuels et reproductifs des adolescents et jeunes dans la zone de santé de Miti-Murhesa.</a:t>
            </a:r>
            <a:br>
              <a:rPr lang="nl-BE" sz="2400" dirty="0"/>
            </a:br>
            <a:br>
              <a:rPr lang="nl-BE" sz="2400" dirty="0"/>
            </a:br>
            <a:r>
              <a:rPr lang="nl-BE" sz="2400" dirty="0">
                <a:solidFill>
                  <a:schemeClr val="accent1"/>
                </a:solidFill>
              </a:rPr>
              <a:t>Dr Claude Kashasa Mubulanyi</a:t>
            </a:r>
          </a:p>
        </p:txBody>
      </p:sp>
    </p:spTree>
    <p:extLst>
      <p:ext uri="{BB962C8B-B14F-4D97-AF65-F5344CB8AC3E}">
        <p14:creationId xmlns:p14="http://schemas.microsoft.com/office/powerpoint/2010/main" val="9879177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Plan de présentation</a:t>
            </a:r>
          </a:p>
        </p:txBody>
      </p:sp>
      <p:sp>
        <p:nvSpPr>
          <p:cNvPr id="4" name="Espace réservé du texte 3"/>
          <p:cNvSpPr>
            <a:spLocks noGrp="1"/>
          </p:cNvSpPr>
          <p:nvPr>
            <p:ph type="body" sz="half" idx="2"/>
          </p:nvPr>
        </p:nvSpPr>
        <p:spPr>
          <a:xfrm>
            <a:off x="839788" y="2057400"/>
            <a:ext cx="10515600" cy="1537570"/>
          </a:xfrm>
        </p:spPr>
        <p:txBody>
          <a:bodyPr>
            <a:normAutofit/>
          </a:bodyPr>
          <a:lstStyle/>
          <a:p>
            <a:pPr marL="285750" indent="-285750">
              <a:buFont typeface="Wingdings" panose="05000000000000000000" pitchFamily="2" charset="2"/>
              <a:buChar char="q"/>
            </a:pPr>
            <a:r>
              <a:rPr lang="fr-FR" sz="2400" b="1" dirty="0"/>
              <a:t>Contexte</a:t>
            </a:r>
          </a:p>
          <a:p>
            <a:pPr marL="285750" indent="-285750">
              <a:buFont typeface="Wingdings" panose="05000000000000000000" pitchFamily="2" charset="2"/>
              <a:buChar char="q"/>
            </a:pPr>
            <a:r>
              <a:rPr lang="fr-FR" sz="2400" b="1" dirty="0"/>
              <a:t>Causes sous-jacentes des inégalités en SDSR au Sud-Kivu</a:t>
            </a:r>
          </a:p>
          <a:p>
            <a:pPr marL="285750" indent="-285750">
              <a:buFont typeface="Wingdings" panose="05000000000000000000" pitchFamily="2" charset="2"/>
              <a:buChar char="q"/>
            </a:pPr>
            <a:r>
              <a:rPr lang="fr-FR" sz="2400" b="1" dirty="0"/>
              <a:t>Solutions apportées à Miti-Murhesa</a:t>
            </a:r>
          </a:p>
        </p:txBody>
      </p:sp>
    </p:spTree>
    <p:extLst>
      <p:ext uri="{BB962C8B-B14F-4D97-AF65-F5344CB8AC3E}">
        <p14:creationId xmlns:p14="http://schemas.microsoft.com/office/powerpoint/2010/main" val="39244503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838200" y="365125"/>
            <a:ext cx="10515600" cy="586853"/>
          </a:xfrm>
        </p:spPr>
        <p:txBody>
          <a:bodyPr>
            <a:normAutofit/>
          </a:bodyPr>
          <a:lstStyle/>
          <a:p>
            <a:r>
              <a:rPr lang="fr-FR" sz="2400" dirty="0"/>
              <a:t>1. Contexte actuel à l’Est de la RDC</a:t>
            </a:r>
          </a:p>
        </p:txBody>
      </p:sp>
      <p:sp>
        <p:nvSpPr>
          <p:cNvPr id="6" name="Espace réservé du contenu 5"/>
          <p:cNvSpPr>
            <a:spLocks noGrp="1"/>
          </p:cNvSpPr>
          <p:nvPr>
            <p:ph sz="half" idx="1"/>
          </p:nvPr>
        </p:nvSpPr>
        <p:spPr>
          <a:xfrm>
            <a:off x="838200" y="951978"/>
            <a:ext cx="5181600" cy="5047989"/>
          </a:xfrm>
        </p:spPr>
        <p:txBody>
          <a:bodyPr>
            <a:noAutofit/>
          </a:bodyPr>
          <a:lstStyle/>
          <a:p>
            <a:pPr>
              <a:buFont typeface="Wingdings" panose="05000000000000000000" pitchFamily="2" charset="2"/>
              <a:buChar char="q"/>
            </a:pPr>
            <a:r>
              <a:rPr lang="fr-FR" sz="2000" b="1" dirty="0"/>
              <a:t>Situation sécuritaire</a:t>
            </a:r>
          </a:p>
          <a:p>
            <a:pPr algn="just">
              <a:buFont typeface="Wingdings" panose="05000000000000000000" pitchFamily="2" charset="2"/>
              <a:buChar char="§"/>
            </a:pPr>
            <a:r>
              <a:rPr lang="fr-FR" sz="2000" dirty="0"/>
              <a:t>Les Provinces du Sud et Nord-Kivu sous occupation des rebelles AFC/M23 entrainant ainsi la mise en place d’une administration parallèle;</a:t>
            </a:r>
          </a:p>
          <a:p>
            <a:pPr algn="just">
              <a:buFont typeface="Wingdings" panose="05000000000000000000" pitchFamily="2" charset="2"/>
              <a:buChar char="§"/>
            </a:pPr>
            <a:r>
              <a:rPr lang="fr-FR" sz="2000" dirty="0"/>
              <a:t>Des milliers des déplacés internes et déplacements massifs de la population vers le Rwanda et Burundi;</a:t>
            </a:r>
          </a:p>
          <a:p>
            <a:pPr algn="just">
              <a:buFont typeface="Wingdings" panose="05000000000000000000" pitchFamily="2" charset="2"/>
              <a:buChar char="§"/>
            </a:pPr>
            <a:r>
              <a:rPr lang="fr-FR" sz="2000" dirty="0"/>
              <a:t>Instabilité du fonctionnement des institutions: fermeture des banques, suspensions des activités des ONGs;</a:t>
            </a:r>
          </a:p>
          <a:p>
            <a:pPr algn="just">
              <a:buFont typeface="Wingdings" panose="05000000000000000000" pitchFamily="2" charset="2"/>
              <a:buChar char="§"/>
            </a:pPr>
            <a:r>
              <a:rPr lang="fr-FR" sz="2000" dirty="0"/>
              <a:t>Impact négatif sur les échanges économiques dans la région, déstabilisation des activités génératrices de revenue dans des communautés entrainant ainsi la baisse du pouvoir d’achat de la population.</a:t>
            </a:r>
          </a:p>
        </p:txBody>
      </p:sp>
      <p:sp>
        <p:nvSpPr>
          <p:cNvPr id="7" name="Espace réservé du contenu 6"/>
          <p:cNvSpPr>
            <a:spLocks noGrp="1"/>
          </p:cNvSpPr>
          <p:nvPr>
            <p:ph sz="half" idx="2"/>
          </p:nvPr>
        </p:nvSpPr>
        <p:spPr>
          <a:xfrm>
            <a:off x="6172200" y="951978"/>
            <a:ext cx="5181600" cy="4847573"/>
          </a:xfrm>
        </p:spPr>
        <p:txBody>
          <a:bodyPr>
            <a:normAutofit fontScale="55000" lnSpcReduction="20000"/>
          </a:bodyPr>
          <a:lstStyle/>
          <a:p>
            <a:pPr algn="just">
              <a:buFont typeface="Wingdings" panose="05000000000000000000" pitchFamily="2" charset="2"/>
              <a:buChar char="q"/>
            </a:pPr>
            <a:r>
              <a:rPr lang="fr-FR" sz="3600" b="1" dirty="0"/>
              <a:t>Situation sanitaire</a:t>
            </a:r>
          </a:p>
          <a:p>
            <a:pPr algn="just">
              <a:buFont typeface="Wingdings" panose="05000000000000000000" pitchFamily="2" charset="2"/>
              <a:buChar char="§"/>
            </a:pPr>
            <a:r>
              <a:rPr lang="fr-FR" sz="3600" dirty="0"/>
              <a:t>Recrudescence des épidémies Mpox (épicentre mondial) et Choléra,  cas des VBG;</a:t>
            </a:r>
          </a:p>
          <a:p>
            <a:pPr algn="just">
              <a:buFont typeface="Wingdings" panose="05000000000000000000" pitchFamily="2" charset="2"/>
              <a:buChar char="§"/>
            </a:pPr>
            <a:r>
              <a:rPr lang="fr-FR" sz="3600" dirty="0"/>
              <a:t>Difficultés d’accès aux soins de santé suite à l’arrêt des appuis des différents PTFs et Bailleurs en appui à la tarification forfaitaire, médicaments, appui institutionnel;</a:t>
            </a:r>
          </a:p>
          <a:p>
            <a:pPr algn="just">
              <a:buFont typeface="Wingdings" panose="05000000000000000000" pitchFamily="2" charset="2"/>
              <a:buChar char="§"/>
            </a:pPr>
            <a:r>
              <a:rPr lang="fr-FR" sz="3600" dirty="0"/>
              <a:t>Difficultés d’approvisionnement des structures sanitaires en MEG suite à la fermeture des dépôts pharmaceutiques (CDR,…);</a:t>
            </a:r>
          </a:p>
          <a:p>
            <a:pPr algn="just">
              <a:buFont typeface="Wingdings" panose="05000000000000000000" pitchFamily="2" charset="2"/>
              <a:buChar char="§"/>
            </a:pPr>
            <a:r>
              <a:rPr lang="fr-FR" sz="3600" dirty="0"/>
              <a:t>Certains cas d’attaques au système de santé signalés dans les deux provinces touchées par la crise humanitaire;</a:t>
            </a:r>
          </a:p>
          <a:p>
            <a:pPr algn="just">
              <a:buFont typeface="Wingdings" panose="05000000000000000000" pitchFamily="2" charset="2"/>
              <a:buChar char="§"/>
            </a:pPr>
            <a:r>
              <a:rPr lang="fr-FR" sz="3600" dirty="0"/>
              <a:t>Confiscation des jeeps et motos dans les deux DPS, ambulances des HGR rendant ainsi difficile la mise en œuvre des supervisions dans les structures et le transport d’urgence des malades dans certaines zones de santé.</a:t>
            </a:r>
          </a:p>
          <a:p>
            <a:pPr>
              <a:buFont typeface="Wingdings" panose="05000000000000000000" pitchFamily="2" charset="2"/>
              <a:buChar char="§"/>
            </a:pPr>
            <a:endParaRPr lang="fr-FR" dirty="0"/>
          </a:p>
        </p:txBody>
      </p:sp>
    </p:spTree>
    <p:extLst>
      <p:ext uri="{BB962C8B-B14F-4D97-AF65-F5344CB8AC3E}">
        <p14:creationId xmlns:p14="http://schemas.microsoft.com/office/powerpoint/2010/main" val="4097395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3B529326-4917-A1AE-ABC6-59D0F9148393}"/>
              </a:ext>
            </a:extLst>
          </p:cNvPr>
          <p:cNvSpPr>
            <a:spLocks noGrp="1"/>
          </p:cNvSpPr>
          <p:nvPr>
            <p:ph type="title"/>
          </p:nvPr>
        </p:nvSpPr>
        <p:spPr>
          <a:xfrm>
            <a:off x="242978" y="157641"/>
            <a:ext cx="10515600" cy="799441"/>
          </a:xfrm>
        </p:spPr>
        <p:txBody>
          <a:bodyPr>
            <a:normAutofit/>
          </a:bodyPr>
          <a:lstStyle/>
          <a:p>
            <a:r>
              <a:rPr lang="nl-BE" sz="2400" dirty="0"/>
              <a:t>1. Contexte : une réalité préoccupante en RDC et au Sud-Kivu! suite</a:t>
            </a:r>
          </a:p>
        </p:txBody>
      </p:sp>
      <p:sp>
        <p:nvSpPr>
          <p:cNvPr id="5" name="Tijdelijke aanduiding voor inhoud 4">
            <a:extLst>
              <a:ext uri="{FF2B5EF4-FFF2-40B4-BE49-F238E27FC236}">
                <a16:creationId xmlns:a16="http://schemas.microsoft.com/office/drawing/2014/main" id="{6B1744BE-5845-D997-D764-97F1365368F1}"/>
              </a:ext>
            </a:extLst>
          </p:cNvPr>
          <p:cNvSpPr>
            <a:spLocks noGrp="1"/>
          </p:cNvSpPr>
          <p:nvPr>
            <p:ph sz="half" idx="1"/>
          </p:nvPr>
        </p:nvSpPr>
        <p:spPr>
          <a:xfrm>
            <a:off x="242978" y="713985"/>
            <a:ext cx="5657490" cy="5212364"/>
          </a:xfrm>
        </p:spPr>
        <p:txBody>
          <a:bodyPr>
            <a:noAutofit/>
          </a:bodyPr>
          <a:lstStyle/>
          <a:p>
            <a:pPr>
              <a:lnSpc>
                <a:spcPct val="114000"/>
              </a:lnSpc>
              <a:spcBef>
                <a:spcPts val="0"/>
              </a:spcBef>
              <a:buFont typeface="Wingdings" panose="05000000000000000000" pitchFamily="2" charset="2"/>
              <a:buChar char="v"/>
            </a:pPr>
            <a:r>
              <a:rPr lang="nl-BE" sz="2000" b="1" dirty="0"/>
              <a:t>RDC/Rapport EDS III 2023-2024</a:t>
            </a:r>
          </a:p>
          <a:p>
            <a:pPr algn="just">
              <a:lnSpc>
                <a:spcPct val="114000"/>
              </a:lnSpc>
              <a:spcBef>
                <a:spcPts val="0"/>
              </a:spcBef>
              <a:buFont typeface="Wingdings" panose="05000000000000000000" pitchFamily="2" charset="2"/>
              <a:buChar char="§"/>
            </a:pPr>
            <a:r>
              <a:rPr lang="fr-FR" sz="2000" b="1" dirty="0"/>
              <a:t>Mortalité maternelle élevée</a:t>
            </a:r>
            <a:r>
              <a:rPr lang="fr-FR" sz="2000" dirty="0"/>
              <a:t> : </a:t>
            </a:r>
            <a:r>
              <a:rPr lang="fr-FR" sz="2000" b="1" dirty="0"/>
              <a:t>473 décès pour 100 000 naissances vivantes</a:t>
            </a:r>
            <a:r>
              <a:rPr lang="fr-FR" sz="2000" dirty="0"/>
              <a:t>, l'un des plus élevés au monde. ( Quid du protocole de Maputo?)</a:t>
            </a:r>
            <a:endParaRPr lang="fr-FR" sz="2000" b="1" dirty="0"/>
          </a:p>
          <a:p>
            <a:pPr algn="just">
              <a:lnSpc>
                <a:spcPct val="114000"/>
              </a:lnSpc>
              <a:spcBef>
                <a:spcPts val="0"/>
              </a:spcBef>
              <a:buFont typeface="Wingdings" panose="05000000000000000000" pitchFamily="2" charset="2"/>
              <a:buChar char="§"/>
            </a:pPr>
            <a:r>
              <a:rPr lang="fr-FR" sz="2000" b="1" dirty="0"/>
              <a:t>Grossesses précoces</a:t>
            </a:r>
            <a:r>
              <a:rPr lang="fr-FR" sz="2000" dirty="0"/>
              <a:t> : </a:t>
            </a:r>
            <a:r>
              <a:rPr lang="fr-FR" sz="2000" b="1" dirty="0"/>
              <a:t>27 %</a:t>
            </a:r>
            <a:r>
              <a:rPr lang="fr-FR" sz="2000" dirty="0"/>
              <a:t> des adolescentes de 15 à 19 ans sont soit enceintes, soit déjà mères. </a:t>
            </a:r>
          </a:p>
          <a:p>
            <a:pPr algn="just">
              <a:lnSpc>
                <a:spcPct val="114000"/>
              </a:lnSpc>
              <a:spcBef>
                <a:spcPts val="0"/>
              </a:spcBef>
              <a:buFont typeface="Wingdings" panose="05000000000000000000" pitchFamily="2" charset="2"/>
              <a:buChar char="§"/>
            </a:pPr>
            <a:r>
              <a:rPr lang="fr-FR" sz="2000" b="1" dirty="0"/>
              <a:t>Accès limité à la contraception</a:t>
            </a:r>
            <a:r>
              <a:rPr lang="fr-FR" sz="2000" dirty="0"/>
              <a:t> : L'enquête révèle que seulement </a:t>
            </a:r>
            <a:r>
              <a:rPr lang="fr-FR" sz="2000" b="1" dirty="0"/>
              <a:t>19 %</a:t>
            </a:r>
            <a:r>
              <a:rPr lang="fr-FR" sz="2000" dirty="0"/>
              <a:t> des femmes âgées de 15 à 49 ans utilisent une méthode contraceptive et seulement </a:t>
            </a:r>
            <a:r>
              <a:rPr lang="fr-FR" sz="2000" b="1" dirty="0"/>
              <a:t>8%</a:t>
            </a:r>
            <a:r>
              <a:rPr lang="fr-FR" sz="2000" dirty="0"/>
              <a:t> d’adolescentes utilisent la contraception moderne.</a:t>
            </a:r>
          </a:p>
          <a:p>
            <a:pPr algn="just">
              <a:lnSpc>
                <a:spcPct val="114000"/>
              </a:lnSpc>
              <a:spcBef>
                <a:spcPts val="0"/>
              </a:spcBef>
              <a:buFont typeface="Wingdings" panose="05000000000000000000" pitchFamily="2" charset="2"/>
              <a:buChar char="§"/>
            </a:pPr>
            <a:r>
              <a:rPr lang="fr-FR" sz="2000" b="1" dirty="0"/>
              <a:t>Besoins non satisfaits</a:t>
            </a:r>
            <a:r>
              <a:rPr lang="fr-FR" sz="2000" dirty="0"/>
              <a:t> : </a:t>
            </a:r>
            <a:r>
              <a:rPr lang="fr-FR" sz="2000" b="1" dirty="0"/>
              <a:t>32 %</a:t>
            </a:r>
            <a:r>
              <a:rPr lang="fr-FR" sz="2000" dirty="0"/>
              <a:t> des femmes en union ont des besoins non satisfaits en planification familiale.</a:t>
            </a:r>
          </a:p>
          <a:p>
            <a:pPr algn="just">
              <a:lnSpc>
                <a:spcPct val="114000"/>
              </a:lnSpc>
              <a:spcBef>
                <a:spcPts val="0"/>
              </a:spcBef>
              <a:buFont typeface="Wingdings" panose="05000000000000000000" pitchFamily="2" charset="2"/>
              <a:buChar char="§"/>
            </a:pPr>
            <a:endParaRPr lang="fr-FR" sz="2000" dirty="0"/>
          </a:p>
          <a:p>
            <a:pPr algn="just">
              <a:lnSpc>
                <a:spcPct val="114000"/>
              </a:lnSpc>
              <a:spcBef>
                <a:spcPts val="0"/>
              </a:spcBef>
              <a:buFont typeface="Wingdings" panose="05000000000000000000" pitchFamily="2" charset="2"/>
              <a:buChar char="§"/>
            </a:pPr>
            <a:endParaRPr lang="fr-FR" sz="2000" dirty="0"/>
          </a:p>
          <a:p>
            <a:pPr algn="just">
              <a:lnSpc>
                <a:spcPct val="114000"/>
              </a:lnSpc>
              <a:spcBef>
                <a:spcPts val="0"/>
              </a:spcBef>
              <a:buFont typeface="Wingdings" panose="05000000000000000000" pitchFamily="2" charset="2"/>
              <a:buChar char="v"/>
            </a:pPr>
            <a:endParaRPr lang="fr-FR" sz="2000" dirty="0"/>
          </a:p>
          <a:p>
            <a:pPr algn="just">
              <a:lnSpc>
                <a:spcPct val="114000"/>
              </a:lnSpc>
              <a:spcBef>
                <a:spcPts val="0"/>
              </a:spcBef>
              <a:buFont typeface="Wingdings" panose="05000000000000000000" pitchFamily="2" charset="2"/>
              <a:buChar char="§"/>
            </a:pPr>
            <a:endParaRPr lang="fr-FR" sz="2000" dirty="0"/>
          </a:p>
        </p:txBody>
      </p:sp>
      <p:sp>
        <p:nvSpPr>
          <p:cNvPr id="6" name="Tijdelijke aanduiding voor inhoud 5">
            <a:extLst>
              <a:ext uri="{FF2B5EF4-FFF2-40B4-BE49-F238E27FC236}">
                <a16:creationId xmlns:a16="http://schemas.microsoft.com/office/drawing/2014/main" id="{C2202CB6-16D9-4708-A16E-61D76AA6F8A7}"/>
              </a:ext>
            </a:extLst>
          </p:cNvPr>
          <p:cNvSpPr>
            <a:spLocks noGrp="1"/>
          </p:cNvSpPr>
          <p:nvPr>
            <p:ph sz="half" idx="2"/>
          </p:nvPr>
        </p:nvSpPr>
        <p:spPr>
          <a:xfrm>
            <a:off x="6096000" y="713985"/>
            <a:ext cx="5853022" cy="5212363"/>
          </a:xfrm>
        </p:spPr>
        <p:txBody>
          <a:bodyPr>
            <a:normAutofit fontScale="92500" lnSpcReduction="10000"/>
          </a:bodyPr>
          <a:lstStyle/>
          <a:p>
            <a:pPr algn="just">
              <a:buFont typeface="Wingdings" panose="05000000000000000000" pitchFamily="2" charset="2"/>
              <a:buChar char="§"/>
            </a:pPr>
            <a:r>
              <a:rPr lang="fr-FR" sz="2200" b="1" dirty="0"/>
              <a:t>Femmes non en union mais sexuellement actives</a:t>
            </a:r>
            <a:r>
              <a:rPr lang="fr-FR" sz="2200" dirty="0"/>
              <a:t> : 85 % expriment une demande de planification familiale, mais seulement 28 % utilisent des méthodes modernes</a:t>
            </a:r>
            <a:endParaRPr lang="fr-FR" sz="2200" b="1" dirty="0"/>
          </a:p>
          <a:p>
            <a:pPr algn="just">
              <a:buFont typeface="Wingdings" panose="05000000000000000000" pitchFamily="2" charset="2"/>
              <a:buChar char="§"/>
            </a:pPr>
            <a:r>
              <a:rPr lang="fr-FR" sz="2200" b="1" dirty="0"/>
              <a:t>Comportement sexuel des jeunes: </a:t>
            </a:r>
            <a:r>
              <a:rPr lang="fr-FR" sz="2200" dirty="0"/>
              <a:t>Seulement 14 % des femmes ayant eu plusieurs partenaires ont utilisé un préservatif lors du dernier rapport​</a:t>
            </a:r>
          </a:p>
          <a:p>
            <a:pPr algn="just">
              <a:buFont typeface="Wingdings" panose="05000000000000000000" pitchFamily="2" charset="2"/>
              <a:buChar char="§"/>
            </a:pPr>
            <a:r>
              <a:rPr lang="fr-FR" sz="2200" dirty="0"/>
              <a:t>Un peu plus de </a:t>
            </a:r>
            <a:r>
              <a:rPr lang="fr-FR" sz="2200" b="1" dirty="0"/>
              <a:t>20 %</a:t>
            </a:r>
            <a:r>
              <a:rPr lang="fr-FR" sz="2200" dirty="0"/>
              <a:t> des jeunes connaissent les méthodes de prévention du VIH.</a:t>
            </a:r>
            <a:endParaRPr lang="fr-FR" sz="2200" b="1" dirty="0"/>
          </a:p>
          <a:p>
            <a:pPr algn="just">
              <a:lnSpc>
                <a:spcPct val="114000"/>
              </a:lnSpc>
              <a:spcBef>
                <a:spcPts val="0"/>
              </a:spcBef>
              <a:buFont typeface="Wingdings" panose="05000000000000000000" pitchFamily="2" charset="2"/>
              <a:buChar char="§"/>
            </a:pPr>
            <a:r>
              <a:rPr lang="fr-FR" sz="2200" b="1" dirty="0"/>
              <a:t>Accès aux services de SDSR</a:t>
            </a:r>
            <a:r>
              <a:rPr lang="fr-FR" sz="2200" dirty="0"/>
              <a:t> : Les barrières socioculturelles et économiques limitent l’accès aux services de planification familiale et d’éducation sexuelle complète.</a:t>
            </a:r>
            <a:endParaRPr lang="fr-FR" sz="2200" b="1" dirty="0"/>
          </a:p>
          <a:p>
            <a:pPr algn="just">
              <a:buFont typeface="Wingdings" panose="05000000000000000000" pitchFamily="2" charset="2"/>
              <a:buChar char="v"/>
            </a:pPr>
            <a:r>
              <a:rPr lang="fr-FR" sz="2200" b="1" dirty="0"/>
              <a:t>Violences basées sur le genre (VBG)</a:t>
            </a:r>
            <a:r>
              <a:rPr lang="fr-FR" sz="2200" dirty="0"/>
              <a:t> : Au Sud-Kivu, plus de </a:t>
            </a:r>
            <a:r>
              <a:rPr lang="fr-FR" sz="2200" b="1" dirty="0"/>
              <a:t>60 % des femmes et filles</a:t>
            </a:r>
            <a:r>
              <a:rPr lang="fr-FR" sz="2200" dirty="0"/>
              <a:t> déclarent avoir subi une forme de violence dans leur vie, et </a:t>
            </a:r>
            <a:r>
              <a:rPr lang="fr-FR" sz="2200" b="1" dirty="0"/>
              <a:t>40 % des cas récents signalés</a:t>
            </a:r>
            <a:r>
              <a:rPr lang="fr-FR" sz="2200" dirty="0"/>
              <a:t> concernent des adolescentes (AFEM, 2024).</a:t>
            </a:r>
          </a:p>
          <a:p>
            <a:pPr>
              <a:buFont typeface="Wingdings" panose="05000000000000000000" pitchFamily="2" charset="2"/>
              <a:buChar char="v"/>
            </a:pPr>
            <a:endParaRPr lang="nl-BE" sz="2000" b="1" dirty="0"/>
          </a:p>
        </p:txBody>
      </p:sp>
    </p:spTree>
    <p:extLst>
      <p:ext uri="{BB962C8B-B14F-4D97-AF65-F5344CB8AC3E}">
        <p14:creationId xmlns:p14="http://schemas.microsoft.com/office/powerpoint/2010/main" val="4182771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749691"/>
          </a:xfrm>
        </p:spPr>
        <p:txBody>
          <a:bodyPr>
            <a:normAutofit/>
          </a:bodyPr>
          <a:lstStyle/>
          <a:p>
            <a:r>
              <a:rPr lang="nl-BE" sz="2400" dirty="0"/>
              <a:t>1. Contexte : une réalité préoccupante dans le contexte local de Miti-Murhesa! suite</a:t>
            </a:r>
            <a:endParaRPr lang="fr-FR" sz="2400" dirty="0"/>
          </a:p>
        </p:txBody>
      </p:sp>
      <p:pic>
        <p:nvPicPr>
          <p:cNvPr id="5" name="Espace réservé du contenu 4"/>
          <p:cNvPicPr>
            <a:picLocks noGrp="1" noChangeAspect="1"/>
          </p:cNvPicPr>
          <p:nvPr>
            <p:ph sz="half" idx="1"/>
          </p:nvPr>
        </p:nvPicPr>
        <p:blipFill>
          <a:blip r:embed="rId2"/>
          <a:stretch>
            <a:fillRect/>
          </a:stretch>
        </p:blipFill>
        <p:spPr>
          <a:xfrm>
            <a:off x="838200" y="1327759"/>
            <a:ext cx="5333999" cy="4133589"/>
          </a:xfrm>
          <a:prstGeom prst="rect">
            <a:avLst/>
          </a:prstGeom>
        </p:spPr>
      </p:pic>
      <p:sp>
        <p:nvSpPr>
          <p:cNvPr id="4" name="Espace réservé du contenu 3"/>
          <p:cNvSpPr>
            <a:spLocks noGrp="1"/>
          </p:cNvSpPr>
          <p:nvPr>
            <p:ph sz="half" idx="2"/>
          </p:nvPr>
        </p:nvSpPr>
        <p:spPr>
          <a:xfrm>
            <a:off x="6172200" y="1327759"/>
            <a:ext cx="5181600" cy="4849204"/>
          </a:xfrm>
        </p:spPr>
        <p:txBody>
          <a:bodyPr>
            <a:normAutofit fontScale="70000" lnSpcReduction="20000"/>
          </a:bodyPr>
          <a:lstStyle/>
          <a:p>
            <a:pPr>
              <a:buFont typeface="Wingdings" panose="05000000000000000000" pitchFamily="2" charset="2"/>
              <a:buChar char="v"/>
            </a:pPr>
            <a:r>
              <a:rPr lang="nl-BE" b="1" dirty="0"/>
              <a:t>ZS Miti-Murhesa/ Rapport d ’enquête 2024</a:t>
            </a:r>
          </a:p>
          <a:p>
            <a:pPr marL="0" indent="0" algn="just">
              <a:buNone/>
            </a:pPr>
            <a:r>
              <a:rPr lang="fr-CD" b="1" dirty="0">
                <a:ea typeface="Calibri Light" panose="020F0302020204030204" pitchFamily="34" charset="0"/>
                <a:cs typeface="Calibri Light" panose="020F0302020204030204" pitchFamily="34" charset="0"/>
              </a:rPr>
              <a:t>Qualité des services SSRAJ</a:t>
            </a:r>
          </a:p>
          <a:p>
            <a:pPr algn="just">
              <a:buFontTx/>
              <a:buChar char="-"/>
            </a:pPr>
            <a:r>
              <a:rPr lang="fr-FR" dirty="0">
                <a:ea typeface="Calibri Light" panose="020F0302020204030204" pitchFamily="34" charset="0"/>
                <a:cs typeface="Calibri Light" panose="020F0302020204030204" pitchFamily="34" charset="0"/>
              </a:rPr>
              <a:t>Score global </a:t>
            </a:r>
            <a:r>
              <a:rPr lang="fr-FR" b="1" dirty="0">
                <a:ea typeface="Calibri Light" panose="020F0302020204030204" pitchFamily="34" charset="0"/>
                <a:cs typeface="Calibri Light" panose="020F0302020204030204" pitchFamily="34" charset="0"/>
              </a:rPr>
              <a:t>:</a:t>
            </a:r>
            <a:r>
              <a:rPr lang="fr-FR" dirty="0">
                <a:ea typeface="Calibri Light" panose="020F0302020204030204" pitchFamily="34" charset="0"/>
                <a:cs typeface="Calibri Light" panose="020F0302020204030204" pitchFamily="34" charset="0"/>
              </a:rPr>
              <a:t> </a:t>
            </a:r>
            <a:r>
              <a:rPr lang="fr-FR" b="1" dirty="0">
                <a:ea typeface="Calibri Light" panose="020F0302020204030204" pitchFamily="34" charset="0"/>
                <a:cs typeface="Calibri Light" panose="020F0302020204030204" pitchFamily="34" charset="0"/>
              </a:rPr>
              <a:t>73%</a:t>
            </a:r>
            <a:r>
              <a:rPr lang="fr-FR" dirty="0">
                <a:ea typeface="Calibri Light" panose="020F0302020204030204" pitchFamily="34" charset="0"/>
                <a:cs typeface="Calibri Light" panose="020F0302020204030204" pitchFamily="34" charset="0"/>
              </a:rPr>
              <a:t> de qualité moyenne des services.</a:t>
            </a:r>
          </a:p>
          <a:p>
            <a:pPr algn="just">
              <a:buFontTx/>
              <a:buChar char="-"/>
            </a:pPr>
            <a:r>
              <a:rPr lang="fr-FR" dirty="0">
                <a:ea typeface="Calibri Light" panose="020F0302020204030204" pitchFamily="34" charset="0"/>
                <a:cs typeface="Calibri Light" panose="020F0302020204030204" pitchFamily="34" charset="0"/>
              </a:rPr>
              <a:t>Centres de santé ayant un score ≥ 75 % </a:t>
            </a:r>
            <a:r>
              <a:rPr lang="fr-FR" b="1" dirty="0">
                <a:ea typeface="Calibri Light" panose="020F0302020204030204" pitchFamily="34" charset="0"/>
                <a:cs typeface="Calibri Light" panose="020F0302020204030204" pitchFamily="34" charset="0"/>
              </a:rPr>
              <a:t>:</a:t>
            </a:r>
            <a:r>
              <a:rPr lang="fr-FR" dirty="0">
                <a:ea typeface="Calibri Light" panose="020F0302020204030204" pitchFamily="34" charset="0"/>
                <a:cs typeface="Calibri Light" panose="020F0302020204030204" pitchFamily="34" charset="0"/>
              </a:rPr>
              <a:t> </a:t>
            </a:r>
            <a:r>
              <a:rPr lang="fr-FR" b="1" dirty="0">
                <a:ea typeface="Calibri Light" panose="020F0302020204030204" pitchFamily="34" charset="0"/>
                <a:cs typeface="Calibri Light" panose="020F0302020204030204" pitchFamily="34" charset="0"/>
              </a:rPr>
              <a:t>55%.</a:t>
            </a:r>
          </a:p>
          <a:p>
            <a:pPr algn="just">
              <a:buFont typeface="Wingdings" panose="05000000000000000000" pitchFamily="2" charset="2"/>
              <a:buChar char="v"/>
            </a:pPr>
            <a:r>
              <a:rPr lang="fr-FR" b="1" dirty="0">
                <a:ea typeface="Calibri Light" panose="020F0302020204030204" pitchFamily="34" charset="0"/>
                <a:cs typeface="Calibri Light" panose="020F0302020204030204" pitchFamily="34" charset="0"/>
              </a:rPr>
              <a:t>Témoignages d’ateliers d’échanges d’expériences avec les adolescents et jeunes.</a:t>
            </a:r>
          </a:p>
          <a:p>
            <a:pPr marL="0" indent="0" algn="just">
              <a:buNone/>
            </a:pPr>
            <a:r>
              <a:rPr lang="fr-FR" dirty="0"/>
              <a:t>« Quand j’ai voulu obtenir des contraceptifs, l’infirmier m’a demandé pourquoi j’en avais besoin à mon âge. J’ai préféré partir sans rien demander… » Jeune fille de 17 ans, Kajeje.</a:t>
            </a:r>
          </a:p>
          <a:p>
            <a:pPr marL="0" indent="0" algn="just">
              <a:buNone/>
            </a:pPr>
            <a:r>
              <a:rPr lang="fr-FR" dirty="0"/>
              <a:t>« Ma famille m’a rejetée après ma grossesse. J’étais seule et je ne savais pas comment m’occuper de mon enfant. » Adolescente de 16 ans, Cibumbiro.</a:t>
            </a:r>
            <a:endParaRPr lang="nl-BE" b="1" dirty="0"/>
          </a:p>
          <a:p>
            <a:pPr marL="0" indent="0">
              <a:buNone/>
            </a:pPr>
            <a:endParaRPr lang="fr-FR" dirty="0"/>
          </a:p>
        </p:txBody>
      </p:sp>
    </p:spTree>
    <p:extLst>
      <p:ext uri="{BB962C8B-B14F-4D97-AF65-F5344CB8AC3E}">
        <p14:creationId xmlns:p14="http://schemas.microsoft.com/office/powerpoint/2010/main" val="25400692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838200" y="365125"/>
            <a:ext cx="10515600" cy="699587"/>
          </a:xfrm>
        </p:spPr>
        <p:txBody>
          <a:bodyPr>
            <a:normAutofit/>
          </a:bodyPr>
          <a:lstStyle/>
          <a:p>
            <a:r>
              <a:rPr lang="nl-BE" sz="2400" dirty="0"/>
              <a:t>1. Contexte : une réalité préoccupante dans le contexte local de Miti-Murhesa! Suite</a:t>
            </a:r>
            <a:endParaRPr lang="fr-FR" sz="2400" dirty="0"/>
          </a:p>
        </p:txBody>
      </p:sp>
      <p:sp>
        <p:nvSpPr>
          <p:cNvPr id="8" name="Espace réservé du contenu 7"/>
          <p:cNvSpPr>
            <a:spLocks noGrp="1"/>
          </p:cNvSpPr>
          <p:nvPr>
            <p:ph sz="half" idx="2"/>
          </p:nvPr>
        </p:nvSpPr>
        <p:spPr/>
        <p:txBody>
          <a:bodyPr/>
          <a:lstStyle/>
          <a:p>
            <a:endParaRPr lang="fr-FR"/>
          </a:p>
        </p:txBody>
      </p:sp>
      <p:graphicFrame>
        <p:nvGraphicFramePr>
          <p:cNvPr id="9" name="Espace réservé du contenu 8"/>
          <p:cNvGraphicFramePr>
            <a:graphicFrameLocks noGrp="1"/>
          </p:cNvGraphicFramePr>
          <p:nvPr>
            <p:ph sz="half" idx="1"/>
            <p:extLst>
              <p:ext uri="{D42A27DB-BD31-4B8C-83A1-F6EECF244321}">
                <p14:modId xmlns:p14="http://schemas.microsoft.com/office/powerpoint/2010/main" val="4146328488"/>
              </p:ext>
            </p:extLst>
          </p:nvPr>
        </p:nvGraphicFramePr>
        <p:xfrm>
          <a:off x="838200" y="1327759"/>
          <a:ext cx="10515600" cy="48492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49577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D2ABF-75D4-9C40-7501-385F447C0CF1}"/>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B217F9A4-ABDD-9536-BC07-ACB49088F6F5}"/>
              </a:ext>
            </a:extLst>
          </p:cNvPr>
          <p:cNvSpPr>
            <a:spLocks noGrp="1"/>
          </p:cNvSpPr>
          <p:nvPr>
            <p:ph type="title"/>
          </p:nvPr>
        </p:nvSpPr>
        <p:spPr>
          <a:xfrm>
            <a:off x="242978" y="157641"/>
            <a:ext cx="11706044" cy="799441"/>
          </a:xfrm>
        </p:spPr>
        <p:txBody>
          <a:bodyPr>
            <a:noAutofit/>
          </a:bodyPr>
          <a:lstStyle/>
          <a:p>
            <a:r>
              <a:rPr lang="nl-BE" sz="2400" dirty="0"/>
              <a:t>2. Causes sous-</a:t>
            </a:r>
            <a:r>
              <a:rPr lang="nl-BE" sz="2400" dirty="0" err="1"/>
              <a:t>jacentes</a:t>
            </a:r>
            <a:r>
              <a:rPr lang="nl-BE" sz="2400" dirty="0"/>
              <a:t>:  pourquoi la persistance de ces inégalités au Sud-Kivu?</a:t>
            </a:r>
          </a:p>
        </p:txBody>
      </p:sp>
      <p:sp>
        <p:nvSpPr>
          <p:cNvPr id="5" name="Tijdelijke aanduiding voor inhoud 4">
            <a:extLst>
              <a:ext uri="{FF2B5EF4-FFF2-40B4-BE49-F238E27FC236}">
                <a16:creationId xmlns:a16="http://schemas.microsoft.com/office/drawing/2014/main" id="{5868B95F-9AD0-0D58-A290-78AA136184A9}"/>
              </a:ext>
            </a:extLst>
          </p:cNvPr>
          <p:cNvSpPr>
            <a:spLocks noGrp="1"/>
          </p:cNvSpPr>
          <p:nvPr>
            <p:ph sz="half" idx="1"/>
          </p:nvPr>
        </p:nvSpPr>
        <p:spPr>
          <a:xfrm>
            <a:off x="242978" y="957081"/>
            <a:ext cx="5657490" cy="5046903"/>
          </a:xfrm>
        </p:spPr>
        <p:txBody>
          <a:bodyPr>
            <a:noAutofit/>
          </a:bodyPr>
          <a:lstStyle/>
          <a:p>
            <a:pPr>
              <a:buFont typeface="Wingdings" panose="05000000000000000000" pitchFamily="2" charset="2"/>
              <a:buChar char="q"/>
            </a:pPr>
            <a:r>
              <a:rPr lang="nl-BE" sz="2200" dirty="0">
                <a:effectLst/>
                <a:ea typeface="Calibri" panose="020F0502020204030204" pitchFamily="34" charset="0"/>
              </a:rPr>
              <a:t> </a:t>
            </a:r>
            <a:r>
              <a:rPr lang="nl-BE" sz="2200" b="1" dirty="0">
                <a:effectLst/>
                <a:ea typeface="Calibri" panose="020F0502020204030204" pitchFamily="34" charset="0"/>
              </a:rPr>
              <a:t>Barrières socioculturelles</a:t>
            </a:r>
          </a:p>
          <a:p>
            <a:pPr algn="just">
              <a:buFont typeface="Wingdings" panose="05000000000000000000" pitchFamily="2" charset="2"/>
              <a:buChar char="§"/>
            </a:pPr>
            <a:r>
              <a:rPr lang="nl-BE" sz="2000" dirty="0">
                <a:ea typeface="Calibri" panose="020F0502020204030204" pitchFamily="34" charset="0"/>
              </a:rPr>
              <a:t>Normes de genre qui limitent le pouvoir décisionnel des femmes et filles sur leur propre santé: la décision de l’homme prime sur celle de la femme en matière de la planification familiale, grossesse</a:t>
            </a:r>
            <a:r>
              <a:rPr lang="nl-BE" sz="2000" b="1" dirty="0">
                <a:ea typeface="Calibri" panose="020F0502020204030204" pitchFamily="34" charset="0"/>
              </a:rPr>
              <a:t>,…</a:t>
            </a:r>
          </a:p>
          <a:p>
            <a:pPr algn="just">
              <a:buFont typeface="Wingdings" panose="05000000000000000000" pitchFamily="2" charset="2"/>
              <a:buChar char="§"/>
            </a:pPr>
            <a:r>
              <a:rPr lang="fr-FR" sz="2000" dirty="0"/>
              <a:t>Tabous autour de la sexualité qui empêchent l’éducation et le dialogue en famille: </a:t>
            </a:r>
            <a:r>
              <a:rPr lang="fr-FR" sz="2000" b="1" dirty="0"/>
              <a:t>survenue des ménarches, des pollutions nocturnes, les IUG,…</a:t>
            </a:r>
          </a:p>
          <a:p>
            <a:pPr algn="just">
              <a:buFont typeface="Wingdings" panose="05000000000000000000" pitchFamily="2" charset="2"/>
              <a:buChar char="§"/>
            </a:pPr>
            <a:r>
              <a:rPr lang="fr-FR" sz="2000" dirty="0"/>
              <a:t>Perception négative des services SSR pour les jeunes et parents, renforcée par le jugement du personnel de santé: </a:t>
            </a:r>
            <a:r>
              <a:rPr lang="fr-FR" sz="2000" b="1" dirty="0"/>
              <a:t>entrainement aux rapports sexuels, attitude paternaliste du personnel de santé,…</a:t>
            </a:r>
          </a:p>
          <a:p>
            <a:pPr algn="just">
              <a:buFont typeface="Wingdings" panose="05000000000000000000" pitchFamily="2" charset="2"/>
              <a:buChar char="§"/>
            </a:pPr>
            <a:r>
              <a:rPr lang="fr-FR" sz="2000" dirty="0">
                <a:effectLst/>
                <a:ea typeface="Calibri" panose="020F0502020204030204" pitchFamily="34" charset="0"/>
              </a:rPr>
              <a:t>L’avantage donné plus aux hommes que les femmes à fréquenter les études supérieures .</a:t>
            </a:r>
            <a:endParaRPr lang="nl-BE" sz="2200" dirty="0">
              <a:effectLst/>
              <a:ea typeface="Calibri" panose="020F0502020204030204" pitchFamily="34" charset="0"/>
            </a:endParaRPr>
          </a:p>
        </p:txBody>
      </p:sp>
      <p:pic>
        <p:nvPicPr>
          <p:cNvPr id="8" name="Image 7"/>
          <p:cNvPicPr>
            <a:picLocks noChangeAspect="1"/>
          </p:cNvPicPr>
          <p:nvPr/>
        </p:nvPicPr>
        <p:blipFill>
          <a:blip r:embed="rId2"/>
          <a:stretch>
            <a:fillRect/>
          </a:stretch>
        </p:blipFill>
        <p:spPr>
          <a:xfrm>
            <a:off x="5998701" y="1033186"/>
            <a:ext cx="6267190" cy="5155526"/>
          </a:xfrm>
          <a:prstGeom prst="rect">
            <a:avLst/>
          </a:prstGeom>
        </p:spPr>
      </p:pic>
    </p:spTree>
    <p:extLst>
      <p:ext uri="{BB962C8B-B14F-4D97-AF65-F5344CB8AC3E}">
        <p14:creationId xmlns:p14="http://schemas.microsoft.com/office/powerpoint/2010/main" val="31411146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663094"/>
          </a:xfrm>
        </p:spPr>
        <p:txBody>
          <a:bodyPr>
            <a:noAutofit/>
          </a:bodyPr>
          <a:lstStyle/>
          <a:p>
            <a:r>
              <a:rPr lang="nl-BE" sz="2400" dirty="0"/>
              <a:t>2. Causes sous-</a:t>
            </a:r>
            <a:r>
              <a:rPr lang="nl-BE" sz="2400" dirty="0" err="1"/>
              <a:t>jacentes</a:t>
            </a:r>
            <a:r>
              <a:rPr lang="nl-BE" sz="2400" dirty="0"/>
              <a:t>:  pourquoi la persistance de ces inégalités au Sud-Kivu? Suite</a:t>
            </a:r>
            <a:endParaRPr lang="fr-FR" sz="2400" dirty="0"/>
          </a:p>
        </p:txBody>
      </p:sp>
      <p:sp>
        <p:nvSpPr>
          <p:cNvPr id="3" name="Espace réservé du contenu 2"/>
          <p:cNvSpPr>
            <a:spLocks noGrp="1"/>
          </p:cNvSpPr>
          <p:nvPr>
            <p:ph sz="half" idx="1"/>
          </p:nvPr>
        </p:nvSpPr>
        <p:spPr>
          <a:xfrm>
            <a:off x="838200" y="1139868"/>
            <a:ext cx="5181600" cy="5037095"/>
          </a:xfrm>
        </p:spPr>
        <p:txBody>
          <a:bodyPr>
            <a:normAutofit fontScale="62500" lnSpcReduction="20000"/>
          </a:bodyPr>
          <a:lstStyle/>
          <a:p>
            <a:pPr algn="just">
              <a:buFont typeface="Wingdings" panose="05000000000000000000" pitchFamily="2" charset="2"/>
              <a:buChar char="q"/>
            </a:pPr>
            <a:r>
              <a:rPr lang="nl-BE" sz="3200" dirty="0">
                <a:ea typeface="Calibri" panose="020F0502020204030204" pitchFamily="34" charset="0"/>
              </a:rPr>
              <a:t> </a:t>
            </a:r>
            <a:r>
              <a:rPr lang="nl-BE" sz="3200" b="1" dirty="0">
                <a:ea typeface="Calibri" panose="020F0502020204030204" pitchFamily="34" charset="0"/>
              </a:rPr>
              <a:t>Barrières économiques et structurelles</a:t>
            </a:r>
          </a:p>
          <a:p>
            <a:pPr algn="just">
              <a:buFont typeface="Wingdings" panose="05000000000000000000" pitchFamily="2" charset="2"/>
              <a:buChar char="§"/>
            </a:pPr>
            <a:r>
              <a:rPr lang="nl-BE" sz="3200" dirty="0">
                <a:ea typeface="Calibri" panose="020F0502020204030204" pitchFamily="34" charset="0"/>
              </a:rPr>
              <a:t>Faible capacité du pouvoir d’achat des ménages (économie instable);</a:t>
            </a:r>
          </a:p>
          <a:p>
            <a:pPr algn="just">
              <a:buFont typeface="Wingdings" panose="05000000000000000000" pitchFamily="2" charset="2"/>
              <a:buChar char="§"/>
            </a:pPr>
            <a:r>
              <a:rPr lang="nl-BE" sz="3200" dirty="0">
                <a:ea typeface="Calibri" panose="020F0502020204030204" pitchFamily="34" charset="0"/>
              </a:rPr>
              <a:t>Faible taux de pénétration de la mutuelle de santé communautaire;</a:t>
            </a:r>
          </a:p>
          <a:p>
            <a:pPr algn="just">
              <a:buFont typeface="Wingdings" panose="05000000000000000000" pitchFamily="2" charset="2"/>
              <a:buChar char="§"/>
            </a:pPr>
            <a:r>
              <a:rPr lang="nl-BE" sz="3200" dirty="0">
                <a:ea typeface="Calibri" panose="020F0502020204030204" pitchFamily="34" charset="0"/>
              </a:rPr>
              <a:t>Difficulté à appliquer la tarification forfaitaire</a:t>
            </a:r>
          </a:p>
          <a:p>
            <a:pPr algn="just">
              <a:buFont typeface="Wingdings" panose="05000000000000000000" pitchFamily="2" charset="2"/>
              <a:buChar char="§"/>
            </a:pPr>
            <a:r>
              <a:rPr lang="nl-BE" sz="3200" dirty="0">
                <a:ea typeface="Calibri" panose="020F0502020204030204" pitchFamily="34" charset="0"/>
              </a:rPr>
              <a:t>Coût élévé des soins de santé et contraceptifs dans un contexte rural: IST, avortement sécurisé, méthodes chirurgicales, implants,…</a:t>
            </a:r>
          </a:p>
          <a:p>
            <a:pPr algn="just">
              <a:buFont typeface="Wingdings" panose="05000000000000000000" pitchFamily="2" charset="2"/>
              <a:buChar char="§"/>
            </a:pPr>
            <a:r>
              <a:rPr lang="fr-FR" sz="3200" dirty="0"/>
              <a:t>Centres de santé souvent éloignés et sous-équipés pour accueillir les jeunes </a:t>
            </a:r>
            <a:r>
              <a:rPr lang="nl-BE" sz="3200" dirty="0"/>
              <a:t>: Kit d’AMIU, équipements dans les coins des jeunes,…</a:t>
            </a:r>
          </a:p>
          <a:p>
            <a:pPr algn="just">
              <a:buFont typeface="Wingdings" panose="05000000000000000000" pitchFamily="2" charset="2"/>
              <a:buChar char="§"/>
            </a:pPr>
            <a:r>
              <a:rPr lang="fr-FR" sz="3200" dirty="0"/>
              <a:t>Mauvaise qualité des services adaptés aux adolescents et jeunes : confidentialité, gratuité, accessibilité, accueil, la consultation,...</a:t>
            </a:r>
          </a:p>
          <a:p>
            <a:pPr marL="0" indent="0" algn="just">
              <a:buNone/>
            </a:pPr>
            <a:endParaRPr lang="nl-BE" b="1" dirty="0"/>
          </a:p>
          <a:p>
            <a:pPr marL="0" indent="0" algn="just">
              <a:buNone/>
            </a:pPr>
            <a:endParaRPr lang="nl-BE" b="1" dirty="0">
              <a:ea typeface="Calibri" panose="020F0502020204030204" pitchFamily="34" charset="0"/>
            </a:endParaRPr>
          </a:p>
          <a:p>
            <a:pPr marL="0" indent="0">
              <a:buNone/>
            </a:pPr>
            <a:endParaRPr lang="fr-FR" dirty="0"/>
          </a:p>
        </p:txBody>
      </p:sp>
      <p:sp>
        <p:nvSpPr>
          <p:cNvPr id="4" name="Espace réservé du contenu 3"/>
          <p:cNvSpPr>
            <a:spLocks noGrp="1"/>
          </p:cNvSpPr>
          <p:nvPr>
            <p:ph sz="half" idx="2"/>
          </p:nvPr>
        </p:nvSpPr>
        <p:spPr>
          <a:xfrm>
            <a:off x="6172200" y="1139868"/>
            <a:ext cx="5181600" cy="5037095"/>
          </a:xfrm>
        </p:spPr>
        <p:txBody>
          <a:bodyPr>
            <a:normAutofit fontScale="62500" lnSpcReduction="20000"/>
          </a:bodyPr>
          <a:lstStyle/>
          <a:p>
            <a:pPr>
              <a:buFont typeface="Wingdings" panose="05000000000000000000" pitchFamily="2" charset="2"/>
              <a:buChar char="q"/>
            </a:pPr>
            <a:r>
              <a:rPr lang="fr-FR" dirty="0"/>
              <a:t> </a:t>
            </a:r>
            <a:r>
              <a:rPr lang="fr-FR" b="1" dirty="0"/>
              <a:t>Quelques témoignages: Rapport d’enquête 2024</a:t>
            </a:r>
          </a:p>
          <a:p>
            <a:pPr algn="just">
              <a:buFont typeface="Wingdings" panose="05000000000000000000" pitchFamily="2" charset="2"/>
              <a:buChar char="§"/>
            </a:pPr>
            <a:r>
              <a:rPr lang="fr-FR" i="1" dirty="0"/>
              <a:t>« …pour que je me fasse soigner, il faut 5$, et si j’en ai, que je lui dise de me soigner; sinon que j’aille chercher l’argent et je reviendrais recevoir les soins appropriés…» (Jeune garçon de 19 ans, zone de santé de Miti-Murhesa). </a:t>
            </a:r>
          </a:p>
          <a:p>
            <a:pPr algn="just">
              <a:buFont typeface="Wingdings" panose="05000000000000000000" pitchFamily="2" charset="2"/>
              <a:buChar char="§"/>
            </a:pPr>
            <a:r>
              <a:rPr lang="fr-FR" i="1" dirty="0"/>
              <a:t>«…l’infirmier m’a dit que je dois passer les examens de laboratoire pour analyser les urines en payant 8500 FC soit 3$...» (Jeune fille de 16 ans, zone de santé de Miti-Murhesa). </a:t>
            </a:r>
          </a:p>
          <a:p>
            <a:pPr algn="just">
              <a:buFont typeface="Wingdings" panose="05000000000000000000" pitchFamily="2" charset="2"/>
              <a:buChar char="§"/>
            </a:pPr>
            <a:r>
              <a:rPr lang="fr-FR" i="1" dirty="0"/>
              <a:t>« …Sur base de la méthode de mon choix, l’infirmier chargé des activités des adolescent.e.s et jeunes au niveau du centre de santé est sorti de la salle de consultation et est rentré avec un homme que je ne parvenais pas à identifier sa profession, je suis sûre qu’ils ont échangé à l’extérieur car cet homme voulait à tout prix connaitre mes informations personnelles en posant - 18 - de questions sur mon lieu de provenance, sur ce que je venais exactement chercher… » (Jeune fille de 21 ans, zone de santé de Miti-Murhesa) </a:t>
            </a:r>
          </a:p>
        </p:txBody>
      </p:sp>
    </p:spTree>
    <p:extLst>
      <p:ext uri="{BB962C8B-B14F-4D97-AF65-F5344CB8AC3E}">
        <p14:creationId xmlns:p14="http://schemas.microsoft.com/office/powerpoint/2010/main" val="12415573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624431"/>
          </a:xfrm>
        </p:spPr>
        <p:txBody>
          <a:bodyPr>
            <a:normAutofit/>
          </a:bodyPr>
          <a:lstStyle/>
          <a:p>
            <a:r>
              <a:rPr lang="nl-BE" sz="2400" dirty="0"/>
              <a:t>2. Causes sous-</a:t>
            </a:r>
            <a:r>
              <a:rPr lang="nl-BE" sz="2400" dirty="0" err="1"/>
              <a:t>jacentes</a:t>
            </a:r>
            <a:r>
              <a:rPr lang="nl-BE" sz="2400" dirty="0"/>
              <a:t>:  pourquoi la persistance de ces inégalités au Sud-Kivu? Suite</a:t>
            </a:r>
            <a:endParaRPr lang="fr-FR" sz="2400" dirty="0"/>
          </a:p>
        </p:txBody>
      </p:sp>
      <p:sp>
        <p:nvSpPr>
          <p:cNvPr id="3" name="Espace réservé du contenu 2"/>
          <p:cNvSpPr>
            <a:spLocks noGrp="1"/>
          </p:cNvSpPr>
          <p:nvPr>
            <p:ph sz="half" idx="1"/>
          </p:nvPr>
        </p:nvSpPr>
        <p:spPr>
          <a:xfrm>
            <a:off x="838200" y="989556"/>
            <a:ext cx="5181600" cy="5187407"/>
          </a:xfrm>
        </p:spPr>
        <p:txBody>
          <a:bodyPr>
            <a:normAutofit fontScale="70000" lnSpcReduction="20000"/>
          </a:bodyPr>
          <a:lstStyle/>
          <a:p>
            <a:pPr algn="just">
              <a:buFont typeface="Wingdings" panose="05000000000000000000" pitchFamily="2" charset="2"/>
              <a:buChar char="q"/>
            </a:pPr>
            <a:r>
              <a:rPr lang="fr-FR" b="1" dirty="0"/>
              <a:t>Faiblesse des politiques et infrastructures de santé</a:t>
            </a:r>
          </a:p>
          <a:p>
            <a:pPr algn="just">
              <a:buFont typeface="Wingdings" panose="05000000000000000000" pitchFamily="2" charset="2"/>
              <a:buChar char="§"/>
            </a:pPr>
            <a:r>
              <a:rPr lang="fr-FR" dirty="0"/>
              <a:t>La population au Sud-Kivu reste la première et importante source de financement du secteur de la santé, absence des subventions,…</a:t>
            </a:r>
          </a:p>
          <a:p>
            <a:pPr algn="just">
              <a:buFont typeface="Wingdings" panose="05000000000000000000" pitchFamily="2" charset="2"/>
              <a:buChar char="§"/>
            </a:pPr>
            <a:r>
              <a:rPr lang="fr-FR" dirty="0"/>
              <a:t>Manque de formation et d’accompagnement de qualité du personnel de santé dans l’offre des services de santé adaptés aux adolescents et jeunes : supervision formative,…</a:t>
            </a:r>
          </a:p>
          <a:p>
            <a:pPr algn="just">
              <a:buFont typeface="Wingdings" panose="05000000000000000000" pitchFamily="2" charset="2"/>
              <a:buChar char="§"/>
            </a:pPr>
            <a:r>
              <a:rPr lang="fr-FR" dirty="0"/>
              <a:t>Absence de la planification des activités ciblant la SDSR des adolescents et jeunes: non prise en compte dans le PAO et PAC,…</a:t>
            </a:r>
          </a:p>
          <a:p>
            <a:pPr algn="just">
              <a:buFont typeface="Wingdings" panose="05000000000000000000" pitchFamily="2" charset="2"/>
              <a:buChar char="§"/>
            </a:pPr>
            <a:r>
              <a:rPr lang="fr-FR" dirty="0"/>
              <a:t>Absence des locaux pour l’offre des services de la planification familiale et pour l’information et la communication sur la SDSR: pas des coins des jeunes et espaces sûrs,…</a:t>
            </a:r>
          </a:p>
          <a:p>
            <a:pPr algn="just">
              <a:buFont typeface="Wingdings" panose="05000000000000000000" pitchFamily="2" charset="2"/>
              <a:buChar char="§"/>
            </a:pPr>
            <a:r>
              <a:rPr lang="nl-BE" dirty="0">
                <a:ea typeface="Calibri" panose="020F0502020204030204" pitchFamily="34" charset="0"/>
              </a:rPr>
              <a:t>Etat de vestuté des ESS n’assurant pas la confidentialité aux demandeurs des services: salle de consultation=salle d’accouchement,..</a:t>
            </a:r>
          </a:p>
          <a:p>
            <a:pPr algn="just">
              <a:buFont typeface="Wingdings" panose="05000000000000000000" pitchFamily="2" charset="2"/>
              <a:buChar char="§"/>
            </a:pPr>
            <a:endParaRPr lang="nl-BE" dirty="0"/>
          </a:p>
          <a:p>
            <a:pPr marL="0" indent="0">
              <a:buNone/>
            </a:pPr>
            <a:endParaRPr lang="fr-FR" dirty="0"/>
          </a:p>
        </p:txBody>
      </p:sp>
      <p:pic>
        <p:nvPicPr>
          <p:cNvPr id="7" name="Espace réservé du contenu 6"/>
          <p:cNvPicPr>
            <a:picLocks noGrp="1" noChangeAspect="1"/>
          </p:cNvPicPr>
          <p:nvPr>
            <p:ph sz="half" idx="2"/>
          </p:nvPr>
        </p:nvPicPr>
        <p:blipFill>
          <a:blip r:embed="rId2"/>
          <a:stretch>
            <a:fillRect/>
          </a:stretch>
        </p:blipFill>
        <p:spPr>
          <a:xfrm>
            <a:off x="6019800" y="1302707"/>
            <a:ext cx="6095134" cy="4283902"/>
          </a:xfrm>
          <a:prstGeom prst="rect">
            <a:avLst/>
          </a:prstGeom>
        </p:spPr>
      </p:pic>
    </p:spTree>
    <p:extLst>
      <p:ext uri="{BB962C8B-B14F-4D97-AF65-F5344CB8AC3E}">
        <p14:creationId xmlns:p14="http://schemas.microsoft.com/office/powerpoint/2010/main" val="1705737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79E1B-322C-73AC-6864-4E96C23A249C}"/>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DCF3B971-7126-7B4A-745A-BEACFCD91AFD}"/>
              </a:ext>
            </a:extLst>
          </p:cNvPr>
          <p:cNvSpPr>
            <a:spLocks noGrp="1"/>
          </p:cNvSpPr>
          <p:nvPr>
            <p:ph type="title"/>
          </p:nvPr>
        </p:nvSpPr>
        <p:spPr>
          <a:xfrm>
            <a:off x="242978" y="576197"/>
            <a:ext cx="11706044" cy="380885"/>
          </a:xfrm>
        </p:spPr>
        <p:txBody>
          <a:bodyPr>
            <a:normAutofit fontScale="90000"/>
          </a:bodyPr>
          <a:lstStyle/>
          <a:p>
            <a:r>
              <a:rPr lang="fr-FR" sz="2700" dirty="0"/>
              <a:t>3. Solutions apportées :Une approche intégrée pour garantir un accès équitable à la santé sexuelle et reproductive des adolescent.e.s et jeunes:</a:t>
            </a:r>
            <a:br>
              <a:rPr lang="fr-FR" sz="4000" dirty="0"/>
            </a:br>
            <a:endParaRPr lang="nl-BE" sz="4200" dirty="0"/>
          </a:p>
        </p:txBody>
      </p:sp>
      <p:pic>
        <p:nvPicPr>
          <p:cNvPr id="7" name="Espace réservé du contenu 6"/>
          <p:cNvPicPr>
            <a:picLocks noGrp="1" noChangeAspect="1"/>
          </p:cNvPicPr>
          <p:nvPr>
            <p:ph sz="half" idx="1"/>
          </p:nvPr>
        </p:nvPicPr>
        <p:blipFill>
          <a:blip r:embed="rId2"/>
          <a:stretch>
            <a:fillRect/>
          </a:stretch>
        </p:blipFill>
        <p:spPr>
          <a:xfrm>
            <a:off x="6095999" y="957082"/>
            <a:ext cx="6417501" cy="4956552"/>
          </a:xfrm>
          <a:prstGeom prst="rect">
            <a:avLst/>
          </a:prstGeom>
        </p:spPr>
      </p:pic>
      <p:sp>
        <p:nvSpPr>
          <p:cNvPr id="6" name="Tijdelijke aanduiding voor inhoud 5">
            <a:extLst>
              <a:ext uri="{FF2B5EF4-FFF2-40B4-BE49-F238E27FC236}">
                <a16:creationId xmlns:a16="http://schemas.microsoft.com/office/drawing/2014/main" id="{E0A65E08-1906-AD30-F947-5AB858912480}"/>
              </a:ext>
            </a:extLst>
          </p:cNvPr>
          <p:cNvSpPr>
            <a:spLocks noGrp="1"/>
          </p:cNvSpPr>
          <p:nvPr>
            <p:ph sz="half" idx="2"/>
          </p:nvPr>
        </p:nvSpPr>
        <p:spPr>
          <a:xfrm>
            <a:off x="242978" y="944366"/>
            <a:ext cx="5853022" cy="4969268"/>
          </a:xfrm>
        </p:spPr>
        <p:txBody>
          <a:bodyPr>
            <a:normAutofit/>
          </a:bodyPr>
          <a:lstStyle/>
          <a:p>
            <a:pPr algn="just">
              <a:lnSpc>
                <a:spcPct val="100000"/>
              </a:lnSpc>
              <a:buClr>
                <a:srgbClr val="D0D430"/>
              </a:buClr>
              <a:buFont typeface="Wingdings" panose="05000000000000000000" pitchFamily="2" charset="2"/>
              <a:buChar char="q"/>
            </a:pPr>
            <a:r>
              <a:rPr lang="fr-FR" sz="2000" b="1" dirty="0">
                <a:cs typeface="Calibri"/>
              </a:rPr>
              <a:t>Education et sensibilisation des communautés</a:t>
            </a:r>
          </a:p>
          <a:p>
            <a:pPr algn="just">
              <a:lnSpc>
                <a:spcPct val="100000"/>
              </a:lnSpc>
              <a:buClr>
                <a:srgbClr val="D0D430"/>
              </a:buClr>
              <a:buFont typeface="Wingdings" panose="05000000000000000000" pitchFamily="2" charset="2"/>
              <a:buChar char="§"/>
            </a:pPr>
            <a:r>
              <a:rPr lang="fr-FR" sz="2000" dirty="0"/>
              <a:t>Formation de pairs éducateurs pour parler et discuter  ensemble, avec des jeunes sur thématiques par tranches d’âges.</a:t>
            </a:r>
          </a:p>
          <a:p>
            <a:pPr algn="just">
              <a:lnSpc>
                <a:spcPct val="100000"/>
              </a:lnSpc>
              <a:buClr>
                <a:srgbClr val="D0D430"/>
              </a:buClr>
              <a:buFont typeface="Wingdings" panose="05000000000000000000" pitchFamily="2" charset="2"/>
              <a:buChar char="§"/>
            </a:pPr>
            <a:r>
              <a:rPr lang="fr-FR" sz="2000" dirty="0"/>
              <a:t>Sessions de dialogue communautaire et partage d’expérience avec les leaders religieux, les chefs locaux, enseignants, les relais communautaires et les influenceurs des milieux pour briser les tabous.</a:t>
            </a:r>
          </a:p>
          <a:p>
            <a:pPr algn="just">
              <a:lnSpc>
                <a:spcPct val="100000"/>
              </a:lnSpc>
              <a:buClr>
                <a:srgbClr val="D0D430"/>
              </a:buClr>
              <a:buFont typeface="Wingdings" panose="05000000000000000000" pitchFamily="2" charset="2"/>
              <a:buChar char="§"/>
            </a:pPr>
            <a:r>
              <a:rPr lang="fr-FR" sz="2000" dirty="0"/>
              <a:t>Ateliers avec les parents pour favoriser la communication sur la santé sexuelle au sein de leurs familles.</a:t>
            </a:r>
          </a:p>
          <a:p>
            <a:pPr algn="just">
              <a:lnSpc>
                <a:spcPct val="100000"/>
              </a:lnSpc>
              <a:buClr>
                <a:srgbClr val="D0D430"/>
              </a:buClr>
              <a:buFont typeface="Wingdings" panose="05000000000000000000" pitchFamily="2" charset="2"/>
              <a:buChar char="§"/>
            </a:pPr>
            <a:r>
              <a:rPr lang="fr-FR" sz="2000" dirty="0"/>
              <a:t>Renforcement de l’éducation complète à la sexualité dans les écoles et communautés à travers des campagnes de masse.</a:t>
            </a:r>
          </a:p>
        </p:txBody>
      </p:sp>
    </p:spTree>
    <p:extLst>
      <p:ext uri="{BB962C8B-B14F-4D97-AF65-F5344CB8AC3E}">
        <p14:creationId xmlns:p14="http://schemas.microsoft.com/office/powerpoint/2010/main" val="279081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586853"/>
          </a:xfrm>
        </p:spPr>
        <p:txBody>
          <a:bodyPr>
            <a:noAutofit/>
          </a:bodyPr>
          <a:lstStyle/>
          <a:p>
            <a:r>
              <a:rPr lang="fr-FR" sz="2400" dirty="0"/>
              <a:t>3. Solutions apportées :Une approche intégrée pour garantir un accès équitable à la santé sexuelle et reproductive des adolescent.e.s et jeunes. suite</a:t>
            </a:r>
          </a:p>
        </p:txBody>
      </p:sp>
      <p:sp>
        <p:nvSpPr>
          <p:cNvPr id="3" name="Espace réservé du contenu 2"/>
          <p:cNvSpPr>
            <a:spLocks noGrp="1"/>
          </p:cNvSpPr>
          <p:nvPr>
            <p:ph sz="half" idx="1"/>
          </p:nvPr>
        </p:nvSpPr>
        <p:spPr>
          <a:xfrm>
            <a:off x="300626" y="1102290"/>
            <a:ext cx="5498926" cy="5074673"/>
          </a:xfrm>
        </p:spPr>
        <p:txBody>
          <a:bodyPr>
            <a:normAutofit lnSpcReduction="10000"/>
          </a:bodyPr>
          <a:lstStyle/>
          <a:p>
            <a:pPr lvl="1" algn="just">
              <a:buFont typeface="Wingdings" panose="05000000000000000000" pitchFamily="2" charset="2"/>
              <a:buChar char="q"/>
            </a:pPr>
            <a:r>
              <a:rPr lang="fr-FR" sz="2000" b="1" dirty="0"/>
              <a:t>Renforcement des services de santé adaptés aux adolescent.e.s et jeunes</a:t>
            </a:r>
            <a:endParaRPr lang="nl-BE" sz="2000" b="1" dirty="0"/>
          </a:p>
          <a:p>
            <a:pPr lvl="1" algn="just">
              <a:buFont typeface="Wingdings" panose="05000000000000000000" pitchFamily="2" charset="2"/>
              <a:buChar char="§"/>
            </a:pPr>
            <a:r>
              <a:rPr lang="fr-FR" sz="2000" dirty="0"/>
              <a:t>Création d’espaces jeunes dans les centres de santé, où l’anonymat et la confidentialité sont garantis avec outils de communication.</a:t>
            </a:r>
          </a:p>
          <a:p>
            <a:pPr lvl="1" algn="just">
              <a:buFont typeface="Wingdings" panose="05000000000000000000" pitchFamily="2" charset="2"/>
              <a:buChar char="§"/>
            </a:pPr>
            <a:r>
              <a:rPr lang="fr-FR" sz="2000" dirty="0"/>
              <a:t>Dévéloppement des programmes d’information et communication (outil score qualité, boîtes à outils, dépliants,..)</a:t>
            </a:r>
          </a:p>
          <a:p>
            <a:pPr lvl="1" algn="just">
              <a:buFont typeface="Wingdings" panose="05000000000000000000" pitchFamily="2" charset="2"/>
              <a:buChar char="§"/>
            </a:pPr>
            <a:r>
              <a:rPr lang="fr-FR" sz="2000" dirty="0"/>
              <a:t>Formation du personnel de santé sur l’offre des services de santé adaptés aux adolescent.e.s et jeunes, et de qualité.</a:t>
            </a:r>
          </a:p>
          <a:p>
            <a:pPr lvl="1" algn="just">
              <a:buFont typeface="Wingdings" panose="05000000000000000000" pitchFamily="2" charset="2"/>
              <a:buChar char="§"/>
            </a:pPr>
            <a:r>
              <a:rPr lang="fr-FR" sz="2000" dirty="0"/>
              <a:t>Renforcement des capacités de personnel de santé pendant les missions de supervisions de la DPS-ECZ.</a:t>
            </a:r>
          </a:p>
          <a:p>
            <a:pPr lvl="1" algn="just">
              <a:buFont typeface="Wingdings" panose="05000000000000000000" pitchFamily="2" charset="2"/>
              <a:buChar char="§"/>
            </a:pPr>
            <a:r>
              <a:rPr lang="fr-FR" sz="2000" dirty="0"/>
              <a:t>Approvisionnement des établissements de soins en contraceptifs, médicaments de prise en charge des IST et Kit d’accouchement.</a:t>
            </a:r>
          </a:p>
          <a:p>
            <a:pPr marL="0" indent="0">
              <a:buNone/>
            </a:pPr>
            <a:endParaRPr lang="fr-FR" dirty="0"/>
          </a:p>
        </p:txBody>
      </p:sp>
      <p:pic>
        <p:nvPicPr>
          <p:cNvPr id="5" name="Espace réservé du contenu 4"/>
          <p:cNvPicPr>
            <a:picLocks noGrp="1" noChangeAspect="1"/>
          </p:cNvPicPr>
          <p:nvPr>
            <p:ph sz="half" idx="2"/>
          </p:nvPr>
        </p:nvPicPr>
        <p:blipFill>
          <a:blip r:embed="rId2"/>
          <a:stretch>
            <a:fillRect/>
          </a:stretch>
        </p:blipFill>
        <p:spPr>
          <a:xfrm>
            <a:off x="5924550" y="1102291"/>
            <a:ext cx="6022376" cy="4872624"/>
          </a:xfrm>
          <a:prstGeom prst="rect">
            <a:avLst/>
          </a:prstGeom>
        </p:spPr>
      </p:pic>
    </p:spTree>
    <p:extLst>
      <p:ext uri="{BB962C8B-B14F-4D97-AF65-F5344CB8AC3E}">
        <p14:creationId xmlns:p14="http://schemas.microsoft.com/office/powerpoint/2010/main" val="832692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B7AD5068-FCAE-EE6C-86E1-3A9C0598FEA1}"/>
              </a:ext>
            </a:extLst>
          </p:cNvPr>
          <p:cNvSpPr>
            <a:spLocks noGrp="1"/>
          </p:cNvSpPr>
          <p:nvPr>
            <p:ph type="title"/>
          </p:nvPr>
        </p:nvSpPr>
        <p:spPr>
          <a:xfrm>
            <a:off x="838200" y="365126"/>
            <a:ext cx="10515600" cy="644166"/>
          </a:xfrm>
        </p:spPr>
        <p:txBody>
          <a:bodyPr>
            <a:normAutofit/>
          </a:bodyPr>
          <a:lstStyle/>
          <a:p>
            <a:r>
              <a:rPr lang="nl-BE" sz="2400" dirty="0" err="1"/>
              <a:t>Outils</a:t>
            </a:r>
            <a:r>
              <a:rPr lang="nl-BE" sz="2400" dirty="0"/>
              <a:t> </a:t>
            </a:r>
            <a:r>
              <a:rPr lang="nl-BE" sz="2400" dirty="0" err="1"/>
              <a:t>utilisés</a:t>
            </a:r>
            <a:endParaRPr lang="nl-BE" sz="2400" dirty="0"/>
          </a:p>
        </p:txBody>
      </p:sp>
      <p:pic>
        <p:nvPicPr>
          <p:cNvPr id="8" name="Tijdelijke aanduiding voor inhoud 7" descr="Afbeelding met kleding, schoeisel, jeans, boek&#10;&#10;Door AI gegenereerde inhoud is mogelijk onjuist.">
            <a:extLst>
              <a:ext uri="{FF2B5EF4-FFF2-40B4-BE49-F238E27FC236}">
                <a16:creationId xmlns:a16="http://schemas.microsoft.com/office/drawing/2014/main" id="{B2523BD0-9BF8-2E86-1C56-CE07A09837A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009292"/>
            <a:ext cx="2533650" cy="3360877"/>
          </a:xfrm>
        </p:spPr>
      </p:pic>
      <p:pic>
        <p:nvPicPr>
          <p:cNvPr id="12" name="Afbeelding 11" descr="Afbeelding met kleding, persoon, boek, tekst&#10;&#10;Door AI gegenereerde inhoud is mogelijk onjuist.">
            <a:extLst>
              <a:ext uri="{FF2B5EF4-FFF2-40B4-BE49-F238E27FC236}">
                <a16:creationId xmlns:a16="http://schemas.microsoft.com/office/drawing/2014/main" id="{E2EBC9A1-BACE-322E-890D-65804A67E5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2183" y="3747357"/>
            <a:ext cx="3388752" cy="2536686"/>
          </a:xfrm>
          <a:prstGeom prst="rect">
            <a:avLst/>
          </a:prstGeom>
        </p:spPr>
      </p:pic>
      <p:pic>
        <p:nvPicPr>
          <p:cNvPr id="14" name="Afbeelding 13" descr="Afbeelding met tekst, kleding, boek, persoon&#10;&#10;Door AI gegenereerde inhoud is mogelijk onjuist.">
            <a:extLst>
              <a:ext uri="{FF2B5EF4-FFF2-40B4-BE49-F238E27FC236}">
                <a16:creationId xmlns:a16="http://schemas.microsoft.com/office/drawing/2014/main" id="{F3D2A5E2-ED59-134E-0804-54F64684F6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7726" y="163333"/>
            <a:ext cx="2656405" cy="3516898"/>
          </a:xfrm>
          <a:prstGeom prst="rect">
            <a:avLst/>
          </a:prstGeom>
        </p:spPr>
      </p:pic>
      <p:pic>
        <p:nvPicPr>
          <p:cNvPr id="16" name="Afbeelding 15" descr="Afbeelding met tekst, papier, brief, boek&#10;&#10;Door AI gegenereerde inhoud is mogelijk onjuist.">
            <a:extLst>
              <a:ext uri="{FF2B5EF4-FFF2-40B4-BE49-F238E27FC236}">
                <a16:creationId xmlns:a16="http://schemas.microsoft.com/office/drawing/2014/main" id="{727318EB-12DC-DF0A-B667-F91816918B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01268" y="2178060"/>
            <a:ext cx="2957465" cy="3852288"/>
          </a:xfrm>
          <a:prstGeom prst="rect">
            <a:avLst/>
          </a:prstGeom>
        </p:spPr>
      </p:pic>
      <p:pic>
        <p:nvPicPr>
          <p:cNvPr id="18" name="Afbeelding 17" descr="Afbeelding met tekst, stilstaand, brief, papier&#10;&#10;Door AI gegenereerde inhoud is mogelijk onjuist.">
            <a:extLst>
              <a:ext uri="{FF2B5EF4-FFF2-40B4-BE49-F238E27FC236}">
                <a16:creationId xmlns:a16="http://schemas.microsoft.com/office/drawing/2014/main" id="{F4392824-423A-0A67-37E7-44D6AAD66A7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300007" y="163334"/>
            <a:ext cx="2682379" cy="3516897"/>
          </a:xfrm>
          <a:prstGeom prst="rect">
            <a:avLst/>
          </a:prstGeom>
        </p:spPr>
      </p:pic>
    </p:spTree>
    <p:extLst>
      <p:ext uri="{BB962C8B-B14F-4D97-AF65-F5344CB8AC3E}">
        <p14:creationId xmlns:p14="http://schemas.microsoft.com/office/powerpoint/2010/main" val="3225567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6"/>
            <a:ext cx="10515600" cy="599378"/>
          </a:xfrm>
        </p:spPr>
        <p:txBody>
          <a:bodyPr>
            <a:noAutofit/>
          </a:bodyPr>
          <a:lstStyle/>
          <a:p>
            <a:r>
              <a:rPr lang="fr-FR" sz="2400" dirty="0"/>
              <a:t>3. Solutions apportées :Une approche intégrée pour garantir un accès équitable à la santé sexuelle et reproductive des adolescent.e.s et jeunes. suite</a:t>
            </a:r>
          </a:p>
        </p:txBody>
      </p:sp>
      <p:sp>
        <p:nvSpPr>
          <p:cNvPr id="3" name="Espace réservé du contenu 2"/>
          <p:cNvSpPr>
            <a:spLocks noGrp="1"/>
          </p:cNvSpPr>
          <p:nvPr>
            <p:ph sz="half" idx="1"/>
          </p:nvPr>
        </p:nvSpPr>
        <p:spPr>
          <a:xfrm>
            <a:off x="325677" y="1064712"/>
            <a:ext cx="5694123" cy="5112251"/>
          </a:xfrm>
        </p:spPr>
        <p:txBody>
          <a:bodyPr>
            <a:normAutofit lnSpcReduction="10000"/>
          </a:bodyPr>
          <a:lstStyle/>
          <a:p>
            <a:pPr lvl="1" algn="just">
              <a:buFont typeface="Wingdings" panose="05000000000000000000" pitchFamily="2" charset="2"/>
              <a:buChar char="q"/>
            </a:pPr>
            <a:r>
              <a:rPr lang="fr-FR" sz="2000" b="1" dirty="0"/>
              <a:t>Collaboration avec les autorités et plaidoyer</a:t>
            </a:r>
          </a:p>
          <a:p>
            <a:pPr lvl="1" algn="just">
              <a:buFont typeface="Wingdings" panose="05000000000000000000" pitchFamily="2" charset="2"/>
              <a:buChar char="§"/>
            </a:pPr>
            <a:r>
              <a:rPr lang="fr-FR" sz="2000" dirty="0"/>
              <a:t>Engagement des décideurs politico sanitaires pour renforcer les politiques de santé en faveur des jeunes: appui à l’élaboration du plan de plaidoyer provincial pour la santé et le bien-être des adolescents en province du Sud-Kivu, appui à l’élaboration du plan d’actions 2024-2027 de la division provinciale du genre, famille et enfant pour un meilleur alignement des acteurs dans le secteur;</a:t>
            </a:r>
          </a:p>
          <a:p>
            <a:pPr lvl="1" algn="just">
              <a:buFont typeface="Wingdings" panose="05000000000000000000" pitchFamily="2" charset="2"/>
              <a:buChar char="§"/>
            </a:pPr>
            <a:r>
              <a:rPr lang="fr-FR" sz="2000" dirty="0"/>
              <a:t>Intégration d’une approche genre dans le plan d’action opérationnel de la zone de santé et plans d’actions communautaires des centres de santé,</a:t>
            </a:r>
          </a:p>
          <a:p>
            <a:pPr lvl="1" algn="just">
              <a:buFont typeface="Wingdings" panose="05000000000000000000" pitchFamily="2" charset="2"/>
              <a:buChar char="§"/>
            </a:pPr>
            <a:r>
              <a:rPr lang="fr-FR" sz="2000" dirty="0"/>
              <a:t>Implication des leaders locaux et chefs réligieux (malgré l’hésitation de chefs réligieux catholiques), parents pour un meilleur accès aux services de santé sexuelle dans les CS.</a:t>
            </a:r>
          </a:p>
          <a:p>
            <a:pPr lvl="1" algn="just">
              <a:buFont typeface="Wingdings" panose="05000000000000000000" pitchFamily="2" charset="2"/>
              <a:buChar char="§"/>
            </a:pPr>
            <a:endParaRPr lang="fr-FR" sz="2000" dirty="0"/>
          </a:p>
          <a:p>
            <a:pPr marL="0" indent="0">
              <a:buNone/>
            </a:pPr>
            <a:endParaRPr lang="fr-FR" dirty="0"/>
          </a:p>
        </p:txBody>
      </p:sp>
      <p:pic>
        <p:nvPicPr>
          <p:cNvPr id="7" name="Espace réservé du contenu 6"/>
          <p:cNvPicPr>
            <a:picLocks noGrp="1" noChangeAspect="1"/>
          </p:cNvPicPr>
          <p:nvPr>
            <p:ph sz="half" idx="2"/>
          </p:nvPr>
        </p:nvPicPr>
        <p:blipFill>
          <a:blip r:embed="rId2"/>
          <a:stretch>
            <a:fillRect/>
          </a:stretch>
        </p:blipFill>
        <p:spPr>
          <a:xfrm>
            <a:off x="6019799" y="1064712"/>
            <a:ext cx="5616879" cy="4984262"/>
          </a:xfrm>
          <a:prstGeom prst="rect">
            <a:avLst/>
          </a:prstGeom>
        </p:spPr>
      </p:pic>
    </p:spTree>
    <p:extLst>
      <p:ext uri="{BB962C8B-B14F-4D97-AF65-F5344CB8AC3E}">
        <p14:creationId xmlns:p14="http://schemas.microsoft.com/office/powerpoint/2010/main" val="440174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44237-229C-7BFD-4570-0A7424F4BE29}"/>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55B0238B-B2B7-A1B2-6417-6BBB989634D3}"/>
              </a:ext>
            </a:extLst>
          </p:cNvPr>
          <p:cNvSpPr>
            <a:spLocks noGrp="1"/>
          </p:cNvSpPr>
          <p:nvPr>
            <p:ph type="title"/>
          </p:nvPr>
        </p:nvSpPr>
        <p:spPr>
          <a:xfrm>
            <a:off x="831850" y="1265129"/>
            <a:ext cx="10515600" cy="2016690"/>
          </a:xfrm>
        </p:spPr>
        <p:txBody>
          <a:bodyPr>
            <a:normAutofit fontScale="90000"/>
          </a:bodyPr>
          <a:lstStyle/>
          <a:p>
            <a:pPr algn="ctr"/>
            <a:br>
              <a:rPr lang="fr-FR" sz="2400" dirty="0"/>
            </a:br>
            <a:br>
              <a:rPr lang="fr-FR" sz="2400" dirty="0"/>
            </a:br>
            <a:br>
              <a:rPr lang="fr-FR" sz="2400" dirty="0"/>
            </a:br>
            <a:br>
              <a:rPr lang="fr-FR" sz="2400" dirty="0"/>
            </a:br>
            <a:br>
              <a:rPr lang="fr-FR" sz="2400" dirty="0"/>
            </a:br>
            <a:br>
              <a:rPr lang="fr-FR" sz="2400" dirty="0"/>
            </a:br>
            <a:br>
              <a:rPr lang="fr-FR" sz="2400" dirty="0"/>
            </a:br>
            <a:br>
              <a:rPr lang="fr-FR" sz="2400" dirty="0"/>
            </a:br>
            <a:r>
              <a:rPr lang="fr-FR" sz="2400" dirty="0">
                <a:solidFill>
                  <a:schemeClr val="tx1"/>
                </a:solidFill>
              </a:rPr>
              <a:t>MERCI POUR VOTRE ATTENTION</a:t>
            </a:r>
            <a:br>
              <a:rPr lang="fr-FR" sz="2400" dirty="0">
                <a:solidFill>
                  <a:schemeClr val="tx1"/>
                </a:solidFill>
              </a:rPr>
            </a:br>
            <a:br>
              <a:rPr lang="fr-FR" sz="2400" dirty="0"/>
            </a:br>
            <a:r>
              <a:rPr lang="fr-FR" sz="2400" b="0" dirty="0">
                <a:solidFill>
                  <a:schemeClr val="tx1"/>
                </a:solidFill>
              </a:rPr>
              <a:t>« Ensemble, nous pouvons garantir un avenir où chaque jeune, fille ou garçon, peut accéder aux soins dont il a besoin, sans discrimination ni crainte ».</a:t>
            </a:r>
            <a:endParaRPr lang="nl-BE" sz="2400" b="0" dirty="0">
              <a:solidFill>
                <a:schemeClr val="tx1"/>
              </a:solidFill>
            </a:endParaRPr>
          </a:p>
        </p:txBody>
      </p:sp>
    </p:spTree>
    <p:extLst>
      <p:ext uri="{BB962C8B-B14F-4D97-AF65-F5344CB8AC3E}">
        <p14:creationId xmlns:p14="http://schemas.microsoft.com/office/powerpoint/2010/main" val="2756066265"/>
      </p:ext>
    </p:extLst>
  </p:cSld>
  <p:clrMapOvr>
    <a:masterClrMapping/>
  </p:clrMapOvr>
</p:sld>
</file>

<file path=ppt/theme/theme1.xml><?xml version="1.0" encoding="utf-8"?>
<a:theme xmlns:a="http://schemas.openxmlformats.org/drawingml/2006/main" name="Aangepast ontwerp">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F2123F42-B293-42B1-A4C6-4EF7CDF4EE55}" vid="{132075D5-B5A6-4F7E-AAAD-31563EA8FF6C}"/>
    </a:ext>
  </a:extLst>
</a:theme>
</file>

<file path=ppt/theme/theme2.xml><?xml version="1.0" encoding="utf-8"?>
<a:theme xmlns:a="http://schemas.openxmlformats.org/drawingml/2006/main" name="Ppt_Gezondheidszorg voor iedereen">
  <a:themeElements>
    <a:clrScheme name="Gezondheidszorg voor iedereen">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F2123F42-B293-42B1-A4C6-4EF7CDF4EE55}" vid="{A8FA831E-2BEE-4B94-9EE6-B16716B681DD}"/>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FE58978C9EF1547A9835AAD7FB51546" ma:contentTypeVersion="17" ma:contentTypeDescription="Een nieuw document maken." ma:contentTypeScope="" ma:versionID="895a03e462d114a3ee1ba6fa4bd70d1d">
  <xsd:schema xmlns:xsd="http://www.w3.org/2001/XMLSchema" xmlns:xs="http://www.w3.org/2001/XMLSchema" xmlns:p="http://schemas.microsoft.com/office/2006/metadata/properties" xmlns:ns2="67bd3c9d-e201-4853-a3bd-90b166559b19" xmlns:ns3="8aa47a31-2ea1-4dc7-a203-8b4478cf06e6" targetNamespace="http://schemas.microsoft.com/office/2006/metadata/properties" ma:root="true" ma:fieldsID="7a95e07e92bdea9ed237f4d133543e07" ns2:_="" ns3:_="">
    <xsd:import namespace="67bd3c9d-e201-4853-a3bd-90b166559b19"/>
    <xsd:import namespace="8aa47a31-2ea1-4dc7-a203-8b4478cf06e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bd3c9d-e201-4853-a3bd-90b166559b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Afbeeldingtags" ma:readOnly="false" ma:fieldId="{5cf76f15-5ced-4ddc-b409-7134ff3c332f}" ma:taxonomyMulti="true" ma:sspId="8d24064c-84dd-40a8-8895-1ae0c821fa6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aa47a31-2ea1-4dc7-a203-8b4478cf06e6"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16" nillable="true" ma:displayName="Taxonomy Catch All Column" ma:hidden="true" ma:list="{5c41ef48-4452-41bb-a2e8-20e513fdfaef}" ma:internalName="TaxCatchAll" ma:showField="CatchAllData" ma:web="8aa47a31-2ea1-4dc7-a203-8b4478cf06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8aa47a31-2ea1-4dc7-a203-8b4478cf06e6" xsi:nil="true"/>
    <lcf76f155ced4ddcb4097134ff3c332f xmlns="67bd3c9d-e201-4853-a3bd-90b166559b1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36FC728-6E6E-47E6-A518-D45BAFBD2CA7}"/>
</file>

<file path=customXml/itemProps2.xml><?xml version="1.0" encoding="utf-8"?>
<ds:datastoreItem xmlns:ds="http://schemas.openxmlformats.org/officeDocument/2006/customXml" ds:itemID="{5C5BCE59-F3B7-401F-BAFD-2CCCC078E381}">
  <ds:schemaRefs>
    <ds:schemaRef ds:uri="http://schemas.openxmlformats.org/package/2006/metadata/core-properties"/>
    <ds:schemaRef ds:uri="67bd3c9d-e201-4853-a3bd-90b166559b19"/>
    <ds:schemaRef ds:uri="http://schemas.microsoft.com/office/2006/documentManagement/types"/>
    <ds:schemaRef ds:uri="http://purl.org/dc/terms/"/>
    <ds:schemaRef ds:uri="http://purl.org/dc/dcmitype/"/>
    <ds:schemaRef ds:uri="http://schemas.microsoft.com/office/2006/metadata/properties"/>
    <ds:schemaRef ds:uri="http://purl.org/dc/elements/1.1/"/>
    <ds:schemaRef ds:uri="http://schemas.microsoft.com/office/infopath/2007/PartnerControls"/>
    <ds:schemaRef ds:uri="8aa47a31-2ea1-4dc7-a203-8b4478cf06e6"/>
    <ds:schemaRef ds:uri="http://www.w3.org/XML/1998/namespace"/>
    <ds:schemaRef ds:uri="37b8475e-4728-4d71-ae3d-b0858cf87d38"/>
    <ds:schemaRef ds:uri="ad3b79b0-7a66-4e8a-885a-ae815576b820"/>
  </ds:schemaRefs>
</ds:datastoreItem>
</file>

<file path=customXml/itemProps3.xml><?xml version="1.0" encoding="utf-8"?>
<ds:datastoreItem xmlns:ds="http://schemas.openxmlformats.org/officeDocument/2006/customXml" ds:itemID="{2D58A357-8658-4EF0-B557-AB0787DBBAF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20240131_SPT_Template PPT</Template>
  <TotalTime>1131</TotalTime>
  <Words>1712</Words>
  <Application>Microsoft Office PowerPoint</Application>
  <PresentationFormat>Breedbeeld</PresentationFormat>
  <Paragraphs>86</Paragraphs>
  <Slides>14</Slides>
  <Notes>0</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14</vt:i4>
      </vt:variant>
    </vt:vector>
  </HeadingPairs>
  <TitlesOfParts>
    <vt:vector size="20" baseType="lpstr">
      <vt:lpstr>Arial</vt:lpstr>
      <vt:lpstr>Calibri</vt:lpstr>
      <vt:lpstr>Calibri Light</vt:lpstr>
      <vt:lpstr>Wingdings</vt:lpstr>
      <vt:lpstr>Aangepast ontwerp</vt:lpstr>
      <vt:lpstr>Ppt_Gezondheidszorg voor iedereen</vt:lpstr>
      <vt:lpstr>Équité de genre en santé au Sud-Kivu en RDC: Une expérience de terrain sur la santé et droits sexuels et reproductifs des adolescents et jeunes dans la zone de santé de Miti-Murhesa.  Dr Claude Kashasa Mubulanyi</vt:lpstr>
      <vt:lpstr>Plan de présentation</vt:lpstr>
      <vt:lpstr>1. Contexte actuel à l’Est de la RDC</vt:lpstr>
      <vt:lpstr>1. Contexte : une réalité préoccupante en RDC et au Sud-Kivu! suite</vt:lpstr>
      <vt:lpstr>1. Contexte : une réalité préoccupante dans le contexte local de Miti-Murhesa! suite</vt:lpstr>
      <vt:lpstr>1. Contexte : une réalité préoccupante dans le contexte local de Miti-Murhesa! Suite</vt:lpstr>
      <vt:lpstr>2. Causes sous-jacentes:  pourquoi la persistance de ces inégalités au Sud-Kivu?</vt:lpstr>
      <vt:lpstr>2. Causes sous-jacentes:  pourquoi la persistance de ces inégalités au Sud-Kivu? Suite</vt:lpstr>
      <vt:lpstr>2. Causes sous-jacentes:  pourquoi la persistance de ces inégalités au Sud-Kivu? Suite</vt:lpstr>
      <vt:lpstr>3. Solutions apportées :Une approche intégrée pour garantir un accès équitable à la santé sexuelle et reproductive des adolescent.e.s et jeunes: </vt:lpstr>
      <vt:lpstr>3. Solutions apportées :Une approche intégrée pour garantir un accès équitable à la santé sexuelle et reproductive des adolescent.e.s et jeunes. suite</vt:lpstr>
      <vt:lpstr>Outils utilisés</vt:lpstr>
      <vt:lpstr>3. Solutions apportées :Une approche intégrée pour garantir un accès équitable à la santé sexuelle et reproductive des adolescent.e.s et jeunes. suite</vt:lpstr>
      <vt:lpstr>        MERCI POUR VOTRE ATTENTION  « Ensemble, nous pouvons garantir un avenir où chaque jeune, fille ou garçon, peut accéder aux soins dont il a besoin, sans discrimination ni crainte ».</vt:lpstr>
    </vt:vector>
  </TitlesOfParts>
  <Company>Artsen Zonder Vakantie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Lancement de la nouvelle campagne Lancering van de nieuwe campagne</dc:title>
  <dc:creator>Nadine Plehiers</dc:creator>
  <cp:lastModifiedBy>Nadine Plehiers</cp:lastModifiedBy>
  <cp:revision>54</cp:revision>
  <cp:lastPrinted>2024-02-01T14:13:57Z</cp:lastPrinted>
  <dcterms:created xsi:type="dcterms:W3CDTF">2024-01-31T16:04:04Z</dcterms:created>
  <dcterms:modified xsi:type="dcterms:W3CDTF">2025-03-12T13:51:51Z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0x0101009FE58978C9EF1547A9835AAD7FB51546</vt:lpwstr>
  </property>
  <property fmtid="{D5CDD505-2E9C-101B-9397-08002B2CF9AE}" pid="3" name="MediaServiceImageTags">
    <vt:lpwstr/>
  </property>
</Properties>
</file>