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611" r:id="rId6"/>
    <p:sldId id="258" r:id="rId7"/>
    <p:sldId id="614" r:id="rId8"/>
    <p:sldId id="257" r:id="rId9"/>
    <p:sldId id="261" r:id="rId10"/>
    <p:sldId id="262" r:id="rId11"/>
    <p:sldId id="264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95B2541-3B00-489B-AE81-55FD65B991C0}">
          <p14:sldIdLst>
            <p14:sldId id="256"/>
            <p14:sldId id="611"/>
            <p14:sldId id="258"/>
            <p14:sldId id="614"/>
            <p14:sldId id="257"/>
            <p14:sldId id="261"/>
            <p14:sldId id="262"/>
            <p14:sldId id="264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7DE2CD-8BCA-4FD8-9FA6-7DB575598217}" v="5" dt="2024-12-11T11:30:58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12948E-1691-4BFA-950F-F2C914C72BF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15506A-501E-4E94-BEBD-91ADFDA826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High Mortality Rates:</a:t>
          </a:r>
        </a:p>
      </dgm:t>
    </dgm:pt>
    <dgm:pt modelId="{0788C157-92AC-4405-8202-D14498EDB630}" type="parTrans" cxnId="{0D7CC142-5DF2-4374-9D33-6C71F5C6369C}">
      <dgm:prSet/>
      <dgm:spPr/>
      <dgm:t>
        <a:bodyPr/>
        <a:lstStyle/>
        <a:p>
          <a:endParaRPr lang="en-US"/>
        </a:p>
      </dgm:t>
    </dgm:pt>
    <dgm:pt modelId="{B4329A67-7586-4104-A42E-0FAD8FAE7E53}" type="sibTrans" cxnId="{0D7CC142-5DF2-4374-9D33-6C71F5C6369C}">
      <dgm:prSet/>
      <dgm:spPr/>
      <dgm:t>
        <a:bodyPr/>
        <a:lstStyle/>
        <a:p>
          <a:endParaRPr lang="en-US"/>
        </a:p>
      </dgm:t>
    </dgm:pt>
    <dgm:pt modelId="{2F6AD98C-939E-4F84-8DC8-207C0CB1DE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Barriers to Healthcare Access</a:t>
          </a:r>
        </a:p>
      </dgm:t>
    </dgm:pt>
    <dgm:pt modelId="{4C0B68C2-EF6C-40C0-B9CA-FF1FEFD76CBD}" type="parTrans" cxnId="{6AF3E7D4-B3FF-46EF-A5C5-D848175B8F49}">
      <dgm:prSet/>
      <dgm:spPr/>
      <dgm:t>
        <a:bodyPr/>
        <a:lstStyle/>
        <a:p>
          <a:endParaRPr lang="en-US"/>
        </a:p>
      </dgm:t>
    </dgm:pt>
    <dgm:pt modelId="{527F59BC-7182-4186-9AAB-378B7C3ED016}" type="sibTrans" cxnId="{6AF3E7D4-B3FF-46EF-A5C5-D848175B8F49}">
      <dgm:prSet/>
      <dgm:spPr/>
      <dgm:t>
        <a:bodyPr/>
        <a:lstStyle/>
        <a:p>
          <a:endParaRPr lang="en-US"/>
        </a:p>
      </dgm:t>
    </dgm:pt>
    <dgm:pt modelId="{AFE95B67-8619-4606-988A-A81FEA93EDA9}" type="pres">
      <dgm:prSet presAssocID="{7012948E-1691-4BFA-950F-F2C914C72BF4}" presName="root" presStyleCnt="0">
        <dgm:presLayoutVars>
          <dgm:dir/>
          <dgm:resizeHandles val="exact"/>
        </dgm:presLayoutVars>
      </dgm:prSet>
      <dgm:spPr/>
    </dgm:pt>
    <dgm:pt modelId="{1B1316B4-F101-4FB9-B4D0-DDF9F7689B23}" type="pres">
      <dgm:prSet presAssocID="{DD15506A-501E-4E94-BEBD-91ADFDA82609}" presName="compNode" presStyleCnt="0"/>
      <dgm:spPr/>
    </dgm:pt>
    <dgm:pt modelId="{52555D17-B796-4719-8C13-A7EF00D20A12}" type="pres">
      <dgm:prSet presAssocID="{DD15506A-501E-4E94-BEBD-91ADFDA82609}" presName="bgRect" presStyleLbl="bgShp" presStyleIdx="0" presStyleCnt="2"/>
      <dgm:spPr/>
    </dgm:pt>
    <dgm:pt modelId="{F42A7EFF-A0E6-4226-A252-BC1B4BCF7C48}" type="pres">
      <dgm:prSet presAssocID="{DD15506A-501E-4E94-BEBD-91ADFDA82609}" presName="iconRect" presStyleLbl="node1" presStyleIdx="0" presStyleCnt="2" custScaleX="186433" custScaleY="217371" custLinFactNeighborX="1385" custLinFactNeighborY="-3236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gnant lady with solid fill"/>
        </a:ext>
      </dgm:extLst>
    </dgm:pt>
    <dgm:pt modelId="{A664D20B-CE43-47EA-9503-E1F832C42C9A}" type="pres">
      <dgm:prSet presAssocID="{DD15506A-501E-4E94-BEBD-91ADFDA82609}" presName="spaceRect" presStyleCnt="0"/>
      <dgm:spPr/>
    </dgm:pt>
    <dgm:pt modelId="{73E97F52-099D-4567-9161-6DD6949A68EE}" type="pres">
      <dgm:prSet presAssocID="{DD15506A-501E-4E94-BEBD-91ADFDA82609}" presName="parTx" presStyleLbl="revTx" presStyleIdx="0" presStyleCnt="2">
        <dgm:presLayoutVars>
          <dgm:chMax val="0"/>
          <dgm:chPref val="0"/>
        </dgm:presLayoutVars>
      </dgm:prSet>
      <dgm:spPr/>
    </dgm:pt>
    <dgm:pt modelId="{C47C54A6-EB67-4F2A-BEA0-79F8418178DE}" type="pres">
      <dgm:prSet presAssocID="{B4329A67-7586-4104-A42E-0FAD8FAE7E53}" presName="sibTrans" presStyleCnt="0"/>
      <dgm:spPr/>
    </dgm:pt>
    <dgm:pt modelId="{D0A54CE1-8A44-44E1-966D-C5832124C5DF}" type="pres">
      <dgm:prSet presAssocID="{2F6AD98C-939E-4F84-8DC8-207C0CB1DE15}" presName="compNode" presStyleCnt="0"/>
      <dgm:spPr/>
    </dgm:pt>
    <dgm:pt modelId="{DF425389-1C55-487D-88AF-F571875AAED9}" type="pres">
      <dgm:prSet presAssocID="{2F6AD98C-939E-4F84-8DC8-207C0CB1DE15}" presName="bgRect" presStyleLbl="bgShp" presStyleIdx="1" presStyleCnt="2"/>
      <dgm:spPr/>
    </dgm:pt>
    <dgm:pt modelId="{B56B22DC-30D9-4825-BA32-7F8ABD27FCCC}" type="pres">
      <dgm:prSet presAssocID="{2F6AD98C-939E-4F84-8DC8-207C0CB1DE1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1BA2B3A4-3B72-4D01-AE51-CF78907C37BE}" type="pres">
      <dgm:prSet presAssocID="{2F6AD98C-939E-4F84-8DC8-207C0CB1DE15}" presName="spaceRect" presStyleCnt="0"/>
      <dgm:spPr/>
    </dgm:pt>
    <dgm:pt modelId="{2F43C03D-A0B9-4A95-B02A-99D810A5FCFA}" type="pres">
      <dgm:prSet presAssocID="{2F6AD98C-939E-4F84-8DC8-207C0CB1DE1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B4E063A-F7D0-49A2-9B5B-5C8C3E052B9F}" type="presOf" srcId="{2F6AD98C-939E-4F84-8DC8-207C0CB1DE15}" destId="{2F43C03D-A0B9-4A95-B02A-99D810A5FCFA}" srcOrd="0" destOrd="0" presId="urn:microsoft.com/office/officeart/2018/2/layout/IconVerticalSolidList"/>
    <dgm:cxn modelId="{0D7CC142-5DF2-4374-9D33-6C71F5C6369C}" srcId="{7012948E-1691-4BFA-950F-F2C914C72BF4}" destId="{DD15506A-501E-4E94-BEBD-91ADFDA82609}" srcOrd="0" destOrd="0" parTransId="{0788C157-92AC-4405-8202-D14498EDB630}" sibTransId="{B4329A67-7586-4104-A42E-0FAD8FAE7E53}"/>
    <dgm:cxn modelId="{F4B777CD-1BF7-4790-860D-0E4E816CAB85}" type="presOf" srcId="{7012948E-1691-4BFA-950F-F2C914C72BF4}" destId="{AFE95B67-8619-4606-988A-A81FEA93EDA9}" srcOrd="0" destOrd="0" presId="urn:microsoft.com/office/officeart/2018/2/layout/IconVerticalSolidList"/>
    <dgm:cxn modelId="{EA4B01D1-10A7-475D-B5B5-8EE5536A1F79}" type="presOf" srcId="{DD15506A-501E-4E94-BEBD-91ADFDA82609}" destId="{73E97F52-099D-4567-9161-6DD6949A68EE}" srcOrd="0" destOrd="0" presId="urn:microsoft.com/office/officeart/2018/2/layout/IconVerticalSolidList"/>
    <dgm:cxn modelId="{6AF3E7D4-B3FF-46EF-A5C5-D848175B8F49}" srcId="{7012948E-1691-4BFA-950F-F2C914C72BF4}" destId="{2F6AD98C-939E-4F84-8DC8-207C0CB1DE15}" srcOrd="1" destOrd="0" parTransId="{4C0B68C2-EF6C-40C0-B9CA-FF1FEFD76CBD}" sibTransId="{527F59BC-7182-4186-9AAB-378B7C3ED016}"/>
    <dgm:cxn modelId="{5FB080DC-4F99-4EDD-BBC8-313821E69A86}" type="presParOf" srcId="{AFE95B67-8619-4606-988A-A81FEA93EDA9}" destId="{1B1316B4-F101-4FB9-B4D0-DDF9F7689B23}" srcOrd="0" destOrd="0" presId="urn:microsoft.com/office/officeart/2018/2/layout/IconVerticalSolidList"/>
    <dgm:cxn modelId="{F29094AD-9F28-4CE2-BB5E-1FAC5DF31719}" type="presParOf" srcId="{1B1316B4-F101-4FB9-B4D0-DDF9F7689B23}" destId="{52555D17-B796-4719-8C13-A7EF00D20A12}" srcOrd="0" destOrd="0" presId="urn:microsoft.com/office/officeart/2018/2/layout/IconVerticalSolidList"/>
    <dgm:cxn modelId="{D84711BF-1833-49E5-B298-8974CB6C39CA}" type="presParOf" srcId="{1B1316B4-F101-4FB9-B4D0-DDF9F7689B23}" destId="{F42A7EFF-A0E6-4226-A252-BC1B4BCF7C48}" srcOrd="1" destOrd="0" presId="urn:microsoft.com/office/officeart/2018/2/layout/IconVerticalSolidList"/>
    <dgm:cxn modelId="{0A12C38A-FC5B-4A07-93BA-ECE9E796A570}" type="presParOf" srcId="{1B1316B4-F101-4FB9-B4D0-DDF9F7689B23}" destId="{A664D20B-CE43-47EA-9503-E1F832C42C9A}" srcOrd="2" destOrd="0" presId="urn:microsoft.com/office/officeart/2018/2/layout/IconVerticalSolidList"/>
    <dgm:cxn modelId="{6FA763B8-3BCC-4386-9E59-67D6652274B3}" type="presParOf" srcId="{1B1316B4-F101-4FB9-B4D0-DDF9F7689B23}" destId="{73E97F52-099D-4567-9161-6DD6949A68EE}" srcOrd="3" destOrd="0" presId="urn:microsoft.com/office/officeart/2018/2/layout/IconVerticalSolidList"/>
    <dgm:cxn modelId="{36C9A191-D951-41C8-872A-ACE2EED3357E}" type="presParOf" srcId="{AFE95B67-8619-4606-988A-A81FEA93EDA9}" destId="{C47C54A6-EB67-4F2A-BEA0-79F8418178DE}" srcOrd="1" destOrd="0" presId="urn:microsoft.com/office/officeart/2018/2/layout/IconVerticalSolidList"/>
    <dgm:cxn modelId="{AA3D49EA-6250-45E1-9E7D-71C2B51F4B15}" type="presParOf" srcId="{AFE95B67-8619-4606-988A-A81FEA93EDA9}" destId="{D0A54CE1-8A44-44E1-966D-C5832124C5DF}" srcOrd="2" destOrd="0" presId="urn:microsoft.com/office/officeart/2018/2/layout/IconVerticalSolidList"/>
    <dgm:cxn modelId="{07071B4A-311D-45AE-A40E-45847A4AE2F8}" type="presParOf" srcId="{D0A54CE1-8A44-44E1-966D-C5832124C5DF}" destId="{DF425389-1C55-487D-88AF-F571875AAED9}" srcOrd="0" destOrd="0" presId="urn:microsoft.com/office/officeart/2018/2/layout/IconVerticalSolidList"/>
    <dgm:cxn modelId="{3BA88005-2B69-4E60-BACD-A05BBE97AC71}" type="presParOf" srcId="{D0A54CE1-8A44-44E1-966D-C5832124C5DF}" destId="{B56B22DC-30D9-4825-BA32-7F8ABD27FCCC}" srcOrd="1" destOrd="0" presId="urn:microsoft.com/office/officeart/2018/2/layout/IconVerticalSolidList"/>
    <dgm:cxn modelId="{4B935487-4B24-46BA-83F3-3568C6A64425}" type="presParOf" srcId="{D0A54CE1-8A44-44E1-966D-C5832124C5DF}" destId="{1BA2B3A4-3B72-4D01-AE51-CF78907C37BE}" srcOrd="2" destOrd="0" presId="urn:microsoft.com/office/officeart/2018/2/layout/IconVerticalSolidList"/>
    <dgm:cxn modelId="{E34B0BC3-DBF1-42D6-90A5-FD227CE2A4CE}" type="presParOf" srcId="{D0A54CE1-8A44-44E1-966D-C5832124C5DF}" destId="{2F43C03D-A0B9-4A95-B02A-99D810A5FCF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3CEF8F-A053-4B87-9007-95DF66C5624B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3082997A-02D5-4441-981C-79A71201B36B}">
      <dgm:prSet/>
      <dgm:spPr/>
      <dgm:t>
        <a:bodyPr/>
        <a:lstStyle/>
        <a:p>
          <a:r>
            <a:rPr lang="en-US" dirty="0"/>
            <a:t>Encouraging active participation of women and communities.</a:t>
          </a:r>
        </a:p>
      </dgm:t>
    </dgm:pt>
    <dgm:pt modelId="{BE1BB33D-594A-482C-AA9F-3FB4B6EF59C5}" type="parTrans" cxnId="{609122C1-2448-41CF-889C-1242AAC8324B}">
      <dgm:prSet/>
      <dgm:spPr/>
      <dgm:t>
        <a:bodyPr/>
        <a:lstStyle/>
        <a:p>
          <a:endParaRPr lang="en-US"/>
        </a:p>
      </dgm:t>
    </dgm:pt>
    <dgm:pt modelId="{BBF4C57E-04FA-46DC-ACDF-4E44C00B2A6C}" type="sibTrans" cxnId="{609122C1-2448-41CF-889C-1242AAC8324B}">
      <dgm:prSet/>
      <dgm:spPr/>
      <dgm:t>
        <a:bodyPr/>
        <a:lstStyle/>
        <a:p>
          <a:endParaRPr lang="en-US"/>
        </a:p>
      </dgm:t>
    </dgm:pt>
    <dgm:pt modelId="{31F31BB5-EC26-42CF-BFB0-F824E2C7E2B0}">
      <dgm:prSet/>
      <dgm:spPr/>
      <dgm:t>
        <a:bodyPr/>
        <a:lstStyle/>
        <a:p>
          <a:r>
            <a:rPr lang="en-US"/>
            <a:t>Cultural Sensitivity</a:t>
          </a:r>
        </a:p>
      </dgm:t>
    </dgm:pt>
    <dgm:pt modelId="{A4BEDF85-09A3-4D49-A57F-AFBE00B64563}" type="parTrans" cxnId="{5B527C8B-20C7-48DC-B48D-428F76DE5A3B}">
      <dgm:prSet/>
      <dgm:spPr/>
      <dgm:t>
        <a:bodyPr/>
        <a:lstStyle/>
        <a:p>
          <a:endParaRPr lang="en-US"/>
        </a:p>
      </dgm:t>
    </dgm:pt>
    <dgm:pt modelId="{4197FBD6-62E8-48DE-8136-8058687049DA}" type="sibTrans" cxnId="{5B527C8B-20C7-48DC-B48D-428F76DE5A3B}">
      <dgm:prSet/>
      <dgm:spPr/>
      <dgm:t>
        <a:bodyPr/>
        <a:lstStyle/>
        <a:p>
          <a:endParaRPr lang="en-US"/>
        </a:p>
      </dgm:t>
    </dgm:pt>
    <dgm:pt modelId="{C05BA28C-E4CC-4027-9C8C-F4524A7EF78F}">
      <dgm:prSet/>
      <dgm:spPr/>
      <dgm:t>
        <a:bodyPr/>
        <a:lstStyle/>
        <a:p>
          <a:r>
            <a:rPr lang="en-US"/>
            <a:t>Local Leadership</a:t>
          </a:r>
        </a:p>
      </dgm:t>
    </dgm:pt>
    <dgm:pt modelId="{88EBAC7A-F71D-436C-B054-F7E02EE9B496}" type="parTrans" cxnId="{903F7A94-B3B9-4B30-8FC4-7BA62CB71BF8}">
      <dgm:prSet/>
      <dgm:spPr/>
      <dgm:t>
        <a:bodyPr/>
        <a:lstStyle/>
        <a:p>
          <a:endParaRPr lang="en-US"/>
        </a:p>
      </dgm:t>
    </dgm:pt>
    <dgm:pt modelId="{0A02DFE8-CBCE-4F02-8CA4-1880D877624E}" type="sibTrans" cxnId="{903F7A94-B3B9-4B30-8FC4-7BA62CB71BF8}">
      <dgm:prSet/>
      <dgm:spPr/>
      <dgm:t>
        <a:bodyPr/>
        <a:lstStyle/>
        <a:p>
          <a:endParaRPr lang="en-US"/>
        </a:p>
      </dgm:t>
    </dgm:pt>
    <dgm:pt modelId="{52D8CCF8-9E1D-4BF5-B574-049C9C3B5188}" type="pres">
      <dgm:prSet presAssocID="{B33CEF8F-A053-4B87-9007-95DF66C5624B}" presName="diagram" presStyleCnt="0">
        <dgm:presLayoutVars>
          <dgm:dir/>
          <dgm:resizeHandles val="exact"/>
        </dgm:presLayoutVars>
      </dgm:prSet>
      <dgm:spPr/>
    </dgm:pt>
    <dgm:pt modelId="{FFE41A81-2E0D-4949-B49F-39AEA62A72C9}" type="pres">
      <dgm:prSet presAssocID="{3082997A-02D5-4441-981C-79A71201B36B}" presName="node" presStyleLbl="node1" presStyleIdx="0" presStyleCnt="3">
        <dgm:presLayoutVars>
          <dgm:bulletEnabled val="1"/>
        </dgm:presLayoutVars>
      </dgm:prSet>
      <dgm:spPr/>
    </dgm:pt>
    <dgm:pt modelId="{FA268813-62B9-4688-A027-DD899415D5B1}" type="pres">
      <dgm:prSet presAssocID="{BBF4C57E-04FA-46DC-ACDF-4E44C00B2A6C}" presName="sibTrans" presStyleCnt="0"/>
      <dgm:spPr/>
    </dgm:pt>
    <dgm:pt modelId="{EC8E2903-DD85-4EF6-9C7A-7FD6DE41E334}" type="pres">
      <dgm:prSet presAssocID="{31F31BB5-EC26-42CF-BFB0-F824E2C7E2B0}" presName="node" presStyleLbl="node1" presStyleIdx="1" presStyleCnt="3">
        <dgm:presLayoutVars>
          <dgm:bulletEnabled val="1"/>
        </dgm:presLayoutVars>
      </dgm:prSet>
      <dgm:spPr/>
    </dgm:pt>
    <dgm:pt modelId="{780E5EA1-CB1F-4D19-8D4F-7C904D2E5BF3}" type="pres">
      <dgm:prSet presAssocID="{4197FBD6-62E8-48DE-8136-8058687049DA}" presName="sibTrans" presStyleCnt="0"/>
      <dgm:spPr/>
    </dgm:pt>
    <dgm:pt modelId="{1E009856-7C03-4247-9AFE-C006F97CC063}" type="pres">
      <dgm:prSet presAssocID="{C05BA28C-E4CC-4027-9C8C-F4524A7EF78F}" presName="node" presStyleLbl="node1" presStyleIdx="2" presStyleCnt="3">
        <dgm:presLayoutVars>
          <dgm:bulletEnabled val="1"/>
        </dgm:presLayoutVars>
      </dgm:prSet>
      <dgm:spPr/>
    </dgm:pt>
  </dgm:ptLst>
  <dgm:cxnLst>
    <dgm:cxn modelId="{019DA12B-07F2-490C-AE4D-6771F3671245}" type="presOf" srcId="{B33CEF8F-A053-4B87-9007-95DF66C5624B}" destId="{52D8CCF8-9E1D-4BF5-B574-049C9C3B5188}" srcOrd="0" destOrd="0" presId="urn:microsoft.com/office/officeart/2005/8/layout/default"/>
    <dgm:cxn modelId="{5B527C8B-20C7-48DC-B48D-428F76DE5A3B}" srcId="{B33CEF8F-A053-4B87-9007-95DF66C5624B}" destId="{31F31BB5-EC26-42CF-BFB0-F824E2C7E2B0}" srcOrd="1" destOrd="0" parTransId="{A4BEDF85-09A3-4D49-A57F-AFBE00B64563}" sibTransId="{4197FBD6-62E8-48DE-8136-8058687049DA}"/>
    <dgm:cxn modelId="{903F7A94-B3B9-4B30-8FC4-7BA62CB71BF8}" srcId="{B33CEF8F-A053-4B87-9007-95DF66C5624B}" destId="{C05BA28C-E4CC-4027-9C8C-F4524A7EF78F}" srcOrd="2" destOrd="0" parTransId="{88EBAC7A-F71D-436C-B054-F7E02EE9B496}" sibTransId="{0A02DFE8-CBCE-4F02-8CA4-1880D877624E}"/>
    <dgm:cxn modelId="{420B55B0-5F78-4069-BADA-234D9C3606BA}" type="presOf" srcId="{3082997A-02D5-4441-981C-79A71201B36B}" destId="{FFE41A81-2E0D-4949-B49F-39AEA62A72C9}" srcOrd="0" destOrd="0" presId="urn:microsoft.com/office/officeart/2005/8/layout/default"/>
    <dgm:cxn modelId="{609122C1-2448-41CF-889C-1242AAC8324B}" srcId="{B33CEF8F-A053-4B87-9007-95DF66C5624B}" destId="{3082997A-02D5-4441-981C-79A71201B36B}" srcOrd="0" destOrd="0" parTransId="{BE1BB33D-594A-482C-AA9F-3FB4B6EF59C5}" sibTransId="{BBF4C57E-04FA-46DC-ACDF-4E44C00B2A6C}"/>
    <dgm:cxn modelId="{A8CE41E2-FC78-4F78-A340-FC8A7BB52DE3}" type="presOf" srcId="{C05BA28C-E4CC-4027-9C8C-F4524A7EF78F}" destId="{1E009856-7C03-4247-9AFE-C006F97CC063}" srcOrd="0" destOrd="0" presId="urn:microsoft.com/office/officeart/2005/8/layout/default"/>
    <dgm:cxn modelId="{59D22AF8-55EA-4683-8643-E70F17E811FF}" type="presOf" srcId="{31F31BB5-EC26-42CF-BFB0-F824E2C7E2B0}" destId="{EC8E2903-DD85-4EF6-9C7A-7FD6DE41E334}" srcOrd="0" destOrd="0" presId="urn:microsoft.com/office/officeart/2005/8/layout/default"/>
    <dgm:cxn modelId="{1B442F12-2EB3-41FF-9DA0-434B6AEA3981}" type="presParOf" srcId="{52D8CCF8-9E1D-4BF5-B574-049C9C3B5188}" destId="{FFE41A81-2E0D-4949-B49F-39AEA62A72C9}" srcOrd="0" destOrd="0" presId="urn:microsoft.com/office/officeart/2005/8/layout/default"/>
    <dgm:cxn modelId="{823FF98A-F9C9-49D3-BC22-25F1620A3A86}" type="presParOf" srcId="{52D8CCF8-9E1D-4BF5-B574-049C9C3B5188}" destId="{FA268813-62B9-4688-A027-DD899415D5B1}" srcOrd="1" destOrd="0" presId="urn:microsoft.com/office/officeart/2005/8/layout/default"/>
    <dgm:cxn modelId="{65A6D345-DB97-47B3-AAAF-DEAC2600A787}" type="presParOf" srcId="{52D8CCF8-9E1D-4BF5-B574-049C9C3B5188}" destId="{EC8E2903-DD85-4EF6-9C7A-7FD6DE41E334}" srcOrd="2" destOrd="0" presId="urn:microsoft.com/office/officeart/2005/8/layout/default"/>
    <dgm:cxn modelId="{B1E55E71-C757-45DF-93DD-F99D5942198E}" type="presParOf" srcId="{52D8CCF8-9E1D-4BF5-B574-049C9C3B5188}" destId="{780E5EA1-CB1F-4D19-8D4F-7C904D2E5BF3}" srcOrd="3" destOrd="0" presId="urn:microsoft.com/office/officeart/2005/8/layout/default"/>
    <dgm:cxn modelId="{B87435C6-B4AA-43FA-A403-28463F2DE68B}" type="presParOf" srcId="{52D8CCF8-9E1D-4BF5-B574-049C9C3B5188}" destId="{1E009856-7C03-4247-9AFE-C006F97CC06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555D17-B796-4719-8C13-A7EF00D20A12}">
      <dsp:nvSpPr>
        <dsp:cNvPr id="0" name=""/>
        <dsp:cNvSpPr/>
      </dsp:nvSpPr>
      <dsp:spPr>
        <a:xfrm>
          <a:off x="0" y="706576"/>
          <a:ext cx="5181600" cy="13044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2A7EFF-A0E6-4226-A252-BC1B4BCF7C48}">
      <dsp:nvSpPr>
        <dsp:cNvPr id="0" name=""/>
        <dsp:cNvSpPr/>
      </dsp:nvSpPr>
      <dsp:spPr>
        <a:xfrm>
          <a:off x="94476" y="346845"/>
          <a:ext cx="1337557" cy="15595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97F52-099D-4567-9161-6DD6949A68EE}">
      <dsp:nvSpPr>
        <dsp:cNvPr id="0" name=""/>
        <dsp:cNvSpPr/>
      </dsp:nvSpPr>
      <dsp:spPr>
        <a:xfrm>
          <a:off x="1506638" y="706576"/>
          <a:ext cx="3674961" cy="1304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54" tIns="138054" rIns="138054" bIns="13805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High Mortality Rates:</a:t>
          </a:r>
        </a:p>
      </dsp:txBody>
      <dsp:txXfrm>
        <a:off x="1506638" y="706576"/>
        <a:ext cx="3674961" cy="1304448"/>
      </dsp:txXfrm>
    </dsp:sp>
    <dsp:sp modelId="{DF425389-1C55-487D-88AF-F571875AAED9}">
      <dsp:nvSpPr>
        <dsp:cNvPr id="0" name=""/>
        <dsp:cNvSpPr/>
      </dsp:nvSpPr>
      <dsp:spPr>
        <a:xfrm>
          <a:off x="0" y="2464673"/>
          <a:ext cx="5181600" cy="13044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6B22DC-30D9-4825-BA32-7F8ABD27FCCC}">
      <dsp:nvSpPr>
        <dsp:cNvPr id="0" name=""/>
        <dsp:cNvSpPr/>
      </dsp:nvSpPr>
      <dsp:spPr>
        <a:xfrm>
          <a:off x="394595" y="2758174"/>
          <a:ext cx="717446" cy="7174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43C03D-A0B9-4A95-B02A-99D810A5FCFA}">
      <dsp:nvSpPr>
        <dsp:cNvPr id="0" name=""/>
        <dsp:cNvSpPr/>
      </dsp:nvSpPr>
      <dsp:spPr>
        <a:xfrm>
          <a:off x="1506638" y="2464673"/>
          <a:ext cx="3674961" cy="1304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054" tIns="138054" rIns="138054" bIns="13805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Barriers to Healthcare Access</a:t>
          </a:r>
        </a:p>
      </dsp:txBody>
      <dsp:txXfrm>
        <a:off x="1506638" y="2464673"/>
        <a:ext cx="3674961" cy="1304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41A81-2E0D-4949-B49F-39AEA62A72C9}">
      <dsp:nvSpPr>
        <dsp:cNvPr id="0" name=""/>
        <dsp:cNvSpPr/>
      </dsp:nvSpPr>
      <dsp:spPr>
        <a:xfrm>
          <a:off x="556" y="578886"/>
          <a:ext cx="2170624" cy="1302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Encouraging active participation of women and communities.</a:t>
          </a:r>
        </a:p>
      </dsp:txBody>
      <dsp:txXfrm>
        <a:off x="556" y="578886"/>
        <a:ext cx="2170624" cy="1302374"/>
      </dsp:txXfrm>
    </dsp:sp>
    <dsp:sp modelId="{EC8E2903-DD85-4EF6-9C7A-7FD6DE41E334}">
      <dsp:nvSpPr>
        <dsp:cNvPr id="0" name=""/>
        <dsp:cNvSpPr/>
      </dsp:nvSpPr>
      <dsp:spPr>
        <a:xfrm>
          <a:off x="2388243" y="578886"/>
          <a:ext cx="2170624" cy="1302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Cultural Sensitivity</a:t>
          </a:r>
        </a:p>
      </dsp:txBody>
      <dsp:txXfrm>
        <a:off x="2388243" y="578886"/>
        <a:ext cx="2170624" cy="1302374"/>
      </dsp:txXfrm>
    </dsp:sp>
    <dsp:sp modelId="{1E009856-7C03-4247-9AFE-C006F97CC063}">
      <dsp:nvSpPr>
        <dsp:cNvPr id="0" name=""/>
        <dsp:cNvSpPr/>
      </dsp:nvSpPr>
      <dsp:spPr>
        <a:xfrm>
          <a:off x="1194400" y="2098323"/>
          <a:ext cx="2170624" cy="13023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Local Leadership</a:t>
          </a:r>
        </a:p>
      </dsp:txBody>
      <dsp:txXfrm>
        <a:off x="1194400" y="2098323"/>
        <a:ext cx="2170624" cy="1302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228D2-0F4F-4D1D-818C-193877440862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37D31-0A05-4B2A-BE31-B020F6744CA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8540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>
            <a:extLst>
              <a:ext uri="{FF2B5EF4-FFF2-40B4-BE49-F238E27FC236}">
                <a16:creationId xmlns:a16="http://schemas.microsoft.com/office/drawing/2014/main" id="{2E081A8F-6E4B-5E47-B1DE-A4496AE160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4AA712-1FC7-BF4D-8CBC-333BFA5EA713}" type="slidenum">
              <a:rPr lang="fr-BE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fr-BE" altLang="en-US">
              <a:latin typeface="Arial" panose="020B0604020202020204" pitchFamily="34" charset="0"/>
            </a:endParaRP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109A6529-879E-F341-9A18-123124B36B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EE9357B-9FF4-9A42-9B34-A06E2A4D0F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458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947F7B07-00C6-4D73-8936-0BF25D9FB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4239"/>
            <a:ext cx="12192000" cy="94376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15DA500-2F2D-4BD5-B3A2-C1C6D6926C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771" y="1225295"/>
            <a:ext cx="6000458" cy="323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0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DFC07-BEAA-4D59-AAA6-53469F0DF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4936C8-CDE8-4A97-9F94-E5EF4FBCD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A6D6A1-3456-42CB-ABBD-A18BB21B1E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259FEA-E428-4E8A-B9C3-4DE4550B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FF3540-288C-4E52-A370-A8ECDB7B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432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8F33D-FF82-4A45-BED9-53B3986F5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79625E-C4F5-47E7-88CC-B6396B8F6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56D4C7-A2E6-4F14-9ED7-B4A966B9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EC0375-8E7D-4860-94BA-66B6B35E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6909E7-865A-4454-AF88-EC6AECB5B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199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789C0-97ED-45B4-8400-E152C32C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48A2B4-05E9-4B6F-A745-4E1D37A011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6E5D5E-4A1F-4BFF-864C-80B3DFBDF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75DB998-B2BD-4396-864F-BE04BD58AC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0F46426-B127-4B16-917C-BFA31171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D48D601-8E13-4EA0-8F53-6676DE194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0944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D57DF-BE0C-41E9-ACFC-71AB7AAC2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F0C216-51B8-44D0-870B-156C49B45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78F7CCD-36EA-4C69-8A22-813C00290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F13A375-CA79-4633-9D76-054A0E926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709FDE1-186F-455F-A90F-D93E48F42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4DB70B2-4D61-42F0-B515-9DB8531700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C0BFCDD-884D-4D8E-9D93-C1AAC772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E62D811-F2C0-4E10-AAB8-69F26C625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847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759B7D-096F-49F3-BC7C-917C726E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AEB99D5-77CF-47BF-83A6-472F5852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1285F3F-B7EA-407A-95A4-4B457FF65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D1FFA69-19A5-410D-8EB7-6192BAC0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585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11741E8-E0FA-4429-93B6-5F7D4C3987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11EEAF3-2BBD-4E25-B5FC-B999618D5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0738B9C-84B9-4640-A6B6-6D0515B0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559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F4132A-29DE-408B-ACB5-8F35BE555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6D13C3-858C-4143-A4B9-0DE807159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3FD65B-5939-4070-AD4B-750B50475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FFE4007-473E-48CB-846F-61A27A217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1A7DE78-C0DD-4E54-A3D9-38B6948CC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C459BE2-7413-46D2-9F3A-45A74146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1202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53863-FFBC-407E-9FD7-A49E6DE43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5B5E69A-0C07-43B5-A258-D1BA90BB75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02D7F5B-5DD1-4E5B-9367-7D73BC42E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CC326F8-BF3D-430A-8AC6-378CCE55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0B26CB1-FDCE-4B8A-B3D0-09F7AF970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DFFEDD3-96D7-45FE-9ABC-BAC902FAC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774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38F89-1409-47F2-B0CA-31FCD14A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1A8A0B1-CBC0-415C-AD8A-6B343D6F0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D3CC978-102F-410F-A7AA-AC307213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1D7F01-F433-45E6-A7A2-EE43A6C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2D04022-472B-4283-B038-BDF5DFFC1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3440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2495761-4167-4B57-A63F-5FE0443F87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5C409D4-84E5-4D68-A633-951EACF23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39BE64-5C11-48FC-B7AB-9BCD9120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4CB5DA-C2E6-4278-82A9-7647FA100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25172A-7E6F-43C0-B9C0-74BD1F694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3234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2495761-4167-4B57-A63F-5FE0443F87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5C409D4-84E5-4D68-A633-951EACF23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F39BE64-5C11-48FC-B7AB-9BCD9120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954C12-A7AE-49D1-9B3B-0886921CF317}" type="datetimeFigureOut">
              <a:rPr lang="nl-BE" smtClean="0"/>
              <a:t>11/12/2024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4CB5DA-C2E6-4278-82A9-7647FA100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25172A-7E6F-43C0-B9C0-74BD1F694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5CADB-B535-4813-AA03-BBF21929F3FC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93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EDF2C95-E955-4E61-8A15-83FDD29E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0D7948D-25A3-467F-A780-AE420D905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33D9C8F-33A0-4EBB-AFBA-3D7D737D3AB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5914239"/>
            <a:ext cx="12192000" cy="943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4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hyperlink" Target="https://childmortality.org/wp-content/uploads/2021/12/UNICEF-2021-Child-Mortality-Report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060291EB-E996-4825-8548-C1920CB2F66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44487" y="4651512"/>
            <a:ext cx="9144000" cy="105354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Neonatal mortality: how to reduce it?</a:t>
            </a:r>
          </a:p>
          <a:p>
            <a:pPr marL="0" indent="0">
              <a:buNone/>
            </a:pPr>
            <a:r>
              <a:rPr lang="en-US" dirty="0"/>
              <a:t>Dr Giulia Scarpa, Institute of Tropical Medicine, Antwerp</a:t>
            </a:r>
          </a:p>
          <a:p>
            <a:pPr marL="0" indent="0">
              <a:buNone/>
            </a:pPr>
            <a:r>
              <a:rPr lang="en-US" i="1" dirty="0"/>
              <a:t>Thanks to Dr Sarah Moxon for the slides (from SRH course, ITM, 2024)</a:t>
            </a:r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1758521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Number Placeholder 3">
            <a:extLst>
              <a:ext uri="{FF2B5EF4-FFF2-40B4-BE49-F238E27FC236}">
                <a16:creationId xmlns:a16="http://schemas.microsoft.com/office/drawing/2014/main" id="{D3479B00-B038-2C40-B3A7-0B05BFFE25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48A9C5"/>
              </a:buClr>
              <a:buSzPct val="100000"/>
              <a:buBlip>
                <a:blip r:embed="rId3"/>
              </a:buBlip>
              <a:defRPr sz="22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ts val="500"/>
              </a:spcBef>
              <a:buBlip>
                <a:blip r:embed="rId4"/>
              </a:buBlip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ts val="400"/>
              </a:spcBef>
              <a:buBlip>
                <a:blip r:embed="rId5"/>
              </a:buBlip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Blip>
                <a:blip r:embed="rId6"/>
              </a:buBlip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ts val="350"/>
              </a:spcBef>
              <a:buBlip>
                <a:blip r:embed="rId7"/>
              </a:buBlip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Blip>
                <a:blip r:embed="rId7"/>
              </a:buBlip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Blip>
                <a:blip r:embed="rId7"/>
              </a:buBlip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Blip>
                <a:blip r:embed="rId7"/>
              </a:buBlip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Blip>
                <a:blip r:embed="rId7"/>
              </a:buBlip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B494234-34EE-8C44-8B6D-E79F5C86FFB7}" type="slidenum">
              <a:rPr lang="fr-FR" altLang="en-US" sz="1200">
                <a:solidFill>
                  <a:schemeClr val="tx1"/>
                </a:solidFill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fr-FR" altLang="en-US" sz="1200">
              <a:solidFill>
                <a:schemeClr val="tx1"/>
              </a:solidFill>
              <a:latin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0B6CED-6A98-673B-2417-6F06A7380B8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3"/>
          <a:stretch/>
        </p:blipFill>
        <p:spPr>
          <a:xfrm>
            <a:off x="1636642" y="1172776"/>
            <a:ext cx="9031358" cy="43444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726339-4AC4-39EF-021A-1D4F64D2FA3C}"/>
              </a:ext>
            </a:extLst>
          </p:cNvPr>
          <p:cNvSpPr txBox="1"/>
          <p:nvPr/>
        </p:nvSpPr>
        <p:spPr>
          <a:xfrm>
            <a:off x="1847528" y="476673"/>
            <a:ext cx="88204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1F2954"/>
                </a:solidFill>
                <a:latin typeface="Helvetica" pitchFamily="2" charset="0"/>
              </a:rPr>
              <a:t>Maternal mortality ratio (MMR) estimates, by country, 2020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1B9CA7-C7BD-516A-21D9-2166414DD3DB}"/>
              </a:ext>
            </a:extLst>
          </p:cNvPr>
          <p:cNvSpPr txBox="1"/>
          <p:nvPr/>
        </p:nvSpPr>
        <p:spPr>
          <a:xfrm>
            <a:off x="2131368" y="6085123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MMR estimates 2000-2020, </a:t>
            </a:r>
          </a:p>
        </p:txBody>
      </p:sp>
    </p:spTree>
    <p:extLst>
      <p:ext uri="{BB962C8B-B14F-4D97-AF65-F5344CB8AC3E}">
        <p14:creationId xmlns:p14="http://schemas.microsoft.com/office/powerpoint/2010/main" val="33436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">
            <a:extLst>
              <a:ext uri="{FF2B5EF4-FFF2-40B4-BE49-F238E27FC236}">
                <a16:creationId xmlns:a16="http://schemas.microsoft.com/office/drawing/2014/main" id="{D9626495-C235-DCC3-DB9A-3870893DCFDE}"/>
              </a:ext>
            </a:extLst>
          </p:cNvPr>
          <p:cNvSpPr/>
          <p:nvPr/>
        </p:nvSpPr>
        <p:spPr>
          <a:xfrm>
            <a:off x="1461453" y="292306"/>
            <a:ext cx="8081772" cy="5536692"/>
          </a:xfrm>
          <a:custGeom>
            <a:avLst/>
            <a:gdLst/>
            <a:ahLst/>
            <a:cxnLst/>
            <a:rect l="l" t="t" r="r" b="b"/>
            <a:pathLst>
              <a:path w="8081772" h="5536692">
                <a:moveTo>
                  <a:pt x="0" y="0"/>
                </a:moveTo>
                <a:lnTo>
                  <a:pt x="8081772" y="0"/>
                </a:lnTo>
                <a:lnTo>
                  <a:pt x="8081772" y="5536692"/>
                </a:lnTo>
                <a:lnTo>
                  <a:pt x="0" y="55366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8C37E-908B-EC2D-E040-EEF40EDF767C}"/>
              </a:ext>
            </a:extLst>
          </p:cNvPr>
          <p:cNvSpPr txBox="1"/>
          <p:nvPr/>
        </p:nvSpPr>
        <p:spPr>
          <a:xfrm>
            <a:off x="2222051" y="6165214"/>
            <a:ext cx="4368975" cy="20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-6" dirty="0">
                <a:solidFill>
                  <a:schemeClr val="bg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https://data.unicef.org/resources/levels-and-trends-in-child-mortality/</a:t>
            </a:r>
          </a:p>
        </p:txBody>
      </p:sp>
    </p:spTree>
    <p:extLst>
      <p:ext uri="{BB962C8B-B14F-4D97-AF65-F5344CB8AC3E}">
        <p14:creationId xmlns:p14="http://schemas.microsoft.com/office/powerpoint/2010/main" val="1914024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B5E05-3283-76C3-42C0-340700D0A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561"/>
          </a:xfrm>
        </p:spPr>
        <p:txBody>
          <a:bodyPr/>
          <a:lstStyle/>
          <a:p>
            <a:r>
              <a:rPr lang="fr-BE" dirty="0" err="1"/>
              <a:t>Maternal</a:t>
            </a:r>
            <a:r>
              <a:rPr lang="fr-BE" dirty="0"/>
              <a:t> </a:t>
            </a:r>
            <a:r>
              <a:rPr lang="fr-BE" dirty="0" err="1"/>
              <a:t>Mortality</a:t>
            </a:r>
            <a:r>
              <a:rPr lang="fr-BE" dirty="0"/>
              <a:t> </a:t>
            </a:r>
            <a:r>
              <a:rPr lang="fr-BE" dirty="0" err="1"/>
              <a:t>Estimate</a:t>
            </a:r>
            <a:endParaRPr lang="nl-B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89B2554-A4ED-949D-2AF0-E8A45697E8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77686"/>
            <a:ext cx="8888738" cy="39993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754FC2-E39A-B605-868E-EF4439360DE2}"/>
              </a:ext>
            </a:extLst>
          </p:cNvPr>
          <p:cNvSpPr txBox="1"/>
          <p:nvPr/>
        </p:nvSpPr>
        <p:spPr>
          <a:xfrm>
            <a:off x="838199" y="4984208"/>
            <a:ext cx="98080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Trends in maternal mortality 2000 to 2020: estimates by WHO, UNICEF, UNFPA, World Bank Group and</a:t>
            </a:r>
          </a:p>
          <a:p>
            <a:r>
              <a:rPr lang="en-US" sz="1600" dirty="0"/>
              <a:t>UNDESA/Population Division. Geneva: World Health Organization; 2023. </a:t>
            </a:r>
            <a:r>
              <a:rPr lang="en-US" sz="1600" dirty="0" err="1"/>
              <a:t>Licence</a:t>
            </a:r>
            <a:r>
              <a:rPr lang="en-US" sz="1600" dirty="0"/>
              <a:t>: CC BY-NC-SA 3.0 IGO.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2705671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BA0AE04C-BF9D-A94B-47BF-F74647BA6CC9}"/>
              </a:ext>
            </a:extLst>
          </p:cNvPr>
          <p:cNvSpPr/>
          <p:nvPr/>
        </p:nvSpPr>
        <p:spPr>
          <a:xfrm>
            <a:off x="715659" y="365125"/>
            <a:ext cx="19050" cy="914400"/>
          </a:xfrm>
          <a:custGeom>
            <a:avLst/>
            <a:gdLst/>
            <a:ahLst/>
            <a:cxnLst/>
            <a:rect l="l" t="t" r="r" b="b"/>
            <a:pathLst>
              <a:path w="19050" h="914400">
                <a:moveTo>
                  <a:pt x="0" y="0"/>
                </a:moveTo>
                <a:lnTo>
                  <a:pt x="19050" y="0"/>
                </a:lnTo>
                <a:lnTo>
                  <a:pt x="1905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0EB34A7C-25EE-1E3C-160A-A1F733CD5182}"/>
              </a:ext>
            </a:extLst>
          </p:cNvPr>
          <p:cNvSpPr/>
          <p:nvPr/>
        </p:nvSpPr>
        <p:spPr>
          <a:xfrm>
            <a:off x="1227342" y="471043"/>
            <a:ext cx="8950452" cy="4876800"/>
          </a:xfrm>
          <a:custGeom>
            <a:avLst/>
            <a:gdLst/>
            <a:ahLst/>
            <a:cxnLst/>
            <a:rect l="l" t="t" r="r" b="b"/>
            <a:pathLst>
              <a:path w="8950452" h="4876800">
                <a:moveTo>
                  <a:pt x="0" y="0"/>
                </a:moveTo>
                <a:lnTo>
                  <a:pt x="8950452" y="0"/>
                </a:lnTo>
                <a:lnTo>
                  <a:pt x="8950452" y="4876800"/>
                </a:lnTo>
                <a:lnTo>
                  <a:pt x="0" y="487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E8CC4E5A-FA17-5912-08C3-2510E76079D1}"/>
              </a:ext>
            </a:extLst>
          </p:cNvPr>
          <p:cNvSpPr/>
          <p:nvPr/>
        </p:nvSpPr>
        <p:spPr>
          <a:xfrm>
            <a:off x="1255793" y="5958472"/>
            <a:ext cx="5709409" cy="134617"/>
          </a:xfrm>
          <a:custGeom>
            <a:avLst/>
            <a:gdLst/>
            <a:ahLst/>
            <a:cxnLst/>
            <a:rect l="l" t="t" r="r" b="b"/>
            <a:pathLst>
              <a:path w="5709409" h="134617">
                <a:moveTo>
                  <a:pt x="0" y="0"/>
                </a:moveTo>
                <a:lnTo>
                  <a:pt x="5709409" y="0"/>
                </a:lnTo>
                <a:lnTo>
                  <a:pt x="5709409" y="134617"/>
                </a:lnTo>
                <a:lnTo>
                  <a:pt x="0" y="1346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AEC6ED59-1A8C-67FE-58C6-3C50F3752F33}"/>
              </a:ext>
            </a:extLst>
          </p:cNvPr>
          <p:cNvSpPr/>
          <p:nvPr/>
        </p:nvSpPr>
        <p:spPr>
          <a:xfrm>
            <a:off x="574432" y="5391401"/>
            <a:ext cx="10565635" cy="514855"/>
          </a:xfrm>
          <a:custGeom>
            <a:avLst/>
            <a:gdLst/>
            <a:ahLst/>
            <a:cxnLst/>
            <a:rect l="l" t="t" r="r" b="b"/>
            <a:pathLst>
              <a:path w="10565635" h="514855">
                <a:moveTo>
                  <a:pt x="0" y="0"/>
                </a:moveTo>
                <a:lnTo>
                  <a:pt x="10565635" y="0"/>
                </a:lnTo>
                <a:lnTo>
                  <a:pt x="10565635" y="514855"/>
                </a:lnTo>
                <a:lnTo>
                  <a:pt x="0" y="5148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401850C-F945-8D76-1961-862606026018}"/>
              </a:ext>
            </a:extLst>
          </p:cNvPr>
          <p:cNvSpPr txBox="1"/>
          <p:nvPr/>
        </p:nvSpPr>
        <p:spPr>
          <a:xfrm>
            <a:off x="2298076" y="5473983"/>
            <a:ext cx="7259679" cy="306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9">
                <a:solidFill>
                  <a:srgbClr val="FF0000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In 2021 ~2.3 million newborn deaths ….+ ~2 million stillbirths = ~ 4.3 million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012750B9-BFB2-234A-47BF-0CE1D87E0A3B}"/>
              </a:ext>
            </a:extLst>
          </p:cNvPr>
          <p:cNvSpPr txBox="1"/>
          <p:nvPr/>
        </p:nvSpPr>
        <p:spPr>
          <a:xfrm>
            <a:off x="2226056" y="6386957"/>
            <a:ext cx="7093706" cy="33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3" spc="-5" dirty="0">
                <a:solidFill>
                  <a:schemeClr val="bg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  <a:hlinkClick r:id="rId9" tooltip="https://childmortality.org/wp-content/uploads/2021/12/UNICEF-2021-Child-Mortality-Report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https://childmortality.org/wp-content/uploads/2021/12/UNICEF-2021-Child-Mortality-Report.pdf </a:t>
            </a:r>
            <a:r>
              <a:rPr lang="en-US" sz="1103" spc="-5" dirty="0">
                <a:solidFill>
                  <a:schemeClr val="bg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Hug et al (2021) Global, regional, and national estimates and trends in </a:t>
            </a:r>
            <a:r>
              <a:rPr lang="en-US" sz="1103" spc="-5" dirty="0" err="1">
                <a:solidFill>
                  <a:schemeClr val="bg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stillibrthsfrom</a:t>
            </a:r>
            <a:r>
              <a:rPr lang="en-US" sz="1103" spc="-5" dirty="0">
                <a:solidFill>
                  <a:schemeClr val="bg1"/>
                </a:solidFill>
                <a:latin typeface="IBM Plex Sans Condensed"/>
                <a:ea typeface="IBM Plex Sans Condensed"/>
                <a:cs typeface="IBM Plex Sans Condensed"/>
                <a:sym typeface="IBM Plex Sans Condensed"/>
              </a:rPr>
              <a:t> 2000-2009: a systematic assessment. </a:t>
            </a:r>
          </a:p>
        </p:txBody>
      </p:sp>
    </p:spTree>
    <p:extLst>
      <p:ext uri="{BB962C8B-B14F-4D97-AF65-F5344CB8AC3E}">
        <p14:creationId xmlns:p14="http://schemas.microsoft.com/office/powerpoint/2010/main" val="1298134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CC4D4D-E132-4894-AC09-1559BF4D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Causes of death</a:t>
            </a:r>
            <a:endParaRPr lang="nl-BE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141137C-EB8F-A381-C329-4CB0DB9C6998}"/>
              </a:ext>
            </a:extLst>
          </p:cNvPr>
          <p:cNvSpPr/>
          <p:nvPr/>
        </p:nvSpPr>
        <p:spPr>
          <a:xfrm>
            <a:off x="4907499" y="484259"/>
            <a:ext cx="6353896" cy="4660392"/>
          </a:xfrm>
          <a:custGeom>
            <a:avLst/>
            <a:gdLst/>
            <a:ahLst/>
            <a:cxnLst/>
            <a:rect l="l" t="t" r="r" b="b"/>
            <a:pathLst>
              <a:path w="6592824" h="4660392">
                <a:moveTo>
                  <a:pt x="0" y="0"/>
                </a:moveTo>
                <a:lnTo>
                  <a:pt x="6592824" y="0"/>
                </a:lnTo>
                <a:lnTo>
                  <a:pt x="6592824" y="4660392"/>
                </a:lnTo>
                <a:lnTo>
                  <a:pt x="0" y="4660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27668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2D2211-C32E-0C37-74CA-5D5C7B1F43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961" t="10782" r="2443" b="11141"/>
          <a:stretch/>
        </p:blipFill>
        <p:spPr>
          <a:xfrm>
            <a:off x="788962" y="418671"/>
            <a:ext cx="11082044" cy="549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9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9828D9-0EF4-03D4-D330-332C563AF9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058" t="12577" r="4692" b="7013"/>
          <a:stretch/>
        </p:blipFill>
        <p:spPr>
          <a:xfrm>
            <a:off x="1674055" y="780217"/>
            <a:ext cx="9017390" cy="493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46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200B1F-1926-2FA8-5158-19ADDD387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154" t="8987" r="7230" b="8808"/>
          <a:stretch/>
        </p:blipFill>
        <p:spPr>
          <a:xfrm>
            <a:off x="2074984" y="816987"/>
            <a:ext cx="8363243" cy="50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A36F00-F991-B029-D79F-6E362344FC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16167" r="5212" b="7013"/>
          <a:stretch/>
        </p:blipFill>
        <p:spPr>
          <a:xfrm>
            <a:off x="1399736" y="727360"/>
            <a:ext cx="8961120" cy="494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2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A245C-854F-EC7D-570B-FB9B1FC73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dirty="0"/>
              <a:t>Community-Centered Maternal  Healthcare</a:t>
            </a: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F158297A-5285-BED6-652C-B87C4C7D9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3200" b="1" dirty="0"/>
              <a:t>The Ecuador Experience in Reducing and Preventing Maternal and Neonatal Mortality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Dr Ana Lucia Martinez-Abarca, Institute of Tropical Medicine, Antwerp</a:t>
            </a:r>
          </a:p>
          <a:p>
            <a:r>
              <a:rPr lang="en-US" sz="1300" dirty="0"/>
              <a:t>Image: </a:t>
            </a:r>
            <a:r>
              <a:rPr lang="en-US" sz="1300" dirty="0" err="1"/>
              <a:t>Correos</a:t>
            </a:r>
            <a:r>
              <a:rPr lang="en-US" sz="1300" dirty="0"/>
              <a:t> del Ecuador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5" name="Content Placeholder 4" descr="A close-up of a letter&#10;&#10;Description automatically generated">
            <a:extLst>
              <a:ext uri="{FF2B5EF4-FFF2-40B4-BE49-F238E27FC236}">
                <a16:creationId xmlns:a16="http://schemas.microsoft.com/office/drawing/2014/main" id="{D92B91C9-8AA3-021C-6DF3-D0FE8F2BD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6808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28531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C8C25C-3153-20D9-8FCD-515EA19A8015}"/>
              </a:ext>
            </a:extLst>
          </p:cNvPr>
          <p:cNvSpPr txBox="1"/>
          <p:nvPr/>
        </p:nvSpPr>
        <p:spPr>
          <a:xfrm>
            <a:off x="1433818" y="6971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Maternal and Neonatal Mortality in Ecuador Before the Law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F1EE24-E542-71EA-D345-0FFFBAA8DA07}"/>
              </a:ext>
            </a:extLst>
          </p:cNvPr>
          <p:cNvSpPr txBox="1"/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graphicFrame>
        <p:nvGraphicFramePr>
          <p:cNvPr id="41" name="Content Placeholder 17">
            <a:extLst>
              <a:ext uri="{FF2B5EF4-FFF2-40B4-BE49-F238E27FC236}">
                <a16:creationId xmlns:a16="http://schemas.microsoft.com/office/drawing/2014/main" id="{DCDA0A83-768B-DF9C-62E7-04E38BB2BE4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17280596"/>
              </p:ext>
            </p:extLst>
          </p:nvPr>
        </p:nvGraphicFramePr>
        <p:xfrm>
          <a:off x="838200" y="1828799"/>
          <a:ext cx="5181600" cy="4348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D77202BE-E0D8-7397-F1FD-5A7C3B9A1C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172200" y="2064544"/>
            <a:ext cx="5181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8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0FCC6-F24C-3839-45E2-C26EA4BB0DF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800" dirty="0"/>
              <a:t>Cultural and Structural Gaps: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Mismatch between healthcare practices and traditional birthing customs.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Lack of culturally sensitive care discouraged indigenous women from utilizing services.</a:t>
            </a:r>
          </a:p>
          <a:p>
            <a:endParaRPr lang="es-EC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4E75CB-A719-639E-7278-F2F21DE5209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74094"/>
            <a:ext cx="5181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68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F94E9-C5E3-E708-14A4-2D1F839B58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Systemic Challenges:</a:t>
            </a:r>
          </a:p>
          <a:p>
            <a:r>
              <a:rPr lang="en-US" dirty="0"/>
              <a:t>Inadequate health infrastructure and limited trained personnel in remote areas. </a:t>
            </a:r>
          </a:p>
          <a:p>
            <a:r>
              <a:rPr lang="en-US" dirty="0"/>
              <a:t>Minimal community engagement in health service planning and delivery.</a:t>
            </a:r>
          </a:p>
          <a:p>
            <a:endParaRPr lang="es-EC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6D2279-CB31-9F66-F5E9-6B608D4256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74094"/>
            <a:ext cx="5181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74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4F2C70-958A-F74D-2731-F88A1408F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b="1" i="0">
                <a:effectLst/>
              </a:rPr>
              <a:t>Community-Centered Strategies</a:t>
            </a:r>
            <a:br>
              <a:rPr lang="en-US" sz="2500" b="1" i="0">
                <a:effectLst/>
              </a:rPr>
            </a:br>
            <a:endParaRPr lang="en-US" sz="2500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66EC44D6-D58A-D395-05A3-4C340CE73E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40685" b="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0A4A99A7-0327-42E2-9C3F-0F88C0B06E3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80884974"/>
              </p:ext>
            </p:extLst>
          </p:nvPr>
        </p:nvGraphicFramePr>
        <p:xfrm>
          <a:off x="590719" y="2330505"/>
          <a:ext cx="4559425" cy="3979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AC398FB-46FB-1732-1A31-73265AD33CE8}"/>
              </a:ext>
            </a:extLst>
          </p:cNvPr>
          <p:cNvSpPr txBox="1"/>
          <p:nvPr/>
        </p:nvSpPr>
        <p:spPr>
          <a:xfrm>
            <a:off x="355196" y="6001820"/>
            <a:ext cx="5740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/>
              <a:t>Image</a:t>
            </a:r>
            <a:r>
              <a:rPr lang="es-ES" sz="1400" dirty="0"/>
              <a:t>: https://ontariohealthathome.ca/community-engagement-framework/</a:t>
            </a:r>
            <a:endParaRPr lang="es-EC" sz="1400" dirty="0"/>
          </a:p>
        </p:txBody>
      </p:sp>
    </p:spTree>
    <p:extLst>
      <p:ext uri="{BB962C8B-B14F-4D97-AF65-F5344CB8AC3E}">
        <p14:creationId xmlns:p14="http://schemas.microsoft.com/office/powerpoint/2010/main" val="3902322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AE37A-11BD-4C38-6D92-71B70DD47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741391"/>
            <a:ext cx="5479719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/>
              <a:t>Strategy 1 - 'Comités de Usuarias' (User Committees)</a:t>
            </a:r>
            <a:br>
              <a:rPr lang="en-US" sz="3200" b="1"/>
            </a:br>
            <a:endParaRPr lang="en-US" sz="32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BA411-8A2E-9A06-BE03-158D01116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6692" y="2138059"/>
            <a:ext cx="5479719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endParaRPr lang="en-US" sz="2000" dirty="0"/>
          </a:p>
          <a:p>
            <a:pPr marL="0"/>
            <a:r>
              <a:rPr lang="en-US" sz="2000" dirty="0"/>
              <a:t>Ensure women’s voices are heard in healthcare planning and evaluation.</a:t>
            </a:r>
          </a:p>
          <a:p>
            <a:r>
              <a:rPr lang="en-US" sz="2000" dirty="0"/>
              <a:t>Community feedback sessions to assess service quality.</a:t>
            </a:r>
          </a:p>
          <a:p>
            <a:r>
              <a:rPr lang="en-US" sz="2000" dirty="0"/>
              <a:t>Advocacy for maternal health rights and resources.</a:t>
            </a:r>
          </a:p>
          <a:p>
            <a:pPr marL="0"/>
            <a:r>
              <a:rPr lang="en-US" sz="2000" dirty="0"/>
              <a:t>Improved accountability and responsiveness in health services.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E22AD4-19B0-52D4-6A88-0493EB5129A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-1" b="3147"/>
          <a:stretch/>
        </p:blipFill>
        <p:spPr>
          <a:xfrm>
            <a:off x="7270812" y="10"/>
            <a:ext cx="4921187" cy="685799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0515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0033-2F24-F098-2887-C0FAF0BC6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741391"/>
            <a:ext cx="4234393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700" b="1" dirty="0"/>
              <a:t>Strategy 2 - 'Salas de </a:t>
            </a:r>
            <a:r>
              <a:rPr lang="en-US" sz="2700" b="1" dirty="0" err="1"/>
              <a:t>Parto</a:t>
            </a:r>
            <a:r>
              <a:rPr lang="en-US" sz="2700" b="1" dirty="0"/>
              <a:t> </a:t>
            </a:r>
            <a:r>
              <a:rPr lang="en-US" sz="2700" b="1" dirty="0" err="1"/>
              <a:t>Culturalmente</a:t>
            </a:r>
            <a:r>
              <a:rPr lang="en-US" sz="2700" b="1" dirty="0"/>
              <a:t> </a:t>
            </a:r>
            <a:r>
              <a:rPr lang="en-US" sz="2700" b="1" dirty="0" err="1"/>
              <a:t>Adecuado</a:t>
            </a:r>
            <a:r>
              <a:rPr lang="en-US" sz="2700" b="1" dirty="0"/>
              <a:t>' (Culturally Appropriate Birthing Rooms)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F16A5-01F2-6C21-F328-7D80553FB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6693" y="2533476"/>
            <a:ext cx="4234394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/>
              <a:t>Create respectful, inclusive spaces for childbirth, addressing the needs of diverse ethnic and cultural group</a:t>
            </a:r>
          </a:p>
          <a:p>
            <a:r>
              <a:rPr lang="en-US" sz="1900"/>
              <a:t>Integration of traditional midwives and family support during delivery.</a:t>
            </a:r>
          </a:p>
          <a:p>
            <a:r>
              <a:rPr lang="en-US" sz="1900"/>
              <a:t>Enhanced accessibility and trust in healthcare services for historically underserved populations.</a:t>
            </a:r>
          </a:p>
          <a:p>
            <a:r>
              <a:rPr lang="en-US" sz="1900"/>
              <a:t>Improved maternal and neonatal health outcomes through culturally competent care.</a:t>
            </a:r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  <a:p>
            <a:endParaRPr lang="en-US" sz="19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9678CD7-E040-DA39-23AF-DDE6ED54C2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3800" y="1062831"/>
            <a:ext cx="5181600" cy="39787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58E07F-1719-9AC2-FD35-1931D2B1EB6F}"/>
              </a:ext>
            </a:extLst>
          </p:cNvPr>
          <p:cNvSpPr txBox="1"/>
          <p:nvPr/>
        </p:nvSpPr>
        <p:spPr>
          <a:xfrm>
            <a:off x="6273998" y="5177481"/>
            <a:ext cx="56398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1400" dirty="0"/>
              <a:t>https://culturacientifica.utpl.edu.ec/la-utpl-inaugura-el-primer-laboratorio-de-parto-intercultural-del-pais/</a:t>
            </a:r>
          </a:p>
        </p:txBody>
      </p:sp>
    </p:spTree>
    <p:extLst>
      <p:ext uri="{BB962C8B-B14F-4D97-AF65-F5344CB8AC3E}">
        <p14:creationId xmlns:p14="http://schemas.microsoft.com/office/powerpoint/2010/main" val="163936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53F8E6E-07B7-1F04-38A6-297F6A441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413" y="2378137"/>
            <a:ext cx="4992688" cy="3330684"/>
          </a:xfr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D01CCD-98AE-9CDF-4906-8520B45692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67" r="4" b="4"/>
          <a:stretch/>
        </p:blipFill>
        <p:spPr>
          <a:xfrm>
            <a:off x="7113668" y="901032"/>
            <a:ext cx="3856902" cy="511622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E5A70A3-95CE-0EAA-4DDC-F2F6EBD31762}"/>
              </a:ext>
            </a:extLst>
          </p:cNvPr>
          <p:cNvSpPr txBox="1"/>
          <p:nvPr/>
        </p:nvSpPr>
        <p:spPr>
          <a:xfrm>
            <a:off x="813834" y="6061062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dirty="0"/>
              <a:t>https://pmc.ncbi.nlm.nih.gov/articles/PMC10183941/</a:t>
            </a:r>
          </a:p>
        </p:txBody>
      </p:sp>
    </p:spTree>
    <p:extLst>
      <p:ext uri="{BB962C8B-B14F-4D97-AF65-F5344CB8AC3E}">
        <p14:creationId xmlns:p14="http://schemas.microsoft.com/office/powerpoint/2010/main" val="1102180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BAFE82-F930-8BC7-6796-2E9E441C628A}"/>
              </a:ext>
            </a:extLst>
          </p:cNvPr>
          <p:cNvSpPr txBox="1"/>
          <p:nvPr/>
        </p:nvSpPr>
        <p:spPr>
          <a:xfrm>
            <a:off x="3243161" y="5006175"/>
            <a:ext cx="8795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Thank you for your attention </a:t>
            </a:r>
            <a:r>
              <a:rPr lang="it-IT" sz="3600" b="1" dirty="0">
                <a:sym typeface="Wingdings" panose="05000000000000000000" pitchFamily="2" charset="2"/>
              </a:rPr>
              <a:t></a:t>
            </a:r>
            <a:endParaRPr lang="nl-BE" sz="3600" b="1" dirty="0"/>
          </a:p>
        </p:txBody>
      </p:sp>
    </p:spTree>
    <p:extLst>
      <p:ext uri="{BB962C8B-B14F-4D97-AF65-F5344CB8AC3E}">
        <p14:creationId xmlns:p14="http://schemas.microsoft.com/office/powerpoint/2010/main" val="21679484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Santé pour tou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7" ma:contentTypeDescription="Een nieuw document maken." ma:contentTypeScope="" ma:versionID="16533a5d012c48755e9d706bf9d99a39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71b0d2ec2f8f945161a723c17f543e28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B01D26-41B6-4207-A5E7-226D58E3670C}">
  <ds:schemaRefs>
    <ds:schemaRef ds:uri="http://purl.org/dc/terms/"/>
    <ds:schemaRef ds:uri="847a300c-8fe6-4f67-b6f2-692d7dc11a85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6482c41a-ee43-46e0-a3e7-e6bfc69a93d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45EFE0-4684-4740-8A30-BBE895BDFB85}"/>
</file>

<file path=customXml/itemProps3.xml><?xml version="1.0" encoding="utf-8"?>
<ds:datastoreItem xmlns:ds="http://schemas.openxmlformats.org/officeDocument/2006/customXml" ds:itemID="{34832F78-2ADF-4B54-98FF-D1CB15879E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2751</TotalTime>
  <Words>434</Words>
  <Application>Microsoft Office PowerPoint</Application>
  <PresentationFormat>Widescreen</PresentationFormat>
  <Paragraphs>59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Helvetica</vt:lpstr>
      <vt:lpstr>IBM Plex Sans Condensed</vt:lpstr>
      <vt:lpstr>Verdana</vt:lpstr>
      <vt:lpstr>Wingdings</vt:lpstr>
      <vt:lpstr>Kantoorthema</vt:lpstr>
      <vt:lpstr>PowerPoint Presentation</vt:lpstr>
      <vt:lpstr>PowerPoint Presentation</vt:lpstr>
      <vt:lpstr>PowerPoint Presentation</vt:lpstr>
      <vt:lpstr>Maternal Mortality Estimate</vt:lpstr>
      <vt:lpstr>PowerPoint Presentation</vt:lpstr>
      <vt:lpstr>Causes of death</vt:lpstr>
      <vt:lpstr>PowerPoint Presentation</vt:lpstr>
      <vt:lpstr>PowerPoint Presentation</vt:lpstr>
      <vt:lpstr>PowerPoint Presentation</vt:lpstr>
      <vt:lpstr>PowerPoint Presentation</vt:lpstr>
      <vt:lpstr>Community-Centered Maternal  Healthcare</vt:lpstr>
      <vt:lpstr>PowerPoint Presentation</vt:lpstr>
      <vt:lpstr>PowerPoint Presentation</vt:lpstr>
      <vt:lpstr>PowerPoint Presentation</vt:lpstr>
      <vt:lpstr>Community-Centered Strategies </vt:lpstr>
      <vt:lpstr>Strategy 1 - 'Comités de Usuarias' (User Committees) </vt:lpstr>
      <vt:lpstr>Strategy 2 - 'Salas de Parto Culturalmente Adecuado' (Culturally Appropriate Birthing Rooms)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Anne-Sophie Bruylants</dc:creator>
  <cp:lastModifiedBy>Ana Lucia Martinez Abarca</cp:lastModifiedBy>
  <cp:revision>9</cp:revision>
  <dcterms:created xsi:type="dcterms:W3CDTF">2022-10-03T09:57:29Z</dcterms:created>
  <dcterms:modified xsi:type="dcterms:W3CDTF">2024-12-11T17:24:01Z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0x0101009FE58978C9EF1547A9835AAD7FB51546</vt:lpwstr>
  </property>
  <property fmtid="{D5CDD505-2E9C-101B-9397-08002B2CF9AE}" pid="3" name="MediaServiceImageTags">
    <vt:lpwstr/>
  </property>
</Properties>
</file>