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diagrams/data1.xml" ContentType="application/vnd.openxmlformats-officedocument.drawingml.diagramData+xml"/>
  <Override PartName="/ppt/slideMasters/slideMaster1.xml" ContentType="application/vnd.openxmlformats-officedocument.presentationml.slideMaster+xml"/>
  <Override PartName="/ppt/notesSlides/notesSlide6.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5.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layout1.xml" ContentType="application/vnd.openxmlformats-officedocument.drawingml.diagramLayout+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8" r:id="rId2"/>
    <p:sldId id="542" r:id="rId3"/>
    <p:sldId id="531" r:id="rId4"/>
    <p:sldId id="548" r:id="rId5"/>
    <p:sldId id="266" r:id="rId6"/>
    <p:sldId id="270" r:id="rId7"/>
    <p:sldId id="541" r:id="rId8"/>
    <p:sldId id="256" r:id="rId9"/>
    <p:sldId id="543" r:id="rId10"/>
    <p:sldId id="546" r:id="rId11"/>
    <p:sldId id="298" r:id="rId12"/>
    <p:sldId id="547" r:id="rId13"/>
    <p:sldId id="292" r:id="rId14"/>
    <p:sldId id="322" r:id="rId1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1FA6EBF-9505-4F99-A572-AF04E5C48937}" v="85" dt="2024-02-20T19:37:56.35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4" autoAdjust="0"/>
    <p:restoredTop sz="77136" autoAdjust="0"/>
  </p:normalViewPr>
  <p:slideViewPr>
    <p:cSldViewPr snapToGrid="0">
      <p:cViewPr varScale="1">
        <p:scale>
          <a:sx n="63" d="100"/>
          <a:sy n="63" d="100"/>
        </p:scale>
        <p:origin x="1718" y="77"/>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597203B-303D-1B46-88D4-6F3567225E88}" type="doc">
      <dgm:prSet loTypeId="urn:microsoft.com/office/officeart/2008/layout/HorizontalMultiLevelHierarchy" loCatId="" qsTypeId="urn:microsoft.com/office/officeart/2005/8/quickstyle/simple1" qsCatId="simple" csTypeId="urn:microsoft.com/office/officeart/2005/8/colors/colorful2" csCatId="colorful" phldr="1"/>
      <dgm:spPr/>
      <dgm:t>
        <a:bodyPr/>
        <a:lstStyle/>
        <a:p>
          <a:endParaRPr lang="en-US"/>
        </a:p>
      </dgm:t>
    </dgm:pt>
    <dgm:pt modelId="{7812B123-8D09-5841-BA09-499E30CC7291}">
      <dgm:prSet phldrT="[Text]" custT="1"/>
      <dgm:spPr/>
      <dgm:t>
        <a:bodyPr/>
        <a:lstStyle/>
        <a:p>
          <a:r>
            <a:rPr lang="en-US" sz="1400" b="1" err="1"/>
            <a:t>Accès</a:t>
          </a:r>
          <a:r>
            <a:rPr lang="en-US" sz="1400" b="1"/>
            <a:t> aux </a:t>
          </a:r>
          <a:r>
            <a:rPr lang="en-US" sz="1400" b="1" baseline="0" err="1"/>
            <a:t>soins</a:t>
          </a:r>
          <a:r>
            <a:rPr lang="en-US" sz="1400" b="1" baseline="0"/>
            <a:t> de </a:t>
          </a:r>
          <a:r>
            <a:rPr lang="en-US" sz="1400" b="1" baseline="0" err="1"/>
            <a:t>santé</a:t>
          </a:r>
          <a:endParaRPr lang="en-US" sz="1400" b="1" err="1"/>
        </a:p>
      </dgm:t>
    </dgm:pt>
    <dgm:pt modelId="{0D877C1C-84E2-424F-BD36-7F561CF869DE}" type="parTrans" cxnId="{F135FA5E-8CFF-1040-B3B6-D464A9F46F1E}">
      <dgm:prSet/>
      <dgm:spPr/>
      <dgm:t>
        <a:bodyPr/>
        <a:lstStyle/>
        <a:p>
          <a:endParaRPr lang="en-US"/>
        </a:p>
      </dgm:t>
    </dgm:pt>
    <dgm:pt modelId="{CFE5A9F5-F1FD-E84E-9838-531D1EAE8F14}" type="sibTrans" cxnId="{F135FA5E-8CFF-1040-B3B6-D464A9F46F1E}">
      <dgm:prSet/>
      <dgm:spPr/>
      <dgm:t>
        <a:bodyPr/>
        <a:lstStyle/>
        <a:p>
          <a:endParaRPr lang="en-US"/>
        </a:p>
      </dgm:t>
    </dgm:pt>
    <dgm:pt modelId="{5697042B-1B28-1B4F-86CF-F1200B70D426}">
      <dgm:prSet phldrT="[Text]" custT="1"/>
      <dgm:spPr/>
      <dgm:t>
        <a:bodyPr/>
        <a:lstStyle/>
        <a:p>
          <a:r>
            <a:rPr lang="en-US" sz="1400"/>
            <a:t>Sans </a:t>
          </a:r>
          <a:r>
            <a:rPr lang="en-US" sz="1400" err="1"/>
            <a:t>titre</a:t>
          </a:r>
          <a:r>
            <a:rPr lang="en-US" sz="1400"/>
            <a:t> de séjour</a:t>
          </a:r>
        </a:p>
      </dgm:t>
    </dgm:pt>
    <dgm:pt modelId="{B0325DA0-DE7E-5541-8C18-8C4BA0B32670}" type="parTrans" cxnId="{30DB4F7D-B473-A644-A34D-1047A068ACE3}">
      <dgm:prSet custT="1"/>
      <dgm:spPr/>
      <dgm:t>
        <a:bodyPr/>
        <a:lstStyle/>
        <a:p>
          <a:endParaRPr lang="en-US" sz="1400"/>
        </a:p>
      </dgm:t>
    </dgm:pt>
    <dgm:pt modelId="{8204D138-3855-664E-89D2-03BC7091C0DA}" type="sibTrans" cxnId="{30DB4F7D-B473-A644-A34D-1047A068ACE3}">
      <dgm:prSet/>
      <dgm:spPr/>
      <dgm:t>
        <a:bodyPr/>
        <a:lstStyle/>
        <a:p>
          <a:endParaRPr lang="en-US"/>
        </a:p>
      </dgm:t>
    </dgm:pt>
    <dgm:pt modelId="{D687C14F-FB29-CD4C-B103-3D702AF02E99}">
      <dgm:prSet phldrT="[Text]" custT="1"/>
      <dgm:spPr/>
      <dgm:t>
        <a:bodyPr/>
        <a:lstStyle/>
        <a:p>
          <a:r>
            <a:rPr lang="en-US" sz="1400" err="1"/>
            <a:t>Demande</a:t>
          </a:r>
          <a:r>
            <a:rPr lang="en-US" sz="1400"/>
            <a:t> de protection </a:t>
          </a:r>
          <a:r>
            <a:rPr lang="en-US" sz="1400" err="1"/>
            <a:t>internationale</a:t>
          </a:r>
          <a:endParaRPr lang="en-US" sz="1400"/>
        </a:p>
      </dgm:t>
    </dgm:pt>
    <dgm:pt modelId="{60441ED9-152E-6544-B3FB-C5D69F8BC303}" type="parTrans" cxnId="{42E53FF0-9142-4941-A657-611731029150}">
      <dgm:prSet custT="1"/>
      <dgm:spPr/>
      <dgm:t>
        <a:bodyPr/>
        <a:lstStyle/>
        <a:p>
          <a:endParaRPr lang="en-US" sz="1400"/>
        </a:p>
      </dgm:t>
    </dgm:pt>
    <dgm:pt modelId="{50525F45-A800-2D47-8F00-E02AD2C294CA}" type="sibTrans" cxnId="{42E53FF0-9142-4941-A657-611731029150}">
      <dgm:prSet/>
      <dgm:spPr/>
      <dgm:t>
        <a:bodyPr/>
        <a:lstStyle/>
        <a:p>
          <a:endParaRPr lang="en-US"/>
        </a:p>
      </dgm:t>
    </dgm:pt>
    <dgm:pt modelId="{80543E1B-F11B-8943-BDC2-8EACA07723A3}">
      <dgm:prSet phldrT="[Text]" custT="1"/>
      <dgm:spPr/>
      <dgm:t>
        <a:bodyPr/>
        <a:lstStyle/>
        <a:p>
          <a:r>
            <a:rPr lang="en-US" sz="1400"/>
            <a:t>Titre</a:t>
          </a:r>
          <a:r>
            <a:rPr lang="en-US" sz="1400" baseline="0"/>
            <a:t> de séjour/carte </a:t>
          </a:r>
          <a:r>
            <a:rPr lang="en-US" sz="1400" baseline="0" err="1"/>
            <a:t>d’identité</a:t>
          </a:r>
          <a:endParaRPr lang="en-US" sz="1400"/>
        </a:p>
      </dgm:t>
    </dgm:pt>
    <dgm:pt modelId="{1904A1BE-6EE3-684E-B974-20F1ACF36567}" type="parTrans" cxnId="{9FB863C9-A5BE-F54D-9F2E-D1E5860A8D31}">
      <dgm:prSet custT="1"/>
      <dgm:spPr/>
      <dgm:t>
        <a:bodyPr/>
        <a:lstStyle/>
        <a:p>
          <a:endParaRPr lang="en-US" sz="1400"/>
        </a:p>
      </dgm:t>
    </dgm:pt>
    <dgm:pt modelId="{595DD4DA-022A-5E40-89C4-2360316E26AE}" type="sibTrans" cxnId="{9FB863C9-A5BE-F54D-9F2E-D1E5860A8D31}">
      <dgm:prSet/>
      <dgm:spPr/>
      <dgm:t>
        <a:bodyPr/>
        <a:lstStyle/>
        <a:p>
          <a:endParaRPr lang="en-US"/>
        </a:p>
      </dgm:t>
    </dgm:pt>
    <dgm:pt modelId="{5C88DA5E-1968-0B42-A05F-E2D965B45BD7}">
      <dgm:prSet custT="1"/>
      <dgm:spPr/>
      <dgm:t>
        <a:bodyPr/>
        <a:lstStyle/>
        <a:p>
          <a:r>
            <a:rPr lang="en-US" sz="1400" dirty="0"/>
            <a:t>CPAS/OCMW = Aide </a:t>
          </a:r>
          <a:r>
            <a:rPr lang="en-US" sz="1400" dirty="0" err="1"/>
            <a:t>médicale</a:t>
          </a:r>
          <a:r>
            <a:rPr lang="en-US" sz="1400" dirty="0"/>
            <a:t> </a:t>
          </a:r>
          <a:r>
            <a:rPr lang="en-US" sz="1400" dirty="0" err="1"/>
            <a:t>urgente</a:t>
          </a:r>
          <a:r>
            <a:rPr lang="en-US" sz="1400" dirty="0"/>
            <a:t> (AMU)</a:t>
          </a:r>
        </a:p>
      </dgm:t>
    </dgm:pt>
    <dgm:pt modelId="{50543769-9ECD-6143-8244-6782D81080FF}" type="parTrans" cxnId="{3B894658-17B4-FB46-9CE2-328A6D55F09A}">
      <dgm:prSet custT="1"/>
      <dgm:spPr/>
      <dgm:t>
        <a:bodyPr/>
        <a:lstStyle/>
        <a:p>
          <a:endParaRPr lang="en-US" sz="1400"/>
        </a:p>
      </dgm:t>
    </dgm:pt>
    <dgm:pt modelId="{8CFD1522-2390-2544-805C-14CA81975CFB}" type="sibTrans" cxnId="{3B894658-17B4-FB46-9CE2-328A6D55F09A}">
      <dgm:prSet/>
      <dgm:spPr/>
      <dgm:t>
        <a:bodyPr/>
        <a:lstStyle/>
        <a:p>
          <a:endParaRPr lang="en-US"/>
        </a:p>
      </dgm:t>
    </dgm:pt>
    <dgm:pt modelId="{B73982B5-A5F2-A547-A9DA-F5D4FAE5663C}">
      <dgm:prSet custT="1"/>
      <dgm:spPr/>
      <dgm:t>
        <a:bodyPr/>
        <a:lstStyle/>
        <a:p>
          <a:r>
            <a:rPr lang="en-US" sz="1400" err="1"/>
            <a:t>Fedasil</a:t>
          </a:r>
          <a:r>
            <a:rPr lang="en-US" sz="1400"/>
            <a:t> = </a:t>
          </a:r>
          <a:r>
            <a:rPr lang="en-US" sz="1400" err="1"/>
            <a:t>demande</a:t>
          </a:r>
          <a:r>
            <a:rPr lang="en-US" sz="1400"/>
            <a:t> de </a:t>
          </a:r>
          <a:r>
            <a:rPr lang="en-US" sz="1400" err="1"/>
            <a:t>réquisitoire</a:t>
          </a:r>
          <a:endParaRPr lang="en-US" sz="1400"/>
        </a:p>
      </dgm:t>
    </dgm:pt>
    <dgm:pt modelId="{870438FD-E4EF-2A44-A7E7-8413475825AD}" type="parTrans" cxnId="{E9703ACF-43EC-7A47-961F-73BFF94746AB}">
      <dgm:prSet custT="1"/>
      <dgm:spPr/>
      <dgm:t>
        <a:bodyPr/>
        <a:lstStyle/>
        <a:p>
          <a:endParaRPr lang="en-US" sz="1400"/>
        </a:p>
      </dgm:t>
    </dgm:pt>
    <dgm:pt modelId="{3F6D9D36-7A3F-E841-8369-3C734A05E222}" type="sibTrans" cxnId="{E9703ACF-43EC-7A47-961F-73BFF94746AB}">
      <dgm:prSet/>
      <dgm:spPr/>
      <dgm:t>
        <a:bodyPr/>
        <a:lstStyle/>
        <a:p>
          <a:endParaRPr lang="en-US"/>
        </a:p>
      </dgm:t>
    </dgm:pt>
    <dgm:pt modelId="{C805E2D1-1573-1A4B-89CE-05595A8D6F52}">
      <dgm:prSet custT="1"/>
      <dgm:spPr/>
      <dgm:t>
        <a:bodyPr/>
        <a:lstStyle/>
        <a:p>
          <a:pPr rtl="0"/>
          <a:r>
            <a:rPr lang="en-US" sz="1400" dirty="0"/>
            <a:t>Assurance </a:t>
          </a:r>
          <a:r>
            <a:rPr lang="en-US" sz="1400" dirty="0" err="1"/>
            <a:t>maladie-invalidité</a:t>
          </a:r>
          <a:r>
            <a:rPr lang="en-US" sz="1400" dirty="0"/>
            <a:t> (</a:t>
          </a:r>
          <a:r>
            <a:rPr lang="en-US" sz="1400" dirty="0" err="1"/>
            <a:t>mutuelle</a:t>
          </a:r>
          <a:r>
            <a:rPr lang="en-US" sz="1400" dirty="0"/>
            <a:t>)</a:t>
          </a:r>
          <a:r>
            <a:rPr lang="en-US" sz="1400" dirty="0">
              <a:latin typeface="Calibri Light" panose="020F0302020204030204"/>
            </a:rPr>
            <a:t> </a:t>
          </a:r>
        </a:p>
      </dgm:t>
    </dgm:pt>
    <dgm:pt modelId="{08A7A194-56BC-C84D-B505-E1459C3EE0CF}" type="parTrans" cxnId="{91D8C824-8188-AB43-8A31-9AD25D054CA7}">
      <dgm:prSet custT="1"/>
      <dgm:spPr/>
      <dgm:t>
        <a:bodyPr/>
        <a:lstStyle/>
        <a:p>
          <a:endParaRPr lang="en-US" sz="1400"/>
        </a:p>
      </dgm:t>
    </dgm:pt>
    <dgm:pt modelId="{9D6D3CE2-441C-834D-AECB-30FB74FD3C34}" type="sibTrans" cxnId="{91D8C824-8188-AB43-8A31-9AD25D054CA7}">
      <dgm:prSet/>
      <dgm:spPr/>
      <dgm:t>
        <a:bodyPr/>
        <a:lstStyle/>
        <a:p>
          <a:endParaRPr lang="en-US"/>
        </a:p>
      </dgm:t>
    </dgm:pt>
    <dgm:pt modelId="{91E683BE-8644-9F46-BBDF-FD570A5B790B}">
      <dgm:prSet custT="1"/>
      <dgm:spPr/>
      <dgm:t>
        <a:bodyPr/>
        <a:lstStyle/>
        <a:p>
          <a:pPr rtl="0"/>
          <a:r>
            <a:rPr lang="en-US" sz="1400">
              <a:latin typeface="Calibri Light" panose="020F0302020204030204"/>
            </a:rPr>
            <a:t> </a:t>
          </a:r>
          <a:r>
            <a:rPr lang="en-US" sz="1400" err="1"/>
            <a:t>Arrivée</a:t>
          </a:r>
          <a:r>
            <a:rPr lang="en-US" sz="1400"/>
            <a:t> avec Visa/</a:t>
          </a:r>
          <a:r>
            <a:rPr lang="en-US" sz="1400" err="1"/>
            <a:t>garant</a:t>
          </a:r>
          <a:endParaRPr lang="en-US" sz="1400"/>
        </a:p>
      </dgm:t>
    </dgm:pt>
    <dgm:pt modelId="{D2A4113B-91A9-624E-8BD0-586D1A1458A6}" type="parTrans" cxnId="{AA4B5800-9217-EF49-93D3-3D817538A80E}">
      <dgm:prSet custT="1"/>
      <dgm:spPr/>
      <dgm:t>
        <a:bodyPr/>
        <a:lstStyle/>
        <a:p>
          <a:endParaRPr lang="en-US" sz="1400"/>
        </a:p>
      </dgm:t>
    </dgm:pt>
    <dgm:pt modelId="{2F2673D1-3286-F146-8E0E-7CE168BBD653}" type="sibTrans" cxnId="{AA4B5800-9217-EF49-93D3-3D817538A80E}">
      <dgm:prSet/>
      <dgm:spPr/>
      <dgm:t>
        <a:bodyPr/>
        <a:lstStyle/>
        <a:p>
          <a:endParaRPr lang="en-US"/>
        </a:p>
      </dgm:t>
    </dgm:pt>
    <dgm:pt modelId="{79FB28C4-8908-7447-84E5-C5D019DEE39B}">
      <dgm:prSet custT="1"/>
      <dgm:spPr/>
      <dgm:t>
        <a:bodyPr/>
        <a:lstStyle/>
        <a:p>
          <a:pPr rtl="0"/>
          <a:r>
            <a:rPr lang="en-US" sz="1400"/>
            <a:t>Assurance</a:t>
          </a:r>
          <a:r>
            <a:rPr lang="en-US" sz="1400" baseline="0"/>
            <a:t> dans les pays </a:t>
          </a:r>
          <a:r>
            <a:rPr lang="en-US" sz="1400" baseline="0" err="1"/>
            <a:t>d’origine</a:t>
          </a:r>
          <a:r>
            <a:rPr lang="en-US" sz="1400">
              <a:latin typeface="Calibri Light" panose="020F0302020204030204"/>
            </a:rPr>
            <a:t> </a:t>
          </a:r>
          <a:r>
            <a:rPr lang="en-US" sz="1400" err="1">
              <a:latin typeface="Calibri Light" panose="020F0302020204030204"/>
            </a:rPr>
            <a:t>ou</a:t>
          </a:r>
          <a:r>
            <a:rPr lang="en-US" sz="1400">
              <a:latin typeface="Calibri Light" panose="020F0302020204030204"/>
            </a:rPr>
            <a:t> </a:t>
          </a:r>
          <a:r>
            <a:rPr lang="en-US" sz="1400" err="1">
              <a:latin typeface="Calibri Light" panose="020F0302020204030204"/>
            </a:rPr>
            <a:t>prise</a:t>
          </a:r>
          <a:r>
            <a:rPr lang="en-US" sz="1400">
              <a:latin typeface="Calibri Light" panose="020F0302020204030204"/>
            </a:rPr>
            <a:t> </a:t>
          </a:r>
          <a:r>
            <a:rPr lang="en-US" sz="1400" err="1">
              <a:latin typeface="Calibri Light" panose="020F0302020204030204"/>
            </a:rPr>
            <a:t>en</a:t>
          </a:r>
          <a:r>
            <a:rPr lang="en-US" sz="1400">
              <a:latin typeface="Calibri Light" panose="020F0302020204030204"/>
            </a:rPr>
            <a:t> charge par le </a:t>
          </a:r>
          <a:r>
            <a:rPr lang="en-US" sz="1400" err="1">
              <a:latin typeface="Calibri Light" panose="020F0302020204030204"/>
            </a:rPr>
            <a:t>garant</a:t>
          </a:r>
          <a:r>
            <a:rPr lang="en-US" sz="1400">
              <a:latin typeface="Calibri Light" panose="020F0302020204030204"/>
            </a:rPr>
            <a:t>.</a:t>
          </a:r>
          <a:endParaRPr lang="en-US" sz="1400"/>
        </a:p>
      </dgm:t>
    </dgm:pt>
    <dgm:pt modelId="{981F735D-FEE7-A34D-9547-0EBCD865B4F0}" type="parTrans" cxnId="{1FA765CC-BEC3-894B-8F27-00C71F4D56AB}">
      <dgm:prSet custT="1"/>
      <dgm:spPr/>
      <dgm:t>
        <a:bodyPr/>
        <a:lstStyle/>
        <a:p>
          <a:endParaRPr lang="en-US" sz="1400"/>
        </a:p>
      </dgm:t>
    </dgm:pt>
    <dgm:pt modelId="{B702BB13-FBB2-3F4A-90A0-8D04AA571982}" type="sibTrans" cxnId="{1FA765CC-BEC3-894B-8F27-00C71F4D56AB}">
      <dgm:prSet/>
      <dgm:spPr/>
      <dgm:t>
        <a:bodyPr/>
        <a:lstStyle/>
        <a:p>
          <a:endParaRPr lang="en-US"/>
        </a:p>
      </dgm:t>
    </dgm:pt>
    <dgm:pt modelId="{90DB2E4F-F872-AC4E-85A7-0DD85FF9E61A}">
      <dgm:prSet custT="1"/>
      <dgm:spPr/>
      <dgm:t>
        <a:bodyPr/>
        <a:lstStyle/>
        <a:p>
          <a:r>
            <a:rPr lang="en-US" sz="1400" err="1"/>
            <a:t>Prisonniers</a:t>
          </a:r>
          <a:endParaRPr lang="en-US" sz="1400"/>
        </a:p>
      </dgm:t>
    </dgm:pt>
    <dgm:pt modelId="{00DF493C-3CD2-934E-8F11-0C630E1CA757}" type="parTrans" cxnId="{BB81F9AD-971E-054D-92BE-0805C9873C6F}">
      <dgm:prSet custT="1"/>
      <dgm:spPr/>
      <dgm:t>
        <a:bodyPr/>
        <a:lstStyle/>
        <a:p>
          <a:endParaRPr lang="en-US" sz="1400"/>
        </a:p>
      </dgm:t>
    </dgm:pt>
    <dgm:pt modelId="{9A55C22E-69EF-CB4C-8CFE-30266AFC62A7}" type="sibTrans" cxnId="{BB81F9AD-971E-054D-92BE-0805C9873C6F}">
      <dgm:prSet/>
      <dgm:spPr/>
      <dgm:t>
        <a:bodyPr/>
        <a:lstStyle/>
        <a:p>
          <a:endParaRPr lang="en-US"/>
        </a:p>
      </dgm:t>
    </dgm:pt>
    <dgm:pt modelId="{69A8B3B8-80F7-3C45-871E-1E9F21BF6BE2}">
      <dgm:prSet custT="1"/>
      <dgm:spPr/>
      <dgm:t>
        <a:bodyPr/>
        <a:lstStyle/>
        <a:p>
          <a:r>
            <a:rPr lang="en-US" sz="1400" dirty="0"/>
            <a:t>SPF/POD Justice</a:t>
          </a:r>
        </a:p>
      </dgm:t>
    </dgm:pt>
    <dgm:pt modelId="{69959F85-4511-E743-ABC1-2F753D68A36A}" type="parTrans" cxnId="{714F4461-7E73-5E4A-8761-D116918892AB}">
      <dgm:prSet custT="1"/>
      <dgm:spPr/>
      <dgm:t>
        <a:bodyPr/>
        <a:lstStyle/>
        <a:p>
          <a:endParaRPr lang="en-US" sz="1400"/>
        </a:p>
      </dgm:t>
    </dgm:pt>
    <dgm:pt modelId="{285A8AA7-8C75-3C4F-A7B9-31B3FBC9AA8D}" type="sibTrans" cxnId="{714F4461-7E73-5E4A-8761-D116918892AB}">
      <dgm:prSet/>
      <dgm:spPr/>
      <dgm:t>
        <a:bodyPr/>
        <a:lstStyle/>
        <a:p>
          <a:endParaRPr lang="en-US"/>
        </a:p>
      </dgm:t>
    </dgm:pt>
    <dgm:pt modelId="{2C2F8558-8A50-DA48-934A-ABBCFC9AF52D}" type="pres">
      <dgm:prSet presAssocID="{8597203B-303D-1B46-88D4-6F3567225E88}" presName="Name0" presStyleCnt="0">
        <dgm:presLayoutVars>
          <dgm:chPref val="1"/>
          <dgm:dir/>
          <dgm:animOne val="branch"/>
          <dgm:animLvl val="lvl"/>
          <dgm:resizeHandles val="exact"/>
        </dgm:presLayoutVars>
      </dgm:prSet>
      <dgm:spPr/>
    </dgm:pt>
    <dgm:pt modelId="{190AED26-FD6A-134F-9985-42AB072FE04F}" type="pres">
      <dgm:prSet presAssocID="{7812B123-8D09-5841-BA09-499E30CC7291}" presName="root1" presStyleCnt="0"/>
      <dgm:spPr/>
    </dgm:pt>
    <dgm:pt modelId="{D2E5282F-FE29-2642-8DCB-9CA748D74A6C}" type="pres">
      <dgm:prSet presAssocID="{7812B123-8D09-5841-BA09-499E30CC7291}" presName="LevelOneTextNode" presStyleLbl="node0" presStyleIdx="0" presStyleCnt="1" custAng="5400000" custScaleX="112630" custScaleY="57946" custLinFactX="-51296" custLinFactNeighborX="-100000" custLinFactNeighborY="369">
        <dgm:presLayoutVars>
          <dgm:chPref val="3"/>
        </dgm:presLayoutVars>
      </dgm:prSet>
      <dgm:spPr/>
    </dgm:pt>
    <dgm:pt modelId="{D6431D53-7A3A-2F47-8508-C8ACCEE71FD8}" type="pres">
      <dgm:prSet presAssocID="{7812B123-8D09-5841-BA09-499E30CC7291}" presName="level2hierChild" presStyleCnt="0"/>
      <dgm:spPr/>
    </dgm:pt>
    <dgm:pt modelId="{EE2575EA-68E3-1743-AF49-783FEE384E49}" type="pres">
      <dgm:prSet presAssocID="{B0325DA0-DE7E-5541-8C18-8C4BA0B32670}" presName="conn2-1" presStyleLbl="parChTrans1D2" presStyleIdx="0" presStyleCnt="5"/>
      <dgm:spPr/>
    </dgm:pt>
    <dgm:pt modelId="{C7C7D135-EF41-4747-9FE4-FBE1F8C4078A}" type="pres">
      <dgm:prSet presAssocID="{B0325DA0-DE7E-5541-8C18-8C4BA0B32670}" presName="connTx" presStyleLbl="parChTrans1D2" presStyleIdx="0" presStyleCnt="5"/>
      <dgm:spPr/>
    </dgm:pt>
    <dgm:pt modelId="{8FD8ACB2-BF1D-C444-97EF-C929C35654C6}" type="pres">
      <dgm:prSet presAssocID="{5697042B-1B28-1B4F-86CF-F1200B70D426}" presName="root2" presStyleCnt="0"/>
      <dgm:spPr/>
    </dgm:pt>
    <dgm:pt modelId="{C7C4DE62-3A0A-0F4A-9230-4D677DCC1AE8}" type="pres">
      <dgm:prSet presAssocID="{5697042B-1B28-1B4F-86CF-F1200B70D426}" presName="LevelTwoTextNode" presStyleLbl="node2" presStyleIdx="0" presStyleCnt="5">
        <dgm:presLayoutVars>
          <dgm:chPref val="3"/>
        </dgm:presLayoutVars>
      </dgm:prSet>
      <dgm:spPr/>
    </dgm:pt>
    <dgm:pt modelId="{949256A3-1637-2441-8CC4-86D363C28537}" type="pres">
      <dgm:prSet presAssocID="{5697042B-1B28-1B4F-86CF-F1200B70D426}" presName="level3hierChild" presStyleCnt="0"/>
      <dgm:spPr/>
    </dgm:pt>
    <dgm:pt modelId="{49D01B34-4FA0-D04E-8DC7-444707A13C8F}" type="pres">
      <dgm:prSet presAssocID="{50543769-9ECD-6143-8244-6782D81080FF}" presName="conn2-1" presStyleLbl="parChTrans1D3" presStyleIdx="0" presStyleCnt="5"/>
      <dgm:spPr/>
    </dgm:pt>
    <dgm:pt modelId="{E6E05808-E19D-EA47-A5A2-B99B5BA27B1A}" type="pres">
      <dgm:prSet presAssocID="{50543769-9ECD-6143-8244-6782D81080FF}" presName="connTx" presStyleLbl="parChTrans1D3" presStyleIdx="0" presStyleCnt="5"/>
      <dgm:spPr/>
    </dgm:pt>
    <dgm:pt modelId="{C5A2BC77-683E-8841-B290-245585307BEB}" type="pres">
      <dgm:prSet presAssocID="{5C88DA5E-1968-0B42-A05F-E2D965B45BD7}" presName="root2" presStyleCnt="0"/>
      <dgm:spPr/>
    </dgm:pt>
    <dgm:pt modelId="{466E91DF-35E4-1E4A-A091-7A128F0068CF}" type="pres">
      <dgm:prSet presAssocID="{5C88DA5E-1968-0B42-A05F-E2D965B45BD7}" presName="LevelTwoTextNode" presStyleLbl="node3" presStyleIdx="0" presStyleCnt="5">
        <dgm:presLayoutVars>
          <dgm:chPref val="3"/>
        </dgm:presLayoutVars>
      </dgm:prSet>
      <dgm:spPr/>
    </dgm:pt>
    <dgm:pt modelId="{C8A23DDC-EA0C-0D43-A443-F5C0893AC97F}" type="pres">
      <dgm:prSet presAssocID="{5C88DA5E-1968-0B42-A05F-E2D965B45BD7}" presName="level3hierChild" presStyleCnt="0"/>
      <dgm:spPr/>
    </dgm:pt>
    <dgm:pt modelId="{0DFD3F75-DBC9-7C42-8138-60A146C98A23}" type="pres">
      <dgm:prSet presAssocID="{60441ED9-152E-6544-B3FB-C5D69F8BC303}" presName="conn2-1" presStyleLbl="parChTrans1D2" presStyleIdx="1" presStyleCnt="5"/>
      <dgm:spPr/>
    </dgm:pt>
    <dgm:pt modelId="{1219511E-B1A7-2B4C-A2DE-B38469B9E680}" type="pres">
      <dgm:prSet presAssocID="{60441ED9-152E-6544-B3FB-C5D69F8BC303}" presName="connTx" presStyleLbl="parChTrans1D2" presStyleIdx="1" presStyleCnt="5"/>
      <dgm:spPr/>
    </dgm:pt>
    <dgm:pt modelId="{5EE6A9A9-7FEA-9743-B1F9-D94D8DCF46CB}" type="pres">
      <dgm:prSet presAssocID="{D687C14F-FB29-CD4C-B103-3D702AF02E99}" presName="root2" presStyleCnt="0"/>
      <dgm:spPr/>
    </dgm:pt>
    <dgm:pt modelId="{1F2E2B3C-5C96-304A-AE33-457D31395D93}" type="pres">
      <dgm:prSet presAssocID="{D687C14F-FB29-CD4C-B103-3D702AF02E99}" presName="LevelTwoTextNode" presStyleLbl="node2" presStyleIdx="1" presStyleCnt="5">
        <dgm:presLayoutVars>
          <dgm:chPref val="3"/>
        </dgm:presLayoutVars>
      </dgm:prSet>
      <dgm:spPr/>
    </dgm:pt>
    <dgm:pt modelId="{730BF226-4B67-A44D-8B63-FC03B8D266C4}" type="pres">
      <dgm:prSet presAssocID="{D687C14F-FB29-CD4C-B103-3D702AF02E99}" presName="level3hierChild" presStyleCnt="0"/>
      <dgm:spPr/>
    </dgm:pt>
    <dgm:pt modelId="{CCF28B4F-36BF-7F4A-BBE4-ECB08D997A8D}" type="pres">
      <dgm:prSet presAssocID="{870438FD-E4EF-2A44-A7E7-8413475825AD}" presName="conn2-1" presStyleLbl="parChTrans1D3" presStyleIdx="1" presStyleCnt="5"/>
      <dgm:spPr/>
    </dgm:pt>
    <dgm:pt modelId="{F8098FB6-E495-DB4A-A8D8-D56F20DAEBD2}" type="pres">
      <dgm:prSet presAssocID="{870438FD-E4EF-2A44-A7E7-8413475825AD}" presName="connTx" presStyleLbl="parChTrans1D3" presStyleIdx="1" presStyleCnt="5"/>
      <dgm:spPr/>
    </dgm:pt>
    <dgm:pt modelId="{40B553B3-4B03-1447-ACCA-30170657B04E}" type="pres">
      <dgm:prSet presAssocID="{B73982B5-A5F2-A547-A9DA-F5D4FAE5663C}" presName="root2" presStyleCnt="0"/>
      <dgm:spPr/>
    </dgm:pt>
    <dgm:pt modelId="{2FD72386-7CA6-5649-AFA6-D6E2F5F4D6C3}" type="pres">
      <dgm:prSet presAssocID="{B73982B5-A5F2-A547-A9DA-F5D4FAE5663C}" presName="LevelTwoTextNode" presStyleLbl="node3" presStyleIdx="1" presStyleCnt="5">
        <dgm:presLayoutVars>
          <dgm:chPref val="3"/>
        </dgm:presLayoutVars>
      </dgm:prSet>
      <dgm:spPr/>
    </dgm:pt>
    <dgm:pt modelId="{1A460173-19B0-CC40-A4CC-E8C3A8DCA308}" type="pres">
      <dgm:prSet presAssocID="{B73982B5-A5F2-A547-A9DA-F5D4FAE5663C}" presName="level3hierChild" presStyleCnt="0"/>
      <dgm:spPr/>
    </dgm:pt>
    <dgm:pt modelId="{214AB64B-A54F-984A-A263-8CEAD1B48C47}" type="pres">
      <dgm:prSet presAssocID="{1904A1BE-6EE3-684E-B974-20F1ACF36567}" presName="conn2-1" presStyleLbl="parChTrans1D2" presStyleIdx="2" presStyleCnt="5"/>
      <dgm:spPr/>
    </dgm:pt>
    <dgm:pt modelId="{706BF900-49C9-8542-BC1E-BFFB6D7C61A6}" type="pres">
      <dgm:prSet presAssocID="{1904A1BE-6EE3-684E-B974-20F1ACF36567}" presName="connTx" presStyleLbl="parChTrans1D2" presStyleIdx="2" presStyleCnt="5"/>
      <dgm:spPr/>
    </dgm:pt>
    <dgm:pt modelId="{DB459F3E-6374-F740-B9C2-D53EA617E03B}" type="pres">
      <dgm:prSet presAssocID="{80543E1B-F11B-8943-BDC2-8EACA07723A3}" presName="root2" presStyleCnt="0"/>
      <dgm:spPr/>
    </dgm:pt>
    <dgm:pt modelId="{9DFE119E-03A1-2741-B7C3-F1DE74DD6197}" type="pres">
      <dgm:prSet presAssocID="{80543E1B-F11B-8943-BDC2-8EACA07723A3}" presName="LevelTwoTextNode" presStyleLbl="node2" presStyleIdx="2" presStyleCnt="5">
        <dgm:presLayoutVars>
          <dgm:chPref val="3"/>
        </dgm:presLayoutVars>
      </dgm:prSet>
      <dgm:spPr/>
    </dgm:pt>
    <dgm:pt modelId="{53653DE8-DD43-0B46-BA93-E123542D949E}" type="pres">
      <dgm:prSet presAssocID="{80543E1B-F11B-8943-BDC2-8EACA07723A3}" presName="level3hierChild" presStyleCnt="0"/>
      <dgm:spPr/>
    </dgm:pt>
    <dgm:pt modelId="{87EBADCC-C82A-5F4C-AFCD-626AD55D3374}" type="pres">
      <dgm:prSet presAssocID="{08A7A194-56BC-C84D-B505-E1459C3EE0CF}" presName="conn2-1" presStyleLbl="parChTrans1D3" presStyleIdx="2" presStyleCnt="5"/>
      <dgm:spPr/>
    </dgm:pt>
    <dgm:pt modelId="{8C1E1073-A46E-BF40-A57B-ACBC39C3939F}" type="pres">
      <dgm:prSet presAssocID="{08A7A194-56BC-C84D-B505-E1459C3EE0CF}" presName="connTx" presStyleLbl="parChTrans1D3" presStyleIdx="2" presStyleCnt="5"/>
      <dgm:spPr/>
    </dgm:pt>
    <dgm:pt modelId="{5DFFFFB6-2C79-AC46-B4AF-8E4801AB0C74}" type="pres">
      <dgm:prSet presAssocID="{C805E2D1-1573-1A4B-89CE-05595A8D6F52}" presName="root2" presStyleCnt="0"/>
      <dgm:spPr/>
    </dgm:pt>
    <dgm:pt modelId="{BC7182E8-2524-4341-B782-0C22357627F2}" type="pres">
      <dgm:prSet presAssocID="{C805E2D1-1573-1A4B-89CE-05595A8D6F52}" presName="LevelTwoTextNode" presStyleLbl="node3" presStyleIdx="2" presStyleCnt="5">
        <dgm:presLayoutVars>
          <dgm:chPref val="3"/>
        </dgm:presLayoutVars>
      </dgm:prSet>
      <dgm:spPr/>
    </dgm:pt>
    <dgm:pt modelId="{6EA46D2D-2138-D74F-A229-873814C91B5F}" type="pres">
      <dgm:prSet presAssocID="{C805E2D1-1573-1A4B-89CE-05595A8D6F52}" presName="level3hierChild" presStyleCnt="0"/>
      <dgm:spPr/>
    </dgm:pt>
    <dgm:pt modelId="{7E9C0F2B-FF9A-E14E-A696-2BCF7E03D8EE}" type="pres">
      <dgm:prSet presAssocID="{D2A4113B-91A9-624E-8BD0-586D1A1458A6}" presName="conn2-1" presStyleLbl="parChTrans1D2" presStyleIdx="3" presStyleCnt="5"/>
      <dgm:spPr/>
    </dgm:pt>
    <dgm:pt modelId="{86D0BB9C-E049-8448-8786-33FE29D9FFE6}" type="pres">
      <dgm:prSet presAssocID="{D2A4113B-91A9-624E-8BD0-586D1A1458A6}" presName="connTx" presStyleLbl="parChTrans1D2" presStyleIdx="3" presStyleCnt="5"/>
      <dgm:spPr/>
    </dgm:pt>
    <dgm:pt modelId="{9D8F4F0E-84DC-D249-AA17-B685ED297A88}" type="pres">
      <dgm:prSet presAssocID="{91E683BE-8644-9F46-BBDF-FD570A5B790B}" presName="root2" presStyleCnt="0"/>
      <dgm:spPr/>
    </dgm:pt>
    <dgm:pt modelId="{54FB3A4D-C63D-924D-B898-56F723C63B1E}" type="pres">
      <dgm:prSet presAssocID="{91E683BE-8644-9F46-BBDF-FD570A5B790B}" presName="LevelTwoTextNode" presStyleLbl="node2" presStyleIdx="3" presStyleCnt="5">
        <dgm:presLayoutVars>
          <dgm:chPref val="3"/>
        </dgm:presLayoutVars>
      </dgm:prSet>
      <dgm:spPr/>
    </dgm:pt>
    <dgm:pt modelId="{28E00DA1-0748-EC47-9AED-43296052754F}" type="pres">
      <dgm:prSet presAssocID="{91E683BE-8644-9F46-BBDF-FD570A5B790B}" presName="level3hierChild" presStyleCnt="0"/>
      <dgm:spPr/>
    </dgm:pt>
    <dgm:pt modelId="{71658C2A-3EFD-684B-B31D-EA935E95AE65}" type="pres">
      <dgm:prSet presAssocID="{981F735D-FEE7-A34D-9547-0EBCD865B4F0}" presName="conn2-1" presStyleLbl="parChTrans1D3" presStyleIdx="3" presStyleCnt="5"/>
      <dgm:spPr/>
    </dgm:pt>
    <dgm:pt modelId="{1A7A8388-48EA-C742-8ECC-D2AF377AE3D8}" type="pres">
      <dgm:prSet presAssocID="{981F735D-FEE7-A34D-9547-0EBCD865B4F0}" presName="connTx" presStyleLbl="parChTrans1D3" presStyleIdx="3" presStyleCnt="5"/>
      <dgm:spPr/>
    </dgm:pt>
    <dgm:pt modelId="{4D372547-5D33-594E-9AC8-43DDBC71882E}" type="pres">
      <dgm:prSet presAssocID="{79FB28C4-8908-7447-84E5-C5D019DEE39B}" presName="root2" presStyleCnt="0"/>
      <dgm:spPr/>
    </dgm:pt>
    <dgm:pt modelId="{29C166B7-7FE2-744A-AE69-AEC50031C02F}" type="pres">
      <dgm:prSet presAssocID="{79FB28C4-8908-7447-84E5-C5D019DEE39B}" presName="LevelTwoTextNode" presStyleLbl="node3" presStyleIdx="3" presStyleCnt="5">
        <dgm:presLayoutVars>
          <dgm:chPref val="3"/>
        </dgm:presLayoutVars>
      </dgm:prSet>
      <dgm:spPr/>
    </dgm:pt>
    <dgm:pt modelId="{DAEAA875-6405-E34D-A989-D7DB8CBE65E2}" type="pres">
      <dgm:prSet presAssocID="{79FB28C4-8908-7447-84E5-C5D019DEE39B}" presName="level3hierChild" presStyleCnt="0"/>
      <dgm:spPr/>
    </dgm:pt>
    <dgm:pt modelId="{D64C484E-A94A-4541-9E11-CB46AE8A45D6}" type="pres">
      <dgm:prSet presAssocID="{00DF493C-3CD2-934E-8F11-0C630E1CA757}" presName="conn2-1" presStyleLbl="parChTrans1D2" presStyleIdx="4" presStyleCnt="5"/>
      <dgm:spPr/>
    </dgm:pt>
    <dgm:pt modelId="{7CA6772F-F9D5-E442-BEFB-DEAD02FCE25A}" type="pres">
      <dgm:prSet presAssocID="{00DF493C-3CD2-934E-8F11-0C630E1CA757}" presName="connTx" presStyleLbl="parChTrans1D2" presStyleIdx="4" presStyleCnt="5"/>
      <dgm:spPr/>
    </dgm:pt>
    <dgm:pt modelId="{DC0C2D42-4E85-4B40-9FA9-A3918A1CFE6B}" type="pres">
      <dgm:prSet presAssocID="{90DB2E4F-F872-AC4E-85A7-0DD85FF9E61A}" presName="root2" presStyleCnt="0"/>
      <dgm:spPr/>
    </dgm:pt>
    <dgm:pt modelId="{0FA30A42-910A-8D46-8321-65F054F050E1}" type="pres">
      <dgm:prSet presAssocID="{90DB2E4F-F872-AC4E-85A7-0DD85FF9E61A}" presName="LevelTwoTextNode" presStyleLbl="node2" presStyleIdx="4" presStyleCnt="5">
        <dgm:presLayoutVars>
          <dgm:chPref val="3"/>
        </dgm:presLayoutVars>
      </dgm:prSet>
      <dgm:spPr/>
    </dgm:pt>
    <dgm:pt modelId="{E4D81D82-BF81-8D49-81B2-4F36C257A2AA}" type="pres">
      <dgm:prSet presAssocID="{90DB2E4F-F872-AC4E-85A7-0DD85FF9E61A}" presName="level3hierChild" presStyleCnt="0"/>
      <dgm:spPr/>
    </dgm:pt>
    <dgm:pt modelId="{85FCA777-BCAF-994C-BB40-859DB3602DA5}" type="pres">
      <dgm:prSet presAssocID="{69959F85-4511-E743-ABC1-2F753D68A36A}" presName="conn2-1" presStyleLbl="parChTrans1D3" presStyleIdx="4" presStyleCnt="5"/>
      <dgm:spPr/>
    </dgm:pt>
    <dgm:pt modelId="{90064DB5-86E7-B24B-ADA8-4F89FE2204BD}" type="pres">
      <dgm:prSet presAssocID="{69959F85-4511-E743-ABC1-2F753D68A36A}" presName="connTx" presStyleLbl="parChTrans1D3" presStyleIdx="4" presStyleCnt="5"/>
      <dgm:spPr/>
    </dgm:pt>
    <dgm:pt modelId="{F7F2DF6D-B343-C244-8A04-56069C33A57A}" type="pres">
      <dgm:prSet presAssocID="{69A8B3B8-80F7-3C45-871E-1E9F21BF6BE2}" presName="root2" presStyleCnt="0"/>
      <dgm:spPr/>
    </dgm:pt>
    <dgm:pt modelId="{7246293D-02BA-4648-B7AE-AF80FDF9602E}" type="pres">
      <dgm:prSet presAssocID="{69A8B3B8-80F7-3C45-871E-1E9F21BF6BE2}" presName="LevelTwoTextNode" presStyleLbl="node3" presStyleIdx="4" presStyleCnt="5">
        <dgm:presLayoutVars>
          <dgm:chPref val="3"/>
        </dgm:presLayoutVars>
      </dgm:prSet>
      <dgm:spPr/>
    </dgm:pt>
    <dgm:pt modelId="{CAB563B7-CEF7-DF44-AC36-4631833FEA89}" type="pres">
      <dgm:prSet presAssocID="{69A8B3B8-80F7-3C45-871E-1E9F21BF6BE2}" presName="level3hierChild" presStyleCnt="0"/>
      <dgm:spPr/>
    </dgm:pt>
  </dgm:ptLst>
  <dgm:cxnLst>
    <dgm:cxn modelId="{AA4B5800-9217-EF49-93D3-3D817538A80E}" srcId="{7812B123-8D09-5841-BA09-499E30CC7291}" destId="{91E683BE-8644-9F46-BBDF-FD570A5B790B}" srcOrd="3" destOrd="0" parTransId="{D2A4113B-91A9-624E-8BD0-586D1A1458A6}" sibTransId="{2F2673D1-3286-F146-8E0E-7CE168BBD653}"/>
    <dgm:cxn modelId="{8B9E7E08-C003-4069-ACFA-9A5A7EC542C6}" type="presOf" srcId="{60441ED9-152E-6544-B3FB-C5D69F8BC303}" destId="{0DFD3F75-DBC9-7C42-8138-60A146C98A23}" srcOrd="0" destOrd="0" presId="urn:microsoft.com/office/officeart/2008/layout/HorizontalMultiLevelHierarchy"/>
    <dgm:cxn modelId="{BC805817-A25F-496C-B979-790CB3109D62}" type="presOf" srcId="{90DB2E4F-F872-AC4E-85A7-0DD85FF9E61A}" destId="{0FA30A42-910A-8D46-8321-65F054F050E1}" srcOrd="0" destOrd="0" presId="urn:microsoft.com/office/officeart/2008/layout/HorizontalMultiLevelHierarchy"/>
    <dgm:cxn modelId="{47ED5218-6CC3-49F2-8862-BDEFB0A15FD4}" type="presOf" srcId="{50543769-9ECD-6143-8244-6782D81080FF}" destId="{49D01B34-4FA0-D04E-8DC7-444707A13C8F}" srcOrd="0" destOrd="0" presId="urn:microsoft.com/office/officeart/2008/layout/HorizontalMultiLevelHierarchy"/>
    <dgm:cxn modelId="{91D8C824-8188-AB43-8A31-9AD25D054CA7}" srcId="{80543E1B-F11B-8943-BDC2-8EACA07723A3}" destId="{C805E2D1-1573-1A4B-89CE-05595A8D6F52}" srcOrd="0" destOrd="0" parTransId="{08A7A194-56BC-C84D-B505-E1459C3EE0CF}" sibTransId="{9D6D3CE2-441C-834D-AECB-30FB74FD3C34}"/>
    <dgm:cxn modelId="{32F91D2C-1166-43E7-8E25-CF396AD09368}" type="presOf" srcId="{69959F85-4511-E743-ABC1-2F753D68A36A}" destId="{90064DB5-86E7-B24B-ADA8-4F89FE2204BD}" srcOrd="1" destOrd="0" presId="urn:microsoft.com/office/officeart/2008/layout/HorizontalMultiLevelHierarchy"/>
    <dgm:cxn modelId="{6E45245C-88E3-4019-AE4E-07F760C0ED24}" type="presOf" srcId="{1904A1BE-6EE3-684E-B974-20F1ACF36567}" destId="{214AB64B-A54F-984A-A263-8CEAD1B48C47}" srcOrd="0" destOrd="0" presId="urn:microsoft.com/office/officeart/2008/layout/HorizontalMultiLevelHierarchy"/>
    <dgm:cxn modelId="{F135FA5E-8CFF-1040-B3B6-D464A9F46F1E}" srcId="{8597203B-303D-1B46-88D4-6F3567225E88}" destId="{7812B123-8D09-5841-BA09-499E30CC7291}" srcOrd="0" destOrd="0" parTransId="{0D877C1C-84E2-424F-BD36-7F561CF869DE}" sibTransId="{CFE5A9F5-F1FD-E84E-9838-531D1EAE8F14}"/>
    <dgm:cxn modelId="{714F4461-7E73-5E4A-8761-D116918892AB}" srcId="{90DB2E4F-F872-AC4E-85A7-0DD85FF9E61A}" destId="{69A8B3B8-80F7-3C45-871E-1E9F21BF6BE2}" srcOrd="0" destOrd="0" parTransId="{69959F85-4511-E743-ABC1-2F753D68A36A}" sibTransId="{285A8AA7-8C75-3C4F-A7B9-31B3FBC9AA8D}"/>
    <dgm:cxn modelId="{67F5A561-731C-4898-9CD3-B1426F5EFF69}" type="presOf" srcId="{D2A4113B-91A9-624E-8BD0-586D1A1458A6}" destId="{86D0BB9C-E049-8448-8786-33FE29D9FFE6}" srcOrd="1" destOrd="0" presId="urn:microsoft.com/office/officeart/2008/layout/HorizontalMultiLevelHierarchy"/>
    <dgm:cxn modelId="{480A1146-5470-4BF5-9724-109D377FB557}" type="presOf" srcId="{60441ED9-152E-6544-B3FB-C5D69F8BC303}" destId="{1219511E-B1A7-2B4C-A2DE-B38469B9E680}" srcOrd="1" destOrd="0" presId="urn:microsoft.com/office/officeart/2008/layout/HorizontalMultiLevelHierarchy"/>
    <dgm:cxn modelId="{29B13847-D0E1-4914-827F-83AB5CC2172A}" type="presOf" srcId="{08A7A194-56BC-C84D-B505-E1459C3EE0CF}" destId="{87EBADCC-C82A-5F4C-AFCD-626AD55D3374}" srcOrd="0" destOrd="0" presId="urn:microsoft.com/office/officeart/2008/layout/HorizontalMultiLevelHierarchy"/>
    <dgm:cxn modelId="{495BD86C-8D57-4D8B-AD14-739ABCD13505}" type="presOf" srcId="{D2A4113B-91A9-624E-8BD0-586D1A1458A6}" destId="{7E9C0F2B-FF9A-E14E-A696-2BCF7E03D8EE}" srcOrd="0" destOrd="0" presId="urn:microsoft.com/office/officeart/2008/layout/HorizontalMultiLevelHierarchy"/>
    <dgm:cxn modelId="{0F58A250-B17B-462D-95A3-B019114EF9E2}" type="presOf" srcId="{B0325DA0-DE7E-5541-8C18-8C4BA0B32670}" destId="{C7C7D135-EF41-4747-9FE4-FBE1F8C4078A}" srcOrd="1" destOrd="0" presId="urn:microsoft.com/office/officeart/2008/layout/HorizontalMultiLevelHierarchy"/>
    <dgm:cxn modelId="{525B4C53-0E06-43D2-84D7-681F28F4FB12}" type="presOf" srcId="{870438FD-E4EF-2A44-A7E7-8413475825AD}" destId="{F8098FB6-E495-DB4A-A8D8-D56F20DAEBD2}" srcOrd="1" destOrd="0" presId="urn:microsoft.com/office/officeart/2008/layout/HorizontalMultiLevelHierarchy"/>
    <dgm:cxn modelId="{4FAE9774-932E-47CB-A0D3-87B79EFC8D78}" type="presOf" srcId="{D687C14F-FB29-CD4C-B103-3D702AF02E99}" destId="{1F2E2B3C-5C96-304A-AE33-457D31395D93}" srcOrd="0" destOrd="0" presId="urn:microsoft.com/office/officeart/2008/layout/HorizontalMultiLevelHierarchy"/>
    <dgm:cxn modelId="{1BDCE155-8899-4E7A-A8E2-0DEC26E63DA0}" type="presOf" srcId="{8597203B-303D-1B46-88D4-6F3567225E88}" destId="{2C2F8558-8A50-DA48-934A-ABBCFC9AF52D}" srcOrd="0" destOrd="0" presId="urn:microsoft.com/office/officeart/2008/layout/HorizontalMultiLevelHierarchy"/>
    <dgm:cxn modelId="{3B894658-17B4-FB46-9CE2-328A6D55F09A}" srcId="{5697042B-1B28-1B4F-86CF-F1200B70D426}" destId="{5C88DA5E-1968-0B42-A05F-E2D965B45BD7}" srcOrd="0" destOrd="0" parTransId="{50543769-9ECD-6143-8244-6782D81080FF}" sibTransId="{8CFD1522-2390-2544-805C-14CA81975CFB}"/>
    <dgm:cxn modelId="{30DB4F7D-B473-A644-A34D-1047A068ACE3}" srcId="{7812B123-8D09-5841-BA09-499E30CC7291}" destId="{5697042B-1B28-1B4F-86CF-F1200B70D426}" srcOrd="0" destOrd="0" parTransId="{B0325DA0-DE7E-5541-8C18-8C4BA0B32670}" sibTransId="{8204D138-3855-664E-89D2-03BC7091C0DA}"/>
    <dgm:cxn modelId="{474A5884-0BBA-4BAF-9D94-963B6945824A}" type="presOf" srcId="{69959F85-4511-E743-ABC1-2F753D68A36A}" destId="{85FCA777-BCAF-994C-BB40-859DB3602DA5}" srcOrd="0" destOrd="0" presId="urn:microsoft.com/office/officeart/2008/layout/HorizontalMultiLevelHierarchy"/>
    <dgm:cxn modelId="{156B9487-5128-46E9-9AD9-5C7C05F6BB45}" type="presOf" srcId="{C805E2D1-1573-1A4B-89CE-05595A8D6F52}" destId="{BC7182E8-2524-4341-B782-0C22357627F2}" srcOrd="0" destOrd="0" presId="urn:microsoft.com/office/officeart/2008/layout/HorizontalMultiLevelHierarchy"/>
    <dgm:cxn modelId="{5996198F-1BC9-4B77-8AB4-A2DE25DF0016}" type="presOf" srcId="{7812B123-8D09-5841-BA09-499E30CC7291}" destId="{D2E5282F-FE29-2642-8DCB-9CA748D74A6C}" srcOrd="0" destOrd="0" presId="urn:microsoft.com/office/officeart/2008/layout/HorizontalMultiLevelHierarchy"/>
    <dgm:cxn modelId="{149EC89B-C4FB-47F0-8D5D-C747134987FD}" type="presOf" srcId="{08A7A194-56BC-C84D-B505-E1459C3EE0CF}" destId="{8C1E1073-A46E-BF40-A57B-ACBC39C3939F}" srcOrd="1" destOrd="0" presId="urn:microsoft.com/office/officeart/2008/layout/HorizontalMultiLevelHierarchy"/>
    <dgm:cxn modelId="{37507AA2-5440-4EC0-A769-B26DCDDD50D8}" type="presOf" srcId="{00DF493C-3CD2-934E-8F11-0C630E1CA757}" destId="{D64C484E-A94A-4541-9E11-CB46AE8A45D6}" srcOrd="0" destOrd="0" presId="urn:microsoft.com/office/officeart/2008/layout/HorizontalMultiLevelHierarchy"/>
    <dgm:cxn modelId="{78DE67A5-E01F-4CE8-8396-95B0386E1B59}" type="presOf" srcId="{00DF493C-3CD2-934E-8F11-0C630E1CA757}" destId="{7CA6772F-F9D5-E442-BEFB-DEAD02FCE25A}" srcOrd="1" destOrd="0" presId="urn:microsoft.com/office/officeart/2008/layout/HorizontalMultiLevelHierarchy"/>
    <dgm:cxn modelId="{30AC88A5-2845-4053-948E-BF0F084850F1}" type="presOf" srcId="{B73982B5-A5F2-A547-A9DA-F5D4FAE5663C}" destId="{2FD72386-7CA6-5649-AFA6-D6E2F5F4D6C3}" srcOrd="0" destOrd="0" presId="urn:microsoft.com/office/officeart/2008/layout/HorizontalMultiLevelHierarchy"/>
    <dgm:cxn modelId="{19BEC8AA-D933-4CBE-8492-366641E2FA33}" type="presOf" srcId="{50543769-9ECD-6143-8244-6782D81080FF}" destId="{E6E05808-E19D-EA47-A5A2-B99B5BA27B1A}" srcOrd="1" destOrd="0" presId="urn:microsoft.com/office/officeart/2008/layout/HorizontalMultiLevelHierarchy"/>
    <dgm:cxn modelId="{7D1407AD-1D81-4DC8-B816-2C6CF5DC6E37}" type="presOf" srcId="{80543E1B-F11B-8943-BDC2-8EACA07723A3}" destId="{9DFE119E-03A1-2741-B7C3-F1DE74DD6197}" srcOrd="0" destOrd="0" presId="urn:microsoft.com/office/officeart/2008/layout/HorizontalMultiLevelHierarchy"/>
    <dgm:cxn modelId="{BB81F9AD-971E-054D-92BE-0805C9873C6F}" srcId="{7812B123-8D09-5841-BA09-499E30CC7291}" destId="{90DB2E4F-F872-AC4E-85A7-0DD85FF9E61A}" srcOrd="4" destOrd="0" parTransId="{00DF493C-3CD2-934E-8F11-0C630E1CA757}" sibTransId="{9A55C22E-69EF-CB4C-8CFE-30266AFC62A7}"/>
    <dgm:cxn modelId="{E69C88AF-B82F-40DF-ACAF-043B2BEDD26B}" type="presOf" srcId="{91E683BE-8644-9F46-BBDF-FD570A5B790B}" destId="{54FB3A4D-C63D-924D-B898-56F723C63B1E}" srcOrd="0" destOrd="0" presId="urn:microsoft.com/office/officeart/2008/layout/HorizontalMultiLevelHierarchy"/>
    <dgm:cxn modelId="{1D68FDB1-5C19-4662-9E16-2270B03AB779}" type="presOf" srcId="{981F735D-FEE7-A34D-9547-0EBCD865B4F0}" destId="{71658C2A-3EFD-684B-B31D-EA935E95AE65}" srcOrd="0" destOrd="0" presId="urn:microsoft.com/office/officeart/2008/layout/HorizontalMultiLevelHierarchy"/>
    <dgm:cxn modelId="{423DA3B2-5F33-402F-B010-879BAB525E00}" type="presOf" srcId="{79FB28C4-8908-7447-84E5-C5D019DEE39B}" destId="{29C166B7-7FE2-744A-AE69-AEC50031C02F}" srcOrd="0" destOrd="0" presId="urn:microsoft.com/office/officeart/2008/layout/HorizontalMultiLevelHierarchy"/>
    <dgm:cxn modelId="{AA765EB4-9313-4385-971D-2CC2D5CDCC7F}" type="presOf" srcId="{870438FD-E4EF-2A44-A7E7-8413475825AD}" destId="{CCF28B4F-36BF-7F4A-BBE4-ECB08D997A8D}" srcOrd="0" destOrd="0" presId="urn:microsoft.com/office/officeart/2008/layout/HorizontalMultiLevelHierarchy"/>
    <dgm:cxn modelId="{F6DDBCB9-B39B-4659-96FA-2388AC3214A5}" type="presOf" srcId="{69A8B3B8-80F7-3C45-871E-1E9F21BF6BE2}" destId="{7246293D-02BA-4648-B7AE-AF80FDF9602E}" srcOrd="0" destOrd="0" presId="urn:microsoft.com/office/officeart/2008/layout/HorizontalMultiLevelHierarchy"/>
    <dgm:cxn modelId="{30B100C6-2ED2-44D3-A178-96D16C1F82D6}" type="presOf" srcId="{5C88DA5E-1968-0B42-A05F-E2D965B45BD7}" destId="{466E91DF-35E4-1E4A-A091-7A128F0068CF}" srcOrd="0" destOrd="0" presId="urn:microsoft.com/office/officeart/2008/layout/HorizontalMultiLevelHierarchy"/>
    <dgm:cxn modelId="{9FB863C9-A5BE-F54D-9F2E-D1E5860A8D31}" srcId="{7812B123-8D09-5841-BA09-499E30CC7291}" destId="{80543E1B-F11B-8943-BDC2-8EACA07723A3}" srcOrd="2" destOrd="0" parTransId="{1904A1BE-6EE3-684E-B974-20F1ACF36567}" sibTransId="{595DD4DA-022A-5E40-89C4-2360316E26AE}"/>
    <dgm:cxn modelId="{1FA765CC-BEC3-894B-8F27-00C71F4D56AB}" srcId="{91E683BE-8644-9F46-BBDF-FD570A5B790B}" destId="{79FB28C4-8908-7447-84E5-C5D019DEE39B}" srcOrd="0" destOrd="0" parTransId="{981F735D-FEE7-A34D-9547-0EBCD865B4F0}" sibTransId="{B702BB13-FBB2-3F4A-90A0-8D04AA571982}"/>
    <dgm:cxn modelId="{E9703ACF-43EC-7A47-961F-73BFF94746AB}" srcId="{D687C14F-FB29-CD4C-B103-3D702AF02E99}" destId="{B73982B5-A5F2-A547-A9DA-F5D4FAE5663C}" srcOrd="0" destOrd="0" parTransId="{870438FD-E4EF-2A44-A7E7-8413475825AD}" sibTransId="{3F6D9D36-7A3F-E841-8369-3C734A05E222}"/>
    <dgm:cxn modelId="{A13EC6D4-256D-4F42-A233-4C73DEFC2E3C}" type="presOf" srcId="{5697042B-1B28-1B4F-86CF-F1200B70D426}" destId="{C7C4DE62-3A0A-0F4A-9230-4D677DCC1AE8}" srcOrd="0" destOrd="0" presId="urn:microsoft.com/office/officeart/2008/layout/HorizontalMultiLevelHierarchy"/>
    <dgm:cxn modelId="{796904E4-6331-4422-8E60-3F6E09D367A6}" type="presOf" srcId="{1904A1BE-6EE3-684E-B974-20F1ACF36567}" destId="{706BF900-49C9-8542-BC1E-BFFB6D7C61A6}" srcOrd="1" destOrd="0" presId="urn:microsoft.com/office/officeart/2008/layout/HorizontalMultiLevelHierarchy"/>
    <dgm:cxn modelId="{CE1202E8-7536-4C75-AD6B-361862CD0E5F}" type="presOf" srcId="{B0325DA0-DE7E-5541-8C18-8C4BA0B32670}" destId="{EE2575EA-68E3-1743-AF49-783FEE384E49}" srcOrd="0" destOrd="0" presId="urn:microsoft.com/office/officeart/2008/layout/HorizontalMultiLevelHierarchy"/>
    <dgm:cxn modelId="{42E53FF0-9142-4941-A657-611731029150}" srcId="{7812B123-8D09-5841-BA09-499E30CC7291}" destId="{D687C14F-FB29-CD4C-B103-3D702AF02E99}" srcOrd="1" destOrd="0" parTransId="{60441ED9-152E-6544-B3FB-C5D69F8BC303}" sibTransId="{50525F45-A800-2D47-8F00-E02AD2C294CA}"/>
    <dgm:cxn modelId="{359B91FE-07E4-46D0-9076-47056E68113F}" type="presOf" srcId="{981F735D-FEE7-A34D-9547-0EBCD865B4F0}" destId="{1A7A8388-48EA-C742-8ECC-D2AF377AE3D8}" srcOrd="1" destOrd="0" presId="urn:microsoft.com/office/officeart/2008/layout/HorizontalMultiLevelHierarchy"/>
    <dgm:cxn modelId="{52C20F15-81AC-4332-BB47-65A3F44DD10E}" type="presParOf" srcId="{2C2F8558-8A50-DA48-934A-ABBCFC9AF52D}" destId="{190AED26-FD6A-134F-9985-42AB072FE04F}" srcOrd="0" destOrd="0" presId="urn:microsoft.com/office/officeart/2008/layout/HorizontalMultiLevelHierarchy"/>
    <dgm:cxn modelId="{67723C59-359D-4684-AFAF-C5C129E174C5}" type="presParOf" srcId="{190AED26-FD6A-134F-9985-42AB072FE04F}" destId="{D2E5282F-FE29-2642-8DCB-9CA748D74A6C}" srcOrd="0" destOrd="0" presId="urn:microsoft.com/office/officeart/2008/layout/HorizontalMultiLevelHierarchy"/>
    <dgm:cxn modelId="{FD926C9D-48D2-4EF2-960B-645B813DCC1A}" type="presParOf" srcId="{190AED26-FD6A-134F-9985-42AB072FE04F}" destId="{D6431D53-7A3A-2F47-8508-C8ACCEE71FD8}" srcOrd="1" destOrd="0" presId="urn:microsoft.com/office/officeart/2008/layout/HorizontalMultiLevelHierarchy"/>
    <dgm:cxn modelId="{EFC86618-6060-4F3F-96C1-60D369377F47}" type="presParOf" srcId="{D6431D53-7A3A-2F47-8508-C8ACCEE71FD8}" destId="{EE2575EA-68E3-1743-AF49-783FEE384E49}" srcOrd="0" destOrd="0" presId="urn:microsoft.com/office/officeart/2008/layout/HorizontalMultiLevelHierarchy"/>
    <dgm:cxn modelId="{253E7FC3-B27B-4E57-A557-40291682185A}" type="presParOf" srcId="{EE2575EA-68E3-1743-AF49-783FEE384E49}" destId="{C7C7D135-EF41-4747-9FE4-FBE1F8C4078A}" srcOrd="0" destOrd="0" presId="urn:microsoft.com/office/officeart/2008/layout/HorizontalMultiLevelHierarchy"/>
    <dgm:cxn modelId="{98E3E889-038D-46C9-A2DC-124C0CB36FEF}" type="presParOf" srcId="{D6431D53-7A3A-2F47-8508-C8ACCEE71FD8}" destId="{8FD8ACB2-BF1D-C444-97EF-C929C35654C6}" srcOrd="1" destOrd="0" presId="urn:microsoft.com/office/officeart/2008/layout/HorizontalMultiLevelHierarchy"/>
    <dgm:cxn modelId="{08D57130-C0A7-4562-ADAC-4423880C33D6}" type="presParOf" srcId="{8FD8ACB2-BF1D-C444-97EF-C929C35654C6}" destId="{C7C4DE62-3A0A-0F4A-9230-4D677DCC1AE8}" srcOrd="0" destOrd="0" presId="urn:microsoft.com/office/officeart/2008/layout/HorizontalMultiLevelHierarchy"/>
    <dgm:cxn modelId="{CC2CA4E2-6B1B-4BED-AFF4-6E073A1D27DA}" type="presParOf" srcId="{8FD8ACB2-BF1D-C444-97EF-C929C35654C6}" destId="{949256A3-1637-2441-8CC4-86D363C28537}" srcOrd="1" destOrd="0" presId="urn:microsoft.com/office/officeart/2008/layout/HorizontalMultiLevelHierarchy"/>
    <dgm:cxn modelId="{71BCC9EF-1666-4B96-9A0C-1AAE470D0697}" type="presParOf" srcId="{949256A3-1637-2441-8CC4-86D363C28537}" destId="{49D01B34-4FA0-D04E-8DC7-444707A13C8F}" srcOrd="0" destOrd="0" presId="urn:microsoft.com/office/officeart/2008/layout/HorizontalMultiLevelHierarchy"/>
    <dgm:cxn modelId="{671E08EB-9CC7-41DA-A876-D6E0FBA6AF35}" type="presParOf" srcId="{49D01B34-4FA0-D04E-8DC7-444707A13C8F}" destId="{E6E05808-E19D-EA47-A5A2-B99B5BA27B1A}" srcOrd="0" destOrd="0" presId="urn:microsoft.com/office/officeart/2008/layout/HorizontalMultiLevelHierarchy"/>
    <dgm:cxn modelId="{E4261E30-83E8-4188-B5FC-5D953A100093}" type="presParOf" srcId="{949256A3-1637-2441-8CC4-86D363C28537}" destId="{C5A2BC77-683E-8841-B290-245585307BEB}" srcOrd="1" destOrd="0" presId="urn:microsoft.com/office/officeart/2008/layout/HorizontalMultiLevelHierarchy"/>
    <dgm:cxn modelId="{7F36CB57-3911-41B2-8D2E-12B9892551EB}" type="presParOf" srcId="{C5A2BC77-683E-8841-B290-245585307BEB}" destId="{466E91DF-35E4-1E4A-A091-7A128F0068CF}" srcOrd="0" destOrd="0" presId="urn:microsoft.com/office/officeart/2008/layout/HorizontalMultiLevelHierarchy"/>
    <dgm:cxn modelId="{670C658C-8B2B-493D-8EEF-0AA514CEEED2}" type="presParOf" srcId="{C5A2BC77-683E-8841-B290-245585307BEB}" destId="{C8A23DDC-EA0C-0D43-A443-F5C0893AC97F}" srcOrd="1" destOrd="0" presId="urn:microsoft.com/office/officeart/2008/layout/HorizontalMultiLevelHierarchy"/>
    <dgm:cxn modelId="{FD9D3E6A-E01A-4C57-85DE-2E300075E82F}" type="presParOf" srcId="{D6431D53-7A3A-2F47-8508-C8ACCEE71FD8}" destId="{0DFD3F75-DBC9-7C42-8138-60A146C98A23}" srcOrd="2" destOrd="0" presId="urn:microsoft.com/office/officeart/2008/layout/HorizontalMultiLevelHierarchy"/>
    <dgm:cxn modelId="{6FF51FF8-BEC4-4C55-918C-0D1B19921C3B}" type="presParOf" srcId="{0DFD3F75-DBC9-7C42-8138-60A146C98A23}" destId="{1219511E-B1A7-2B4C-A2DE-B38469B9E680}" srcOrd="0" destOrd="0" presId="urn:microsoft.com/office/officeart/2008/layout/HorizontalMultiLevelHierarchy"/>
    <dgm:cxn modelId="{5E50F107-BD48-4D60-B4D8-78310406CD63}" type="presParOf" srcId="{D6431D53-7A3A-2F47-8508-C8ACCEE71FD8}" destId="{5EE6A9A9-7FEA-9743-B1F9-D94D8DCF46CB}" srcOrd="3" destOrd="0" presId="urn:microsoft.com/office/officeart/2008/layout/HorizontalMultiLevelHierarchy"/>
    <dgm:cxn modelId="{4C0C568A-D284-4E77-BB94-9393264A6B28}" type="presParOf" srcId="{5EE6A9A9-7FEA-9743-B1F9-D94D8DCF46CB}" destId="{1F2E2B3C-5C96-304A-AE33-457D31395D93}" srcOrd="0" destOrd="0" presId="urn:microsoft.com/office/officeart/2008/layout/HorizontalMultiLevelHierarchy"/>
    <dgm:cxn modelId="{D458C392-4096-419C-BBBB-39A57A45DCBB}" type="presParOf" srcId="{5EE6A9A9-7FEA-9743-B1F9-D94D8DCF46CB}" destId="{730BF226-4B67-A44D-8B63-FC03B8D266C4}" srcOrd="1" destOrd="0" presId="urn:microsoft.com/office/officeart/2008/layout/HorizontalMultiLevelHierarchy"/>
    <dgm:cxn modelId="{4EABFA9C-5A8B-4DDD-B43A-ECDA046BD99D}" type="presParOf" srcId="{730BF226-4B67-A44D-8B63-FC03B8D266C4}" destId="{CCF28B4F-36BF-7F4A-BBE4-ECB08D997A8D}" srcOrd="0" destOrd="0" presId="urn:microsoft.com/office/officeart/2008/layout/HorizontalMultiLevelHierarchy"/>
    <dgm:cxn modelId="{E9AD0D14-0529-44C9-B4DF-1438408301F7}" type="presParOf" srcId="{CCF28B4F-36BF-7F4A-BBE4-ECB08D997A8D}" destId="{F8098FB6-E495-DB4A-A8D8-D56F20DAEBD2}" srcOrd="0" destOrd="0" presId="urn:microsoft.com/office/officeart/2008/layout/HorizontalMultiLevelHierarchy"/>
    <dgm:cxn modelId="{378A3770-1FFD-48BD-AB9E-9C6D3D470C0E}" type="presParOf" srcId="{730BF226-4B67-A44D-8B63-FC03B8D266C4}" destId="{40B553B3-4B03-1447-ACCA-30170657B04E}" srcOrd="1" destOrd="0" presId="urn:microsoft.com/office/officeart/2008/layout/HorizontalMultiLevelHierarchy"/>
    <dgm:cxn modelId="{F4BB133B-F5FC-4FE9-A04E-B1CE36CE113A}" type="presParOf" srcId="{40B553B3-4B03-1447-ACCA-30170657B04E}" destId="{2FD72386-7CA6-5649-AFA6-D6E2F5F4D6C3}" srcOrd="0" destOrd="0" presId="urn:microsoft.com/office/officeart/2008/layout/HorizontalMultiLevelHierarchy"/>
    <dgm:cxn modelId="{9A5044BD-42DE-4EB2-B55F-DBE5C1E2402F}" type="presParOf" srcId="{40B553B3-4B03-1447-ACCA-30170657B04E}" destId="{1A460173-19B0-CC40-A4CC-E8C3A8DCA308}" srcOrd="1" destOrd="0" presId="urn:microsoft.com/office/officeart/2008/layout/HorizontalMultiLevelHierarchy"/>
    <dgm:cxn modelId="{74DE43C9-7C5D-495E-AAD5-2B536638E9F9}" type="presParOf" srcId="{D6431D53-7A3A-2F47-8508-C8ACCEE71FD8}" destId="{214AB64B-A54F-984A-A263-8CEAD1B48C47}" srcOrd="4" destOrd="0" presId="urn:microsoft.com/office/officeart/2008/layout/HorizontalMultiLevelHierarchy"/>
    <dgm:cxn modelId="{32272851-0F3C-4EBF-A651-69D1DD37B2E8}" type="presParOf" srcId="{214AB64B-A54F-984A-A263-8CEAD1B48C47}" destId="{706BF900-49C9-8542-BC1E-BFFB6D7C61A6}" srcOrd="0" destOrd="0" presId="urn:microsoft.com/office/officeart/2008/layout/HorizontalMultiLevelHierarchy"/>
    <dgm:cxn modelId="{E70F8E63-E360-418F-BED6-EBA9317D2F19}" type="presParOf" srcId="{D6431D53-7A3A-2F47-8508-C8ACCEE71FD8}" destId="{DB459F3E-6374-F740-B9C2-D53EA617E03B}" srcOrd="5" destOrd="0" presId="urn:microsoft.com/office/officeart/2008/layout/HorizontalMultiLevelHierarchy"/>
    <dgm:cxn modelId="{AFACD77B-30BB-4983-9C84-FEDC5968DCE6}" type="presParOf" srcId="{DB459F3E-6374-F740-B9C2-D53EA617E03B}" destId="{9DFE119E-03A1-2741-B7C3-F1DE74DD6197}" srcOrd="0" destOrd="0" presId="urn:microsoft.com/office/officeart/2008/layout/HorizontalMultiLevelHierarchy"/>
    <dgm:cxn modelId="{50C99587-C352-42EE-9833-CC416F528BE7}" type="presParOf" srcId="{DB459F3E-6374-F740-B9C2-D53EA617E03B}" destId="{53653DE8-DD43-0B46-BA93-E123542D949E}" srcOrd="1" destOrd="0" presId="urn:microsoft.com/office/officeart/2008/layout/HorizontalMultiLevelHierarchy"/>
    <dgm:cxn modelId="{0679B2A3-BF75-443A-A9E2-1946C21362E9}" type="presParOf" srcId="{53653DE8-DD43-0B46-BA93-E123542D949E}" destId="{87EBADCC-C82A-5F4C-AFCD-626AD55D3374}" srcOrd="0" destOrd="0" presId="urn:microsoft.com/office/officeart/2008/layout/HorizontalMultiLevelHierarchy"/>
    <dgm:cxn modelId="{BFCB5C32-1C30-45E1-A48B-7F7F4AA5F69B}" type="presParOf" srcId="{87EBADCC-C82A-5F4C-AFCD-626AD55D3374}" destId="{8C1E1073-A46E-BF40-A57B-ACBC39C3939F}" srcOrd="0" destOrd="0" presId="urn:microsoft.com/office/officeart/2008/layout/HorizontalMultiLevelHierarchy"/>
    <dgm:cxn modelId="{2439E08B-E582-498E-A81B-FF888C9F8C83}" type="presParOf" srcId="{53653DE8-DD43-0B46-BA93-E123542D949E}" destId="{5DFFFFB6-2C79-AC46-B4AF-8E4801AB0C74}" srcOrd="1" destOrd="0" presId="urn:microsoft.com/office/officeart/2008/layout/HorizontalMultiLevelHierarchy"/>
    <dgm:cxn modelId="{B0AB22E0-1F11-4E95-B881-6F86158A698A}" type="presParOf" srcId="{5DFFFFB6-2C79-AC46-B4AF-8E4801AB0C74}" destId="{BC7182E8-2524-4341-B782-0C22357627F2}" srcOrd="0" destOrd="0" presId="urn:microsoft.com/office/officeart/2008/layout/HorizontalMultiLevelHierarchy"/>
    <dgm:cxn modelId="{44ACCF0A-6BBF-4A50-A826-BF1688D37D0D}" type="presParOf" srcId="{5DFFFFB6-2C79-AC46-B4AF-8E4801AB0C74}" destId="{6EA46D2D-2138-D74F-A229-873814C91B5F}" srcOrd="1" destOrd="0" presId="urn:microsoft.com/office/officeart/2008/layout/HorizontalMultiLevelHierarchy"/>
    <dgm:cxn modelId="{3ACA23BB-212F-4029-9F55-25DAB5C4BAEC}" type="presParOf" srcId="{D6431D53-7A3A-2F47-8508-C8ACCEE71FD8}" destId="{7E9C0F2B-FF9A-E14E-A696-2BCF7E03D8EE}" srcOrd="6" destOrd="0" presId="urn:microsoft.com/office/officeart/2008/layout/HorizontalMultiLevelHierarchy"/>
    <dgm:cxn modelId="{C22BD0ED-891B-4DCF-814A-9722BEEEDC58}" type="presParOf" srcId="{7E9C0F2B-FF9A-E14E-A696-2BCF7E03D8EE}" destId="{86D0BB9C-E049-8448-8786-33FE29D9FFE6}" srcOrd="0" destOrd="0" presId="urn:microsoft.com/office/officeart/2008/layout/HorizontalMultiLevelHierarchy"/>
    <dgm:cxn modelId="{D8F52042-E428-45CF-9444-6B55501C67FE}" type="presParOf" srcId="{D6431D53-7A3A-2F47-8508-C8ACCEE71FD8}" destId="{9D8F4F0E-84DC-D249-AA17-B685ED297A88}" srcOrd="7" destOrd="0" presId="urn:microsoft.com/office/officeart/2008/layout/HorizontalMultiLevelHierarchy"/>
    <dgm:cxn modelId="{B892CC8E-340C-4DEA-9F1F-E6E6ED5FEC7B}" type="presParOf" srcId="{9D8F4F0E-84DC-D249-AA17-B685ED297A88}" destId="{54FB3A4D-C63D-924D-B898-56F723C63B1E}" srcOrd="0" destOrd="0" presId="urn:microsoft.com/office/officeart/2008/layout/HorizontalMultiLevelHierarchy"/>
    <dgm:cxn modelId="{32EA20CA-2E98-4009-BB9C-F2960E9E35C6}" type="presParOf" srcId="{9D8F4F0E-84DC-D249-AA17-B685ED297A88}" destId="{28E00DA1-0748-EC47-9AED-43296052754F}" srcOrd="1" destOrd="0" presId="urn:microsoft.com/office/officeart/2008/layout/HorizontalMultiLevelHierarchy"/>
    <dgm:cxn modelId="{FC529CE3-3CD6-4BAA-973D-3E1AED7B9067}" type="presParOf" srcId="{28E00DA1-0748-EC47-9AED-43296052754F}" destId="{71658C2A-3EFD-684B-B31D-EA935E95AE65}" srcOrd="0" destOrd="0" presId="urn:microsoft.com/office/officeart/2008/layout/HorizontalMultiLevelHierarchy"/>
    <dgm:cxn modelId="{3E9A28B0-3312-4868-A124-D9CC05F2FF79}" type="presParOf" srcId="{71658C2A-3EFD-684B-B31D-EA935E95AE65}" destId="{1A7A8388-48EA-C742-8ECC-D2AF377AE3D8}" srcOrd="0" destOrd="0" presId="urn:microsoft.com/office/officeart/2008/layout/HorizontalMultiLevelHierarchy"/>
    <dgm:cxn modelId="{D993F20C-35BE-4B20-A08A-6632BCD6B9E0}" type="presParOf" srcId="{28E00DA1-0748-EC47-9AED-43296052754F}" destId="{4D372547-5D33-594E-9AC8-43DDBC71882E}" srcOrd="1" destOrd="0" presId="urn:microsoft.com/office/officeart/2008/layout/HorizontalMultiLevelHierarchy"/>
    <dgm:cxn modelId="{954637C0-D3E0-4887-8BCB-F4BE7F3BEA5F}" type="presParOf" srcId="{4D372547-5D33-594E-9AC8-43DDBC71882E}" destId="{29C166B7-7FE2-744A-AE69-AEC50031C02F}" srcOrd="0" destOrd="0" presId="urn:microsoft.com/office/officeart/2008/layout/HorizontalMultiLevelHierarchy"/>
    <dgm:cxn modelId="{18CA0EAE-AA8F-443B-8BFF-00B77F63FFCD}" type="presParOf" srcId="{4D372547-5D33-594E-9AC8-43DDBC71882E}" destId="{DAEAA875-6405-E34D-A989-D7DB8CBE65E2}" srcOrd="1" destOrd="0" presId="urn:microsoft.com/office/officeart/2008/layout/HorizontalMultiLevelHierarchy"/>
    <dgm:cxn modelId="{B215D289-4FD3-439D-91F9-1F61B896EE38}" type="presParOf" srcId="{D6431D53-7A3A-2F47-8508-C8ACCEE71FD8}" destId="{D64C484E-A94A-4541-9E11-CB46AE8A45D6}" srcOrd="8" destOrd="0" presId="urn:microsoft.com/office/officeart/2008/layout/HorizontalMultiLevelHierarchy"/>
    <dgm:cxn modelId="{220B4A46-A496-4353-866C-0E948ACE139F}" type="presParOf" srcId="{D64C484E-A94A-4541-9E11-CB46AE8A45D6}" destId="{7CA6772F-F9D5-E442-BEFB-DEAD02FCE25A}" srcOrd="0" destOrd="0" presId="urn:microsoft.com/office/officeart/2008/layout/HorizontalMultiLevelHierarchy"/>
    <dgm:cxn modelId="{240EC258-8C96-4BF0-9128-2DAA3C77A183}" type="presParOf" srcId="{D6431D53-7A3A-2F47-8508-C8ACCEE71FD8}" destId="{DC0C2D42-4E85-4B40-9FA9-A3918A1CFE6B}" srcOrd="9" destOrd="0" presId="urn:microsoft.com/office/officeart/2008/layout/HorizontalMultiLevelHierarchy"/>
    <dgm:cxn modelId="{221EC97B-1831-4357-B4E3-F7A406E9467E}" type="presParOf" srcId="{DC0C2D42-4E85-4B40-9FA9-A3918A1CFE6B}" destId="{0FA30A42-910A-8D46-8321-65F054F050E1}" srcOrd="0" destOrd="0" presId="urn:microsoft.com/office/officeart/2008/layout/HorizontalMultiLevelHierarchy"/>
    <dgm:cxn modelId="{7F0B03E0-0F85-4410-8FAA-C3A25B9A3913}" type="presParOf" srcId="{DC0C2D42-4E85-4B40-9FA9-A3918A1CFE6B}" destId="{E4D81D82-BF81-8D49-81B2-4F36C257A2AA}" srcOrd="1" destOrd="0" presId="urn:microsoft.com/office/officeart/2008/layout/HorizontalMultiLevelHierarchy"/>
    <dgm:cxn modelId="{8B88E45F-4E09-4A0C-975C-D0DE080D66DB}" type="presParOf" srcId="{E4D81D82-BF81-8D49-81B2-4F36C257A2AA}" destId="{85FCA777-BCAF-994C-BB40-859DB3602DA5}" srcOrd="0" destOrd="0" presId="urn:microsoft.com/office/officeart/2008/layout/HorizontalMultiLevelHierarchy"/>
    <dgm:cxn modelId="{005B3E3C-7972-46F7-9495-A2BA85CD6565}" type="presParOf" srcId="{85FCA777-BCAF-994C-BB40-859DB3602DA5}" destId="{90064DB5-86E7-B24B-ADA8-4F89FE2204BD}" srcOrd="0" destOrd="0" presId="urn:microsoft.com/office/officeart/2008/layout/HorizontalMultiLevelHierarchy"/>
    <dgm:cxn modelId="{E9660AF6-FC40-4816-8EAA-D4629D6808CF}" type="presParOf" srcId="{E4D81D82-BF81-8D49-81B2-4F36C257A2AA}" destId="{F7F2DF6D-B343-C244-8A04-56069C33A57A}" srcOrd="1" destOrd="0" presId="urn:microsoft.com/office/officeart/2008/layout/HorizontalMultiLevelHierarchy"/>
    <dgm:cxn modelId="{4D557930-1BE7-44B2-8568-AB52154C090A}" type="presParOf" srcId="{F7F2DF6D-B343-C244-8A04-56069C33A57A}" destId="{7246293D-02BA-4648-B7AE-AF80FDF9602E}" srcOrd="0" destOrd="0" presId="urn:microsoft.com/office/officeart/2008/layout/HorizontalMultiLevelHierarchy"/>
    <dgm:cxn modelId="{27F61A09-9ED6-4082-AABF-042E200302CB}" type="presParOf" srcId="{F7F2DF6D-B343-C244-8A04-56069C33A57A}" destId="{CAB563B7-CEF7-DF44-AC36-4631833FEA89}"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FCA777-BCAF-994C-BB40-859DB3602DA5}">
      <dsp:nvSpPr>
        <dsp:cNvPr id="0" name=""/>
        <dsp:cNvSpPr/>
      </dsp:nvSpPr>
      <dsp:spPr>
        <a:xfrm>
          <a:off x="5888312" y="4558502"/>
          <a:ext cx="549076" cy="91440"/>
        </a:xfrm>
        <a:custGeom>
          <a:avLst/>
          <a:gdLst/>
          <a:ahLst/>
          <a:cxnLst/>
          <a:rect l="0" t="0" r="0" b="0"/>
          <a:pathLst>
            <a:path>
              <a:moveTo>
                <a:pt x="0" y="45720"/>
              </a:moveTo>
              <a:lnTo>
                <a:pt x="549076" y="45720"/>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6149123" y="4590495"/>
        <a:ext cx="27453" cy="27453"/>
      </dsp:txXfrm>
    </dsp:sp>
    <dsp:sp modelId="{D64C484E-A94A-4541-9E11-CB46AE8A45D6}">
      <dsp:nvSpPr>
        <dsp:cNvPr id="0" name=""/>
        <dsp:cNvSpPr/>
      </dsp:nvSpPr>
      <dsp:spPr>
        <a:xfrm>
          <a:off x="1747706" y="2527961"/>
          <a:ext cx="1395224" cy="2076260"/>
        </a:xfrm>
        <a:custGeom>
          <a:avLst/>
          <a:gdLst/>
          <a:ahLst/>
          <a:cxnLst/>
          <a:rect l="0" t="0" r="0" b="0"/>
          <a:pathLst>
            <a:path>
              <a:moveTo>
                <a:pt x="0" y="0"/>
              </a:moveTo>
              <a:lnTo>
                <a:pt x="697612" y="0"/>
              </a:lnTo>
              <a:lnTo>
                <a:pt x="697612" y="2076260"/>
              </a:lnTo>
              <a:lnTo>
                <a:pt x="1395224" y="2076260"/>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2382781" y="3503554"/>
        <a:ext cx="125075" cy="125075"/>
      </dsp:txXfrm>
    </dsp:sp>
    <dsp:sp modelId="{71658C2A-3EFD-684B-B31D-EA935E95AE65}">
      <dsp:nvSpPr>
        <dsp:cNvPr id="0" name=""/>
        <dsp:cNvSpPr/>
      </dsp:nvSpPr>
      <dsp:spPr>
        <a:xfrm>
          <a:off x="5888312" y="3512244"/>
          <a:ext cx="549076" cy="91440"/>
        </a:xfrm>
        <a:custGeom>
          <a:avLst/>
          <a:gdLst/>
          <a:ahLst/>
          <a:cxnLst/>
          <a:rect l="0" t="0" r="0" b="0"/>
          <a:pathLst>
            <a:path>
              <a:moveTo>
                <a:pt x="0" y="45720"/>
              </a:moveTo>
              <a:lnTo>
                <a:pt x="549076" y="45720"/>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6149123" y="3544237"/>
        <a:ext cx="27453" cy="27453"/>
      </dsp:txXfrm>
    </dsp:sp>
    <dsp:sp modelId="{7E9C0F2B-FF9A-E14E-A696-2BCF7E03D8EE}">
      <dsp:nvSpPr>
        <dsp:cNvPr id="0" name=""/>
        <dsp:cNvSpPr/>
      </dsp:nvSpPr>
      <dsp:spPr>
        <a:xfrm>
          <a:off x="1747706" y="2527961"/>
          <a:ext cx="1395224" cy="1030002"/>
        </a:xfrm>
        <a:custGeom>
          <a:avLst/>
          <a:gdLst/>
          <a:ahLst/>
          <a:cxnLst/>
          <a:rect l="0" t="0" r="0" b="0"/>
          <a:pathLst>
            <a:path>
              <a:moveTo>
                <a:pt x="0" y="0"/>
              </a:moveTo>
              <a:lnTo>
                <a:pt x="697612" y="0"/>
              </a:lnTo>
              <a:lnTo>
                <a:pt x="697612" y="1030002"/>
              </a:lnTo>
              <a:lnTo>
                <a:pt x="1395224" y="1030002"/>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2401963" y="2999607"/>
        <a:ext cx="86711" cy="86711"/>
      </dsp:txXfrm>
    </dsp:sp>
    <dsp:sp modelId="{87EBADCC-C82A-5F4C-AFCD-626AD55D3374}">
      <dsp:nvSpPr>
        <dsp:cNvPr id="0" name=""/>
        <dsp:cNvSpPr/>
      </dsp:nvSpPr>
      <dsp:spPr>
        <a:xfrm>
          <a:off x="5888312" y="2465986"/>
          <a:ext cx="549076" cy="91440"/>
        </a:xfrm>
        <a:custGeom>
          <a:avLst/>
          <a:gdLst/>
          <a:ahLst/>
          <a:cxnLst/>
          <a:rect l="0" t="0" r="0" b="0"/>
          <a:pathLst>
            <a:path>
              <a:moveTo>
                <a:pt x="0" y="45720"/>
              </a:moveTo>
              <a:lnTo>
                <a:pt x="549076" y="45720"/>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6149123" y="2497979"/>
        <a:ext cx="27453" cy="27453"/>
      </dsp:txXfrm>
    </dsp:sp>
    <dsp:sp modelId="{214AB64B-A54F-984A-A263-8CEAD1B48C47}">
      <dsp:nvSpPr>
        <dsp:cNvPr id="0" name=""/>
        <dsp:cNvSpPr/>
      </dsp:nvSpPr>
      <dsp:spPr>
        <a:xfrm>
          <a:off x="1747706" y="2465986"/>
          <a:ext cx="1395224" cy="91440"/>
        </a:xfrm>
        <a:custGeom>
          <a:avLst/>
          <a:gdLst/>
          <a:ahLst/>
          <a:cxnLst/>
          <a:rect l="0" t="0" r="0" b="0"/>
          <a:pathLst>
            <a:path>
              <a:moveTo>
                <a:pt x="0" y="61975"/>
              </a:moveTo>
              <a:lnTo>
                <a:pt x="697612" y="61975"/>
              </a:lnTo>
              <a:lnTo>
                <a:pt x="697612" y="45720"/>
              </a:lnTo>
              <a:lnTo>
                <a:pt x="1395224" y="45720"/>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2410436" y="2476823"/>
        <a:ext cx="69765" cy="69765"/>
      </dsp:txXfrm>
    </dsp:sp>
    <dsp:sp modelId="{CCF28B4F-36BF-7F4A-BBE4-ECB08D997A8D}">
      <dsp:nvSpPr>
        <dsp:cNvPr id="0" name=""/>
        <dsp:cNvSpPr/>
      </dsp:nvSpPr>
      <dsp:spPr>
        <a:xfrm>
          <a:off x="5888312" y="1419727"/>
          <a:ext cx="549076" cy="91440"/>
        </a:xfrm>
        <a:custGeom>
          <a:avLst/>
          <a:gdLst/>
          <a:ahLst/>
          <a:cxnLst/>
          <a:rect l="0" t="0" r="0" b="0"/>
          <a:pathLst>
            <a:path>
              <a:moveTo>
                <a:pt x="0" y="45720"/>
              </a:moveTo>
              <a:lnTo>
                <a:pt x="549076" y="45720"/>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6149123" y="1451721"/>
        <a:ext cx="27453" cy="27453"/>
      </dsp:txXfrm>
    </dsp:sp>
    <dsp:sp modelId="{0DFD3F75-DBC9-7C42-8138-60A146C98A23}">
      <dsp:nvSpPr>
        <dsp:cNvPr id="0" name=""/>
        <dsp:cNvSpPr/>
      </dsp:nvSpPr>
      <dsp:spPr>
        <a:xfrm>
          <a:off x="1747706" y="1465447"/>
          <a:ext cx="1395224" cy="1062513"/>
        </a:xfrm>
        <a:custGeom>
          <a:avLst/>
          <a:gdLst/>
          <a:ahLst/>
          <a:cxnLst/>
          <a:rect l="0" t="0" r="0" b="0"/>
          <a:pathLst>
            <a:path>
              <a:moveTo>
                <a:pt x="0" y="1062513"/>
              </a:moveTo>
              <a:lnTo>
                <a:pt x="697612" y="1062513"/>
              </a:lnTo>
              <a:lnTo>
                <a:pt x="697612" y="0"/>
              </a:lnTo>
              <a:lnTo>
                <a:pt x="1395224" y="0"/>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2401475" y="1952861"/>
        <a:ext cx="87686" cy="87686"/>
      </dsp:txXfrm>
    </dsp:sp>
    <dsp:sp modelId="{49D01B34-4FA0-D04E-8DC7-444707A13C8F}">
      <dsp:nvSpPr>
        <dsp:cNvPr id="0" name=""/>
        <dsp:cNvSpPr/>
      </dsp:nvSpPr>
      <dsp:spPr>
        <a:xfrm>
          <a:off x="5888312" y="373469"/>
          <a:ext cx="549076" cy="91440"/>
        </a:xfrm>
        <a:custGeom>
          <a:avLst/>
          <a:gdLst/>
          <a:ahLst/>
          <a:cxnLst/>
          <a:rect l="0" t="0" r="0" b="0"/>
          <a:pathLst>
            <a:path>
              <a:moveTo>
                <a:pt x="0" y="45720"/>
              </a:moveTo>
              <a:lnTo>
                <a:pt x="549076" y="45720"/>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6149123" y="405463"/>
        <a:ext cx="27453" cy="27453"/>
      </dsp:txXfrm>
    </dsp:sp>
    <dsp:sp modelId="{EE2575EA-68E3-1743-AF49-783FEE384E49}">
      <dsp:nvSpPr>
        <dsp:cNvPr id="0" name=""/>
        <dsp:cNvSpPr/>
      </dsp:nvSpPr>
      <dsp:spPr>
        <a:xfrm>
          <a:off x="1747706" y="419189"/>
          <a:ext cx="1395224" cy="2108771"/>
        </a:xfrm>
        <a:custGeom>
          <a:avLst/>
          <a:gdLst/>
          <a:ahLst/>
          <a:cxnLst/>
          <a:rect l="0" t="0" r="0" b="0"/>
          <a:pathLst>
            <a:path>
              <a:moveTo>
                <a:pt x="0" y="2108771"/>
              </a:moveTo>
              <a:lnTo>
                <a:pt x="697612" y="2108771"/>
              </a:lnTo>
              <a:lnTo>
                <a:pt x="697612" y="0"/>
              </a:lnTo>
              <a:lnTo>
                <a:pt x="1395224" y="0"/>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2382105" y="1410362"/>
        <a:ext cx="126427" cy="126427"/>
      </dsp:txXfrm>
    </dsp:sp>
    <dsp:sp modelId="{D2E5282F-FE29-2642-8DCB-9CA748D74A6C}">
      <dsp:nvSpPr>
        <dsp:cNvPr id="0" name=""/>
        <dsp:cNvSpPr/>
      </dsp:nvSpPr>
      <dsp:spPr>
        <a:xfrm>
          <a:off x="0" y="2056601"/>
          <a:ext cx="2552693" cy="94272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kern="1200" err="1"/>
            <a:t>Accès</a:t>
          </a:r>
          <a:r>
            <a:rPr lang="en-US" sz="1400" b="1" kern="1200"/>
            <a:t> aux </a:t>
          </a:r>
          <a:r>
            <a:rPr lang="en-US" sz="1400" b="1" kern="1200" baseline="0" err="1"/>
            <a:t>soins</a:t>
          </a:r>
          <a:r>
            <a:rPr lang="en-US" sz="1400" b="1" kern="1200" baseline="0"/>
            <a:t> de </a:t>
          </a:r>
          <a:r>
            <a:rPr lang="en-US" sz="1400" b="1" kern="1200" baseline="0" err="1"/>
            <a:t>santé</a:t>
          </a:r>
          <a:endParaRPr lang="en-US" sz="1400" b="1" kern="1200" err="1"/>
        </a:p>
      </dsp:txBody>
      <dsp:txXfrm>
        <a:off x="0" y="2056601"/>
        <a:ext cx="2552693" cy="942720"/>
      </dsp:txXfrm>
    </dsp:sp>
    <dsp:sp modelId="{C7C4DE62-3A0A-0F4A-9230-4D677DCC1AE8}">
      <dsp:nvSpPr>
        <dsp:cNvPr id="0" name=""/>
        <dsp:cNvSpPr/>
      </dsp:nvSpPr>
      <dsp:spPr>
        <a:xfrm>
          <a:off x="3142931" y="686"/>
          <a:ext cx="2745380" cy="837006"/>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t>Sans </a:t>
          </a:r>
          <a:r>
            <a:rPr lang="en-US" sz="1400" kern="1200" err="1"/>
            <a:t>titre</a:t>
          </a:r>
          <a:r>
            <a:rPr lang="en-US" sz="1400" kern="1200"/>
            <a:t> de séjour</a:t>
          </a:r>
        </a:p>
      </dsp:txBody>
      <dsp:txXfrm>
        <a:off x="3142931" y="686"/>
        <a:ext cx="2745380" cy="837006"/>
      </dsp:txXfrm>
    </dsp:sp>
    <dsp:sp modelId="{466E91DF-35E4-1E4A-A091-7A128F0068CF}">
      <dsp:nvSpPr>
        <dsp:cNvPr id="0" name=""/>
        <dsp:cNvSpPr/>
      </dsp:nvSpPr>
      <dsp:spPr>
        <a:xfrm>
          <a:off x="6437388" y="686"/>
          <a:ext cx="2745380" cy="837006"/>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t>CPAS/OCMW = Aide </a:t>
          </a:r>
          <a:r>
            <a:rPr lang="en-US" sz="1400" kern="1200" dirty="0" err="1"/>
            <a:t>médicale</a:t>
          </a:r>
          <a:r>
            <a:rPr lang="en-US" sz="1400" kern="1200" dirty="0"/>
            <a:t> </a:t>
          </a:r>
          <a:r>
            <a:rPr lang="en-US" sz="1400" kern="1200" dirty="0" err="1"/>
            <a:t>urgente</a:t>
          </a:r>
          <a:r>
            <a:rPr lang="en-US" sz="1400" kern="1200" dirty="0"/>
            <a:t> (AMU)</a:t>
          </a:r>
        </a:p>
      </dsp:txBody>
      <dsp:txXfrm>
        <a:off x="6437388" y="686"/>
        <a:ext cx="2745380" cy="837006"/>
      </dsp:txXfrm>
    </dsp:sp>
    <dsp:sp modelId="{1F2E2B3C-5C96-304A-AE33-457D31395D93}">
      <dsp:nvSpPr>
        <dsp:cNvPr id="0" name=""/>
        <dsp:cNvSpPr/>
      </dsp:nvSpPr>
      <dsp:spPr>
        <a:xfrm>
          <a:off x="3142931" y="1046944"/>
          <a:ext cx="2745380" cy="837006"/>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err="1"/>
            <a:t>Demande</a:t>
          </a:r>
          <a:r>
            <a:rPr lang="en-US" sz="1400" kern="1200"/>
            <a:t> de protection </a:t>
          </a:r>
          <a:r>
            <a:rPr lang="en-US" sz="1400" kern="1200" err="1"/>
            <a:t>internationale</a:t>
          </a:r>
          <a:endParaRPr lang="en-US" sz="1400" kern="1200"/>
        </a:p>
      </dsp:txBody>
      <dsp:txXfrm>
        <a:off x="3142931" y="1046944"/>
        <a:ext cx="2745380" cy="837006"/>
      </dsp:txXfrm>
    </dsp:sp>
    <dsp:sp modelId="{2FD72386-7CA6-5649-AFA6-D6E2F5F4D6C3}">
      <dsp:nvSpPr>
        <dsp:cNvPr id="0" name=""/>
        <dsp:cNvSpPr/>
      </dsp:nvSpPr>
      <dsp:spPr>
        <a:xfrm>
          <a:off x="6437388" y="1046944"/>
          <a:ext cx="2745380" cy="837006"/>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err="1"/>
            <a:t>Fedasil</a:t>
          </a:r>
          <a:r>
            <a:rPr lang="en-US" sz="1400" kern="1200"/>
            <a:t> = </a:t>
          </a:r>
          <a:r>
            <a:rPr lang="en-US" sz="1400" kern="1200" err="1"/>
            <a:t>demande</a:t>
          </a:r>
          <a:r>
            <a:rPr lang="en-US" sz="1400" kern="1200"/>
            <a:t> de </a:t>
          </a:r>
          <a:r>
            <a:rPr lang="en-US" sz="1400" kern="1200" err="1"/>
            <a:t>réquisitoire</a:t>
          </a:r>
          <a:endParaRPr lang="en-US" sz="1400" kern="1200"/>
        </a:p>
      </dsp:txBody>
      <dsp:txXfrm>
        <a:off x="6437388" y="1046944"/>
        <a:ext cx="2745380" cy="837006"/>
      </dsp:txXfrm>
    </dsp:sp>
    <dsp:sp modelId="{9DFE119E-03A1-2741-B7C3-F1DE74DD6197}">
      <dsp:nvSpPr>
        <dsp:cNvPr id="0" name=""/>
        <dsp:cNvSpPr/>
      </dsp:nvSpPr>
      <dsp:spPr>
        <a:xfrm>
          <a:off x="3142931" y="2093202"/>
          <a:ext cx="2745380" cy="837006"/>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t>Titre</a:t>
          </a:r>
          <a:r>
            <a:rPr lang="en-US" sz="1400" kern="1200" baseline="0"/>
            <a:t> de séjour/carte </a:t>
          </a:r>
          <a:r>
            <a:rPr lang="en-US" sz="1400" kern="1200" baseline="0" err="1"/>
            <a:t>d’identité</a:t>
          </a:r>
          <a:endParaRPr lang="en-US" sz="1400" kern="1200"/>
        </a:p>
      </dsp:txBody>
      <dsp:txXfrm>
        <a:off x="3142931" y="2093202"/>
        <a:ext cx="2745380" cy="837006"/>
      </dsp:txXfrm>
    </dsp:sp>
    <dsp:sp modelId="{BC7182E8-2524-4341-B782-0C22357627F2}">
      <dsp:nvSpPr>
        <dsp:cNvPr id="0" name=""/>
        <dsp:cNvSpPr/>
      </dsp:nvSpPr>
      <dsp:spPr>
        <a:xfrm>
          <a:off x="6437388" y="2093202"/>
          <a:ext cx="2745380" cy="837006"/>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rtl="0">
            <a:lnSpc>
              <a:spcPct val="90000"/>
            </a:lnSpc>
            <a:spcBef>
              <a:spcPct val="0"/>
            </a:spcBef>
            <a:spcAft>
              <a:spcPct val="35000"/>
            </a:spcAft>
            <a:buNone/>
          </a:pPr>
          <a:r>
            <a:rPr lang="en-US" sz="1400" kern="1200" dirty="0"/>
            <a:t>Assurance </a:t>
          </a:r>
          <a:r>
            <a:rPr lang="en-US" sz="1400" kern="1200" dirty="0" err="1"/>
            <a:t>maladie-invalidité</a:t>
          </a:r>
          <a:r>
            <a:rPr lang="en-US" sz="1400" kern="1200" dirty="0"/>
            <a:t> (</a:t>
          </a:r>
          <a:r>
            <a:rPr lang="en-US" sz="1400" kern="1200" dirty="0" err="1"/>
            <a:t>mutuelle</a:t>
          </a:r>
          <a:r>
            <a:rPr lang="en-US" sz="1400" kern="1200" dirty="0"/>
            <a:t>)</a:t>
          </a:r>
          <a:r>
            <a:rPr lang="en-US" sz="1400" kern="1200" dirty="0">
              <a:latin typeface="Calibri Light" panose="020F0302020204030204"/>
            </a:rPr>
            <a:t> </a:t>
          </a:r>
        </a:p>
      </dsp:txBody>
      <dsp:txXfrm>
        <a:off x="6437388" y="2093202"/>
        <a:ext cx="2745380" cy="837006"/>
      </dsp:txXfrm>
    </dsp:sp>
    <dsp:sp modelId="{54FB3A4D-C63D-924D-B898-56F723C63B1E}">
      <dsp:nvSpPr>
        <dsp:cNvPr id="0" name=""/>
        <dsp:cNvSpPr/>
      </dsp:nvSpPr>
      <dsp:spPr>
        <a:xfrm>
          <a:off x="3142931" y="3139460"/>
          <a:ext cx="2745380" cy="837006"/>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rtl="0">
            <a:lnSpc>
              <a:spcPct val="90000"/>
            </a:lnSpc>
            <a:spcBef>
              <a:spcPct val="0"/>
            </a:spcBef>
            <a:spcAft>
              <a:spcPct val="35000"/>
            </a:spcAft>
            <a:buNone/>
          </a:pPr>
          <a:r>
            <a:rPr lang="en-US" sz="1400" kern="1200">
              <a:latin typeface="Calibri Light" panose="020F0302020204030204"/>
            </a:rPr>
            <a:t> </a:t>
          </a:r>
          <a:r>
            <a:rPr lang="en-US" sz="1400" kern="1200" err="1"/>
            <a:t>Arrivée</a:t>
          </a:r>
          <a:r>
            <a:rPr lang="en-US" sz="1400" kern="1200"/>
            <a:t> avec Visa/</a:t>
          </a:r>
          <a:r>
            <a:rPr lang="en-US" sz="1400" kern="1200" err="1"/>
            <a:t>garant</a:t>
          </a:r>
          <a:endParaRPr lang="en-US" sz="1400" kern="1200"/>
        </a:p>
      </dsp:txBody>
      <dsp:txXfrm>
        <a:off x="3142931" y="3139460"/>
        <a:ext cx="2745380" cy="837006"/>
      </dsp:txXfrm>
    </dsp:sp>
    <dsp:sp modelId="{29C166B7-7FE2-744A-AE69-AEC50031C02F}">
      <dsp:nvSpPr>
        <dsp:cNvPr id="0" name=""/>
        <dsp:cNvSpPr/>
      </dsp:nvSpPr>
      <dsp:spPr>
        <a:xfrm>
          <a:off x="6437388" y="3139460"/>
          <a:ext cx="2745380" cy="837006"/>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rtl="0">
            <a:lnSpc>
              <a:spcPct val="90000"/>
            </a:lnSpc>
            <a:spcBef>
              <a:spcPct val="0"/>
            </a:spcBef>
            <a:spcAft>
              <a:spcPct val="35000"/>
            </a:spcAft>
            <a:buNone/>
          </a:pPr>
          <a:r>
            <a:rPr lang="en-US" sz="1400" kern="1200"/>
            <a:t>Assurance</a:t>
          </a:r>
          <a:r>
            <a:rPr lang="en-US" sz="1400" kern="1200" baseline="0"/>
            <a:t> dans les pays </a:t>
          </a:r>
          <a:r>
            <a:rPr lang="en-US" sz="1400" kern="1200" baseline="0" err="1"/>
            <a:t>d’origine</a:t>
          </a:r>
          <a:r>
            <a:rPr lang="en-US" sz="1400" kern="1200">
              <a:latin typeface="Calibri Light" panose="020F0302020204030204"/>
            </a:rPr>
            <a:t> </a:t>
          </a:r>
          <a:r>
            <a:rPr lang="en-US" sz="1400" kern="1200" err="1">
              <a:latin typeface="Calibri Light" panose="020F0302020204030204"/>
            </a:rPr>
            <a:t>ou</a:t>
          </a:r>
          <a:r>
            <a:rPr lang="en-US" sz="1400" kern="1200">
              <a:latin typeface="Calibri Light" panose="020F0302020204030204"/>
            </a:rPr>
            <a:t> </a:t>
          </a:r>
          <a:r>
            <a:rPr lang="en-US" sz="1400" kern="1200" err="1">
              <a:latin typeface="Calibri Light" panose="020F0302020204030204"/>
            </a:rPr>
            <a:t>prise</a:t>
          </a:r>
          <a:r>
            <a:rPr lang="en-US" sz="1400" kern="1200">
              <a:latin typeface="Calibri Light" panose="020F0302020204030204"/>
            </a:rPr>
            <a:t> </a:t>
          </a:r>
          <a:r>
            <a:rPr lang="en-US" sz="1400" kern="1200" err="1">
              <a:latin typeface="Calibri Light" panose="020F0302020204030204"/>
            </a:rPr>
            <a:t>en</a:t>
          </a:r>
          <a:r>
            <a:rPr lang="en-US" sz="1400" kern="1200">
              <a:latin typeface="Calibri Light" panose="020F0302020204030204"/>
            </a:rPr>
            <a:t> charge par le </a:t>
          </a:r>
          <a:r>
            <a:rPr lang="en-US" sz="1400" kern="1200" err="1">
              <a:latin typeface="Calibri Light" panose="020F0302020204030204"/>
            </a:rPr>
            <a:t>garant</a:t>
          </a:r>
          <a:r>
            <a:rPr lang="en-US" sz="1400" kern="1200">
              <a:latin typeface="Calibri Light" panose="020F0302020204030204"/>
            </a:rPr>
            <a:t>.</a:t>
          </a:r>
          <a:endParaRPr lang="en-US" sz="1400" kern="1200"/>
        </a:p>
      </dsp:txBody>
      <dsp:txXfrm>
        <a:off x="6437388" y="3139460"/>
        <a:ext cx="2745380" cy="837006"/>
      </dsp:txXfrm>
    </dsp:sp>
    <dsp:sp modelId="{0FA30A42-910A-8D46-8321-65F054F050E1}">
      <dsp:nvSpPr>
        <dsp:cNvPr id="0" name=""/>
        <dsp:cNvSpPr/>
      </dsp:nvSpPr>
      <dsp:spPr>
        <a:xfrm>
          <a:off x="3142931" y="4185718"/>
          <a:ext cx="2745380" cy="837006"/>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err="1"/>
            <a:t>Prisonniers</a:t>
          </a:r>
          <a:endParaRPr lang="en-US" sz="1400" kern="1200"/>
        </a:p>
      </dsp:txBody>
      <dsp:txXfrm>
        <a:off x="3142931" y="4185718"/>
        <a:ext cx="2745380" cy="837006"/>
      </dsp:txXfrm>
    </dsp:sp>
    <dsp:sp modelId="{7246293D-02BA-4648-B7AE-AF80FDF9602E}">
      <dsp:nvSpPr>
        <dsp:cNvPr id="0" name=""/>
        <dsp:cNvSpPr/>
      </dsp:nvSpPr>
      <dsp:spPr>
        <a:xfrm>
          <a:off x="6437388" y="4185718"/>
          <a:ext cx="2745380" cy="837006"/>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t>SPF/POD Justice</a:t>
          </a:r>
        </a:p>
      </dsp:txBody>
      <dsp:txXfrm>
        <a:off x="6437388" y="4185718"/>
        <a:ext cx="2745380" cy="837006"/>
      </dsp:txXfrm>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BE"/>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1D70E24-20C2-4C45-8A92-5E394386F608}" type="datetimeFigureOut">
              <a:rPr lang="fr-BE" smtClean="0"/>
              <a:t>18-03-24</a:t>
            </a:fld>
            <a:endParaRPr lang="fr-BE"/>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BE"/>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BE"/>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B51B1B-66EA-4D6B-BA96-193BF57A14D3}" type="slidenum">
              <a:rPr lang="fr-BE" smtClean="0"/>
              <a:t>‹nr.›</a:t>
            </a:fld>
            <a:endParaRPr lang="fr-BE"/>
          </a:p>
        </p:txBody>
      </p:sp>
    </p:spTree>
    <p:extLst>
      <p:ext uri="{BB962C8B-B14F-4D97-AF65-F5344CB8AC3E}">
        <p14:creationId xmlns:p14="http://schemas.microsoft.com/office/powerpoint/2010/main" val="31025566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sanspapiers.be/wp-content/uploads/2018/10/Enque%CC%82te-BESP.pdf"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mi-is.be/fr/nouvelles/document-dinformation-sur-laide-medicale-urgente"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2CB51B1B-66EA-4D6B-BA96-193BF57A14D3}" type="slidenum">
              <a:rPr lang="fr-BE" smtClean="0"/>
              <a:t>1</a:t>
            </a:fld>
            <a:endParaRPr lang="fr-BE"/>
          </a:p>
        </p:txBody>
      </p:sp>
    </p:spTree>
    <p:extLst>
      <p:ext uri="{BB962C8B-B14F-4D97-AF65-F5344CB8AC3E}">
        <p14:creationId xmlns:p14="http://schemas.microsoft.com/office/powerpoint/2010/main" val="24556833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3" name="Google Shape;153;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fr-FR"/>
              <a:t>Ce non-recours s’explique par divers facteurs (Schockaert et al., 2012 ; Médecins du Monde, 2012 ; Leduc et al., 2018) : certaines personnes ne se sentent pas à l’aise de se présenter au CPAS par crainte pour des repercussion sur leur situation de séjour, d’autres ne sont pas informées de leur éligibilité, et d’autres encore rencontrent des difficultés à naviguer à travers les étapes de la procédure de demande, jugées trop floues, longues et complexes.</a:t>
            </a:r>
            <a:endParaRPr/>
          </a:p>
          <a:p>
            <a:pPr marL="0" lvl="0" indent="0" algn="l" rtl="0">
              <a:spcBef>
                <a:spcPts val="0"/>
              </a:spcBef>
              <a:spcAft>
                <a:spcPts val="0"/>
              </a:spcAft>
              <a:buNone/>
            </a:pPr>
            <a:endParaRPr/>
          </a:p>
        </p:txBody>
      </p:sp>
      <p:sp>
        <p:nvSpPr>
          <p:cNvPr id="154" name="Google Shape;154;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FR"/>
              <a:t>5</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rtl="0"/>
            <a:r>
              <a:rPr lang="fr-FR" sz="1200" b="0" i="0" u="none" strike="noStrike" kern="1200" dirty="0">
                <a:solidFill>
                  <a:schemeClr val="tx1"/>
                </a:solidFill>
                <a:effectLst/>
                <a:latin typeface="+mn-lt"/>
                <a:ea typeface="+mn-ea"/>
                <a:cs typeface="+mn-cs"/>
              </a:rPr>
              <a:t>Les couts invisibilisés de l’AMU: le cout humain due aux obstacles dans l’accès aux soins, la lourde charge administrative pour les CPAS, les prestataires de soins et les ayants-droits à l’AMU mais aussi des soins octroyés resté en « dette » auprès du prestataire de soins (cf. Sarah </a:t>
            </a:r>
            <a:r>
              <a:rPr lang="fr-FR" sz="1200" b="0" i="0" u="none" strike="noStrike" kern="1200" dirty="0" err="1">
                <a:solidFill>
                  <a:schemeClr val="tx1"/>
                </a:solidFill>
                <a:effectLst/>
                <a:latin typeface="+mn-lt"/>
                <a:ea typeface="+mn-ea"/>
                <a:cs typeface="+mn-cs"/>
              </a:rPr>
              <a:t>Lorand</a:t>
            </a:r>
            <a:r>
              <a:rPr lang="fr-FR" sz="1200" b="0" i="0" u="none" strike="noStrike" kern="1200" dirty="0">
                <a:solidFill>
                  <a:schemeClr val="tx1"/>
                </a:solidFill>
                <a:effectLst/>
                <a:latin typeface="+mn-lt"/>
                <a:ea typeface="+mn-ea"/>
                <a:cs typeface="+mn-cs"/>
              </a:rPr>
              <a:t>, ancienne collègue de </a:t>
            </a:r>
            <a:r>
              <a:rPr lang="fr-FR" sz="1200" b="0" i="0" u="none" strike="noStrike" kern="1200" dirty="0" err="1">
                <a:solidFill>
                  <a:schemeClr val="tx1"/>
                </a:solidFill>
                <a:effectLst/>
                <a:latin typeface="+mn-lt"/>
                <a:ea typeface="+mn-ea"/>
                <a:cs typeface="+mn-cs"/>
              </a:rPr>
              <a:t>Anne-Cécile</a:t>
            </a:r>
            <a:r>
              <a:rPr lang="fr-FR" sz="1200" b="0" i="0" u="none" strike="noStrike" kern="1200" dirty="0">
                <a:solidFill>
                  <a:schemeClr val="tx1"/>
                </a:solidFill>
                <a:effectLst/>
                <a:latin typeface="+mn-lt"/>
                <a:ea typeface="+mn-ea"/>
                <a:cs typeface="+mn-cs"/>
              </a:rPr>
              <a:t>: presque 1 million € de soins qui n’ont pas été prise en charge par un CPAS)</a:t>
            </a:r>
          </a:p>
          <a:p>
            <a:pPr rtl="0"/>
            <a:endParaRPr lang="fr-FR" sz="1200" b="0" i="0" u="none" strike="noStrike" kern="1200" dirty="0">
              <a:solidFill>
                <a:schemeClr val="tx1"/>
              </a:solidFill>
              <a:effectLst/>
              <a:latin typeface="+mn-lt"/>
              <a:ea typeface="+mn-ea"/>
              <a:cs typeface="+mn-cs"/>
            </a:endParaRPr>
          </a:p>
          <a:p>
            <a:pPr rtl="0"/>
            <a:r>
              <a:rPr lang="fr-FR" sz="1200" b="0" i="0" u="none" strike="noStrike" kern="1200" dirty="0">
                <a:solidFill>
                  <a:schemeClr val="tx1"/>
                </a:solidFill>
                <a:effectLst/>
                <a:latin typeface="+mn-lt"/>
                <a:ea typeface="+mn-ea"/>
                <a:cs typeface="+mn-cs"/>
              </a:rPr>
              <a:t>- CPAS : la procédure AMU</a:t>
            </a:r>
            <a:r>
              <a:rPr lang="fr-FR" sz="1200" b="0" i="0" u="none" strike="noStrike" kern="1200" baseline="0" dirty="0">
                <a:solidFill>
                  <a:schemeClr val="tx1"/>
                </a:solidFill>
                <a:effectLst/>
                <a:latin typeface="+mn-lt"/>
                <a:ea typeface="+mn-ea"/>
                <a:cs typeface="+mn-cs"/>
              </a:rPr>
              <a:t> </a:t>
            </a:r>
            <a:r>
              <a:rPr lang="fr-FR" sz="1200" b="0" i="0" u="none" strike="noStrike" kern="1200" dirty="0">
                <a:solidFill>
                  <a:schemeClr val="tx1"/>
                </a:solidFill>
                <a:effectLst/>
                <a:latin typeface="+mn-lt"/>
                <a:ea typeface="+mn-ea"/>
                <a:cs typeface="+mn-cs"/>
              </a:rPr>
              <a:t>représente une </a:t>
            </a:r>
            <a:r>
              <a:rPr lang="fr-FR" sz="1200" b="1" i="0" u="none" strike="noStrike" kern="1200" dirty="0">
                <a:solidFill>
                  <a:schemeClr val="tx1"/>
                </a:solidFill>
                <a:effectLst/>
                <a:latin typeface="+mn-lt"/>
                <a:ea typeface="+mn-ea"/>
                <a:cs typeface="+mn-cs"/>
              </a:rPr>
              <a:t>bureaucratie lourde et coûteuse pour les CPAS + complexité/confusion</a:t>
            </a:r>
            <a:r>
              <a:rPr lang="fr-FR" sz="1200" b="1" i="0" u="none" strike="noStrike" kern="1200" baseline="0" dirty="0">
                <a:solidFill>
                  <a:schemeClr val="tx1"/>
                </a:solidFill>
                <a:effectLst/>
                <a:latin typeface="+mn-lt"/>
                <a:ea typeface="+mn-ea"/>
                <a:cs typeface="+mn-cs"/>
              </a:rPr>
              <a:t> </a:t>
            </a:r>
            <a:r>
              <a:rPr lang="fr-FR" sz="1200" b="0" i="0" u="none" strike="noStrike" kern="1200" baseline="0" dirty="0">
                <a:solidFill>
                  <a:schemeClr val="tx1"/>
                </a:solidFill>
                <a:effectLst/>
                <a:latin typeface="+mn-lt"/>
                <a:ea typeface="+mn-ea"/>
                <a:cs typeface="+mn-cs"/>
              </a:rPr>
              <a:t>sur la procédure =&gt; A Bruxelles il y a 19 CPAS, et 19 pratiques</a:t>
            </a:r>
            <a:endParaRPr lang="fr-FR" sz="1200" b="0" i="0" u="none" strike="noStrike" kern="1200" dirty="0">
              <a:solidFill>
                <a:schemeClr val="tx1"/>
              </a:solidFill>
              <a:effectLst/>
              <a:latin typeface="+mn-lt"/>
              <a:ea typeface="+mn-ea"/>
              <a:cs typeface="+mn-cs"/>
            </a:endParaRPr>
          </a:p>
          <a:p>
            <a:pPr rtl="0"/>
            <a:r>
              <a:rPr lang="fr-FR" sz="1200" b="0" i="0" u="none" strike="noStrike" kern="1200" dirty="0">
                <a:solidFill>
                  <a:schemeClr val="tx1"/>
                </a:solidFill>
                <a:effectLst/>
                <a:latin typeface="+mn-lt"/>
                <a:ea typeface="+mn-ea"/>
                <a:cs typeface="+mn-cs"/>
              </a:rPr>
              <a:t>- Prestataires de soins/services</a:t>
            </a:r>
            <a:r>
              <a:rPr lang="fr-FR" sz="1200" b="0" i="0" u="none" strike="noStrike" kern="1200" baseline="0" dirty="0">
                <a:solidFill>
                  <a:schemeClr val="tx1"/>
                </a:solidFill>
                <a:effectLst/>
                <a:latin typeface="+mn-lt"/>
                <a:ea typeface="+mn-ea"/>
                <a:cs typeface="+mn-cs"/>
              </a:rPr>
              <a:t> socio-médicaux</a:t>
            </a:r>
            <a:r>
              <a:rPr lang="fr-FR" sz="1200" b="0" i="0" u="none" strike="noStrike" kern="1200" dirty="0">
                <a:solidFill>
                  <a:schemeClr val="tx1"/>
                </a:solidFill>
                <a:effectLst/>
                <a:latin typeface="+mn-lt"/>
                <a:ea typeface="+mn-ea"/>
                <a:cs typeface="+mn-cs"/>
              </a:rPr>
              <a:t>/bénéficiaires : Difficultés de gestion en raison des disparités des pratiques dans les différents CPAS.</a:t>
            </a:r>
            <a:r>
              <a:rPr lang="fr-FR" sz="1200" b="0" i="0" u="none" strike="noStrike" kern="1200" baseline="0" dirty="0">
                <a:solidFill>
                  <a:schemeClr val="tx1"/>
                </a:solidFill>
                <a:effectLst/>
                <a:latin typeface="+mn-lt"/>
                <a:ea typeface="+mn-ea"/>
                <a:cs typeface="+mn-cs"/>
              </a:rPr>
              <a:t> </a:t>
            </a:r>
            <a:r>
              <a:rPr lang="fr-FR" sz="1200" b="0" i="0" u="none" strike="noStrike" kern="1200" dirty="0">
                <a:solidFill>
                  <a:schemeClr val="tx1"/>
                </a:solidFill>
                <a:effectLst/>
                <a:latin typeface="+mn-lt"/>
                <a:ea typeface="+mn-ea"/>
                <a:cs typeface="+mn-cs"/>
              </a:rPr>
              <a:t>Pour les personnes qui n’arrivent pas à obtenir une prise en charge par le CPAS, les prestataires de soins sont régulièrement amenés à effectuer des prestations de soins non remboursés et font face à une surconsommation des services d’urgence et de dépannage. </a:t>
            </a:r>
          </a:p>
          <a:p>
            <a:pPr rtl="0"/>
            <a:endParaRPr lang="fr-FR" b="0"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i="0" u="none" strike="noStrike" kern="1200" dirty="0">
                <a:solidFill>
                  <a:schemeClr val="tx1"/>
                </a:solidFill>
                <a:effectLst/>
                <a:latin typeface="+mn-lt"/>
                <a:ea typeface="+mn-ea"/>
                <a:cs typeface="+mn-cs"/>
              </a:rPr>
              <a:t>Dans une enquête mené par le Bureau d’étude des sans-papiers en 2018 avec 230 personnes en séjour irréguliers à Bruxelles et en Wallonie, fréquentant les “occupations de sans-papiers” et des associations nous pouvons constater qu’un tiers (76 personnes) “</a:t>
            </a:r>
            <a:r>
              <a:rPr lang="fr-FR" sz="1200" b="1" i="1" u="none" strike="noStrike" kern="1200" dirty="0">
                <a:solidFill>
                  <a:schemeClr val="tx1"/>
                </a:solidFill>
                <a:effectLst/>
                <a:latin typeface="+mn-lt"/>
                <a:ea typeface="+mn-ea"/>
                <a:cs typeface="+mn-cs"/>
              </a:rPr>
              <a:t>ne connaissent pas le dispositif, soit ont peur de faire des démarches officielles (se cachent, ont peur de transferts d’informations du CPAS au fédéral), soit se font aider par un membre de la famille, ont recours à Médecins du Monde, à une Maison médicale, … ou coincés parce que « la personne qui me loge ne veut pas que je m’inscrive au CPAS »</a:t>
            </a:r>
            <a:r>
              <a:rPr lang="fr-FR" sz="1200" b="0" i="0" u="none" strike="noStrike" kern="1200" dirty="0">
                <a:solidFill>
                  <a:schemeClr val="tx1"/>
                </a:solidFill>
                <a:effectLst/>
                <a:latin typeface="+mn-lt"/>
                <a:ea typeface="+mn-ea"/>
                <a:cs typeface="+mn-cs"/>
              </a:rPr>
              <a:t>”. Les autres personnes interrogées y révèlent également de nombreux </a:t>
            </a:r>
            <a:r>
              <a:rPr lang="fr-FR" sz="1200" b="1" i="0" u="none" strike="noStrike" kern="1200" dirty="0">
                <a:solidFill>
                  <a:schemeClr val="tx1"/>
                </a:solidFill>
                <a:effectLst/>
                <a:latin typeface="+mn-lt"/>
                <a:ea typeface="+mn-ea"/>
                <a:cs typeface="+mn-cs"/>
              </a:rPr>
              <a:t>problèmes administratifs </a:t>
            </a:r>
            <a:r>
              <a:rPr lang="fr-FR" sz="1200" b="0" i="0" u="none" strike="noStrike" kern="1200" dirty="0">
                <a:solidFill>
                  <a:schemeClr val="tx1"/>
                </a:solidFill>
                <a:effectLst/>
                <a:latin typeface="+mn-lt"/>
                <a:ea typeface="+mn-ea"/>
                <a:cs typeface="+mn-cs"/>
              </a:rPr>
              <a:t>dans l’accès à l’AMU. Référence: Bureau d’étude des Sans-Papiers (BESP) de la Coordination</a:t>
            </a:r>
            <a:r>
              <a:rPr lang="fr-FR" sz="1200" b="0" i="0" u="none" strike="noStrike" kern="1200" baseline="0" dirty="0">
                <a:solidFill>
                  <a:schemeClr val="tx1"/>
                </a:solidFill>
                <a:effectLst/>
                <a:latin typeface="+mn-lt"/>
                <a:ea typeface="+mn-ea"/>
                <a:cs typeface="+mn-cs"/>
              </a:rPr>
              <a:t> des Sans Papiers en Belgique</a:t>
            </a:r>
            <a:r>
              <a:rPr lang="fr-FR" sz="1200" b="0" i="0" u="none" strike="noStrike" kern="1200" dirty="0">
                <a:solidFill>
                  <a:schemeClr val="tx1"/>
                </a:solidFill>
                <a:effectLst/>
                <a:latin typeface="+mn-lt"/>
                <a:ea typeface="+mn-ea"/>
                <a:cs typeface="+mn-cs"/>
              </a:rPr>
              <a:t>, </a:t>
            </a:r>
            <a:r>
              <a:rPr lang="fr-FR" sz="1200" b="0" i="0" u="sng" strike="noStrike" kern="1200" dirty="0">
                <a:solidFill>
                  <a:schemeClr val="tx1"/>
                </a:solidFill>
                <a:effectLst/>
                <a:latin typeface="+mn-lt"/>
                <a:ea typeface="+mn-ea"/>
                <a:cs typeface="+mn-cs"/>
                <a:hlinkClick r:id="rId3"/>
              </a:rPr>
              <a:t>Enquête-BESP.pdf (sanspapiers.be)</a:t>
            </a:r>
            <a:r>
              <a:rPr lang="fr-FR" sz="1200" b="0" i="0" u="none" strike="noStrike" kern="1200" dirty="0">
                <a:solidFill>
                  <a:schemeClr val="tx1"/>
                </a:solidFill>
                <a:effectLst/>
                <a:latin typeface="+mn-lt"/>
                <a:ea typeface="+mn-ea"/>
                <a:cs typeface="+mn-cs"/>
              </a:rPr>
              <a:t>, “Enquête sur la situation des sans-papiers. Recommandations  pour les élections communales 2018.”</a:t>
            </a:r>
            <a:endParaRPr lang="fr-BE" dirty="0"/>
          </a:p>
          <a:p>
            <a:endParaRPr lang="fr-BE" dirty="0"/>
          </a:p>
        </p:txBody>
      </p:sp>
      <p:sp>
        <p:nvSpPr>
          <p:cNvPr id="4" name="Espace réservé du numéro de diapositive 3"/>
          <p:cNvSpPr>
            <a:spLocks noGrp="1"/>
          </p:cNvSpPr>
          <p:nvPr>
            <p:ph type="sldNum" sz="quarter" idx="5"/>
          </p:nvPr>
        </p:nvSpPr>
        <p:spPr/>
        <p:txBody>
          <a:bodyPr/>
          <a:lstStyle/>
          <a:p>
            <a:fld id="{2CB51B1B-66EA-4D6B-BA96-193BF57A14D3}" type="slidenum">
              <a:rPr lang="fr-BE" smtClean="0"/>
              <a:t>6</a:t>
            </a:fld>
            <a:endParaRPr lang="fr-BE"/>
          </a:p>
        </p:txBody>
      </p:sp>
    </p:spTree>
    <p:extLst>
      <p:ext uri="{BB962C8B-B14F-4D97-AF65-F5344CB8AC3E}">
        <p14:creationId xmlns:p14="http://schemas.microsoft.com/office/powerpoint/2010/main" val="24867404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Chiffres sont datés (=&gt; +/- 23.000 AMU accordés annuellement pour toute la Belgique vs. 112.000 personnes en séjour irrégulier)</a:t>
            </a:r>
          </a:p>
          <a:p>
            <a:r>
              <a:rPr lang="fr-FR" dirty="0"/>
              <a:t>Taux de refus: pas claire d’où viennent ces chiffres =&gt; pas fiable, car pas d’enregistrement systématique des demandes introduites ou des refus.</a:t>
            </a:r>
          </a:p>
          <a:p>
            <a:r>
              <a:rPr lang="fr-BE" dirty="0"/>
              <a:t>Tableau intéressant pour le parcours AMU théorique</a:t>
            </a:r>
            <a:endParaRPr lang="fr-FR" dirty="0"/>
          </a:p>
        </p:txBody>
      </p:sp>
      <p:sp>
        <p:nvSpPr>
          <p:cNvPr id="4" name="Espace réservé du numéro de diapositive 3"/>
          <p:cNvSpPr>
            <a:spLocks noGrp="1"/>
          </p:cNvSpPr>
          <p:nvPr>
            <p:ph type="sldNum" sz="quarter" idx="5"/>
          </p:nvPr>
        </p:nvSpPr>
        <p:spPr/>
        <p:txBody>
          <a:bodyPr/>
          <a:lstStyle/>
          <a:p>
            <a:fld id="{2CB51B1B-66EA-4D6B-BA96-193BF57A14D3}" type="slidenum">
              <a:rPr lang="fr-BE" smtClean="0"/>
              <a:t>7</a:t>
            </a:fld>
            <a:endParaRPr lang="fr-BE"/>
          </a:p>
        </p:txBody>
      </p:sp>
    </p:spTree>
    <p:extLst>
      <p:ext uri="{BB962C8B-B14F-4D97-AF65-F5344CB8AC3E}">
        <p14:creationId xmlns:p14="http://schemas.microsoft.com/office/powerpoint/2010/main" val="9012642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La théorie vs. la pratique </a:t>
            </a:r>
          </a:p>
          <a:p>
            <a:r>
              <a:rPr lang="fr-FR" dirty="0"/>
              <a:t>=&gt; de nombreuses situations ou le cadre légal n’est pas respecté ou que la personne n’a pas accès aux soins au moment du besoin</a:t>
            </a:r>
          </a:p>
          <a:p>
            <a:endParaRPr lang="fr-FR" dirty="0"/>
          </a:p>
          <a:p>
            <a:r>
              <a:rPr lang="fr-FR" dirty="0"/>
              <a:t>- délais de 30 jours pas respecté / pas d’octroie de l’accusé de </a:t>
            </a:r>
            <a:r>
              <a:rPr lang="fr-FR" dirty="0" err="1"/>
              <a:t>reception</a:t>
            </a:r>
            <a:r>
              <a:rPr lang="fr-FR" dirty="0"/>
              <a:t> au moment de l’introduction de la demande… (CASO: durée moyenne d’obtention d’un AMU est de 4 à 5 mois)</a:t>
            </a:r>
          </a:p>
          <a:p>
            <a:endParaRPr lang="fr-FR" dirty="0"/>
          </a:p>
          <a:p>
            <a:r>
              <a:rPr lang="fr-FR" dirty="0"/>
              <a:t>- des soins refusés: </a:t>
            </a:r>
          </a:p>
          <a:p>
            <a:pPr marL="171450" indent="-171450">
              <a:buFont typeface="Arial" panose="020B0604020202020204" pitchFamily="34" charset="0"/>
              <a:buChar char="•"/>
            </a:pPr>
            <a:r>
              <a:rPr lang="fr-FR" dirty="0"/>
              <a:t>conditions d’accès supplémentaire émises par certains CPAS (par exemple pouvoir fournir un document d’identité officielle)</a:t>
            </a:r>
          </a:p>
          <a:p>
            <a:pPr marL="171450" indent="-171450">
              <a:buFont typeface="Arial" panose="020B0604020202020204" pitchFamily="34" charset="0"/>
              <a:buChar char="•"/>
            </a:pPr>
            <a:r>
              <a:rPr lang="fr-FR" dirty="0"/>
              <a:t>l’impossibilité de fournir « suffisamment » de preuves de son « indigence »</a:t>
            </a:r>
          </a:p>
          <a:p>
            <a:pPr marL="171450" indent="-171450">
              <a:buFont typeface="Arial" panose="020B0604020202020204" pitchFamily="34" charset="0"/>
              <a:buChar char="•"/>
            </a:pPr>
            <a:r>
              <a:rPr lang="fr-FR" dirty="0"/>
              <a:t>le manque de respect pour le secret médical (des travailleurs du CPAS qui jugent sur la nécessité ou non de prendre en charge des soins </a:t>
            </a:r>
            <a:r>
              <a:rPr lang="fr-FR" dirty="0" err="1"/>
              <a:t>préscrit</a:t>
            </a:r>
            <a:r>
              <a:rPr lang="fr-FR" dirty="0"/>
              <a:t> par un médecin)</a:t>
            </a:r>
          </a:p>
          <a:p>
            <a:pPr marL="171450" indent="-171450">
              <a:buFont typeface="Arial" panose="020B0604020202020204" pitchFamily="34" charset="0"/>
              <a:buChar char="•"/>
            </a:pPr>
            <a:r>
              <a:rPr lang="fr-FR" dirty="0"/>
              <a:t>la méconnaissance de la couverture de l’AMU (soins préventifs et curatifs), la méconnaissance de la procédure =&gt; il est estimé que 50% des personnes en séjour irrégulier ne connaissent pas l’existence de l’AMU + de nombreux prestataires de soins et CPAS qui mal interprètent le cadre légal.</a:t>
            </a:r>
            <a:endParaRPr lang="fr-BE" dirty="0"/>
          </a:p>
          <a:p>
            <a:endParaRPr lang="fr-BE" dirty="0"/>
          </a:p>
        </p:txBody>
      </p:sp>
      <p:sp>
        <p:nvSpPr>
          <p:cNvPr id="4" name="Espace réservé du numéro de diapositive 3"/>
          <p:cNvSpPr>
            <a:spLocks noGrp="1"/>
          </p:cNvSpPr>
          <p:nvPr>
            <p:ph type="sldNum" sz="quarter" idx="5"/>
          </p:nvPr>
        </p:nvSpPr>
        <p:spPr/>
        <p:txBody>
          <a:bodyPr/>
          <a:lstStyle/>
          <a:p>
            <a:fld id="{2CB51B1B-66EA-4D6B-BA96-193BF57A14D3}" type="slidenum">
              <a:rPr lang="fr-BE" smtClean="0"/>
              <a:t>8</a:t>
            </a:fld>
            <a:endParaRPr lang="fr-BE"/>
          </a:p>
        </p:txBody>
      </p:sp>
    </p:spTree>
    <p:extLst>
      <p:ext uri="{BB962C8B-B14F-4D97-AF65-F5344CB8AC3E}">
        <p14:creationId xmlns:p14="http://schemas.microsoft.com/office/powerpoint/2010/main" val="3613683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indent="0">
              <a:buFont typeface="Arial" panose="020B0604020202020204" pitchFamily="34" charset="0"/>
              <a:buNone/>
            </a:pPr>
            <a:r>
              <a:rPr lang="fr-FR" sz="1200" b="1" i="0" kern="1200" dirty="0">
                <a:solidFill>
                  <a:schemeClr val="tx1"/>
                </a:solidFill>
                <a:effectLst/>
                <a:latin typeface="+mn-lt"/>
                <a:ea typeface="+mn-ea"/>
                <a:cs typeface="+mn-cs"/>
              </a:rPr>
              <a:t>L’ENQUETE SOCIALE: obligation du CPAS et</a:t>
            </a:r>
            <a:r>
              <a:rPr lang="fr-FR" sz="1200" b="1" i="0" kern="1200" baseline="0" dirty="0">
                <a:solidFill>
                  <a:schemeClr val="tx1"/>
                </a:solidFill>
                <a:effectLst/>
                <a:latin typeface="+mn-lt"/>
                <a:ea typeface="+mn-ea"/>
                <a:cs typeface="+mn-cs"/>
              </a:rPr>
              <a:t> condition pour récupérer les sommes dépensées via le SPP IS</a:t>
            </a:r>
            <a:endParaRPr lang="fr-BE" sz="1200" b="1" i="0" kern="1200" dirty="0">
              <a:solidFill>
                <a:schemeClr val="tx1"/>
              </a:solidFill>
              <a:effectLst/>
              <a:latin typeface="+mn-lt"/>
              <a:ea typeface="+mn-ea"/>
              <a:cs typeface="+mn-cs"/>
            </a:endParaRPr>
          </a:p>
          <a:p>
            <a:pPr marL="171450" indent="-171450">
              <a:buFont typeface="Arial" panose="020B0604020202020204" pitchFamily="34" charset="0"/>
              <a:buChar char="•"/>
            </a:pPr>
            <a:r>
              <a:rPr lang="fr-BE" sz="1200" b="0" i="0" kern="1200" dirty="0">
                <a:solidFill>
                  <a:schemeClr val="tx1"/>
                </a:solidFill>
                <a:effectLst/>
                <a:latin typeface="+mn-lt"/>
                <a:ea typeface="+mn-ea"/>
                <a:cs typeface="+mn-cs"/>
              </a:rPr>
              <a:t>Les</a:t>
            </a:r>
            <a:r>
              <a:rPr lang="fr-BE" sz="1200" b="0" i="0" kern="1200" baseline="0" dirty="0">
                <a:solidFill>
                  <a:schemeClr val="tx1"/>
                </a:solidFill>
                <a:effectLst/>
                <a:latin typeface="+mn-lt"/>
                <a:ea typeface="+mn-ea"/>
                <a:cs typeface="+mn-cs"/>
              </a:rPr>
              <a:t> éléments exigés dans le cadre d’une enquête sociale : </a:t>
            </a:r>
            <a:r>
              <a:rPr lang="fr-BE" sz="1200" b="0" i="0" kern="1200" dirty="0">
                <a:solidFill>
                  <a:schemeClr val="tx1"/>
                </a:solidFill>
                <a:effectLst/>
                <a:latin typeface="+mn-lt"/>
                <a:ea typeface="+mn-ea"/>
                <a:cs typeface="+mn-cs"/>
              </a:rPr>
              <a:t>http://www.ejustice.just.fgov.be/cgi_loi/loi_a1.pl?sql=(text%20contains%20(%27%27))&amp;language=fr&amp;rech=1&amp;tri=dd%20AS%20RANK&amp;value=&amp;table_name=loi&amp;F=&amp;cn=2010032509&amp;caller=image_a1&amp;fromtab=loi&amp;la=F</a:t>
            </a:r>
            <a:r>
              <a:rPr lang="fr-BE" sz="1200" b="0" i="0" kern="1200" baseline="0" dirty="0">
                <a:solidFill>
                  <a:schemeClr val="tx1"/>
                </a:solidFill>
                <a:effectLst/>
                <a:latin typeface="+mn-lt"/>
                <a:ea typeface="+mn-ea"/>
                <a:cs typeface="+mn-cs"/>
              </a:rPr>
              <a:t> </a:t>
            </a:r>
            <a:endParaRPr lang="fr-FR" dirty="0"/>
          </a:p>
          <a:p>
            <a:pPr marL="171450" indent="-171450">
              <a:buFont typeface="Arial" panose="020B0604020202020204" pitchFamily="34" charset="0"/>
              <a:buChar char="•"/>
            </a:pPr>
            <a:r>
              <a:rPr lang="fr-BE" sz="1200" b="0" i="0" kern="1200" dirty="0">
                <a:solidFill>
                  <a:schemeClr val="tx1"/>
                </a:solidFill>
                <a:effectLst/>
                <a:latin typeface="+mn-lt"/>
                <a:ea typeface="+mn-ea"/>
                <a:cs typeface="+mn-cs"/>
              </a:rPr>
              <a:t>Les conditions étudiées dans le cadre d’une enquête sociale pour une AMU</a:t>
            </a:r>
            <a:r>
              <a:rPr lang="fr-BE" sz="1200" b="0" i="0" kern="1200" baseline="0" dirty="0">
                <a:solidFill>
                  <a:schemeClr val="tx1"/>
                </a:solidFill>
                <a:effectLst/>
                <a:latin typeface="+mn-lt"/>
                <a:ea typeface="+mn-ea"/>
                <a:cs typeface="+mn-cs"/>
              </a:rPr>
              <a:t>: </a:t>
            </a:r>
            <a:r>
              <a:rPr lang="fr-FR" dirty="0">
                <a:hlinkClick r:id="rId3"/>
              </a:rPr>
              <a:t>Document d’information sur l’aide médicale urgente | SPP Intégration Sociale (mi-is.be)</a:t>
            </a:r>
            <a:endParaRPr lang="fr-FR" dirty="0"/>
          </a:p>
          <a:p>
            <a:pPr marL="171450" indent="-171450">
              <a:buFont typeface="Arial" panose="020B0604020202020204" pitchFamily="34" charset="0"/>
              <a:buChar char="•"/>
            </a:pPr>
            <a:endParaRPr lang="fr-FR" sz="1200" b="0" i="0" kern="1200" dirty="0">
              <a:solidFill>
                <a:schemeClr val="tx1"/>
              </a:solidFill>
              <a:effectLst/>
              <a:latin typeface="+mn-lt"/>
              <a:ea typeface="+mn-ea"/>
              <a:cs typeface="+mn-cs"/>
            </a:endParaRPr>
          </a:p>
          <a:p>
            <a:pPr marL="171450" indent="-171450">
              <a:buFont typeface="Symbol" panose="05050102010706020507" pitchFamily="18" charset="2"/>
              <a:buChar char="Þ"/>
            </a:pPr>
            <a:r>
              <a:rPr lang="fr-FR" sz="1200" b="1" i="0" kern="1200" baseline="0" dirty="0">
                <a:solidFill>
                  <a:schemeClr val="tx1"/>
                </a:solidFill>
                <a:effectLst/>
                <a:latin typeface="+mn-lt"/>
                <a:ea typeface="+mn-ea"/>
                <a:cs typeface="+mn-cs"/>
              </a:rPr>
              <a:t>Validité de l’enquête sociale</a:t>
            </a:r>
            <a:r>
              <a:rPr lang="fr-FR" sz="1200" b="0" i="0" kern="1200" baseline="0" dirty="0">
                <a:solidFill>
                  <a:schemeClr val="tx1"/>
                </a:solidFill>
                <a:effectLst/>
                <a:latin typeface="+mn-lt"/>
                <a:ea typeface="+mn-ea"/>
                <a:cs typeface="+mn-cs"/>
              </a:rPr>
              <a:t>: en théorie </a:t>
            </a:r>
            <a:r>
              <a:rPr lang="fr-FR" sz="1200" b="1" i="0" kern="1200" baseline="0" dirty="0">
                <a:solidFill>
                  <a:schemeClr val="tx1"/>
                </a:solidFill>
                <a:effectLst/>
                <a:latin typeface="+mn-lt"/>
                <a:ea typeface="+mn-ea"/>
                <a:cs typeface="+mn-cs"/>
              </a:rPr>
              <a:t>1fois/an </a:t>
            </a:r>
            <a:r>
              <a:rPr lang="fr-FR" sz="1200" b="0" i="0" kern="1200" baseline="0" dirty="0">
                <a:solidFill>
                  <a:schemeClr val="tx1"/>
                </a:solidFill>
                <a:effectLst/>
                <a:latin typeface="+mn-lt"/>
                <a:ea typeface="+mn-ea"/>
                <a:cs typeface="+mn-cs"/>
              </a:rPr>
              <a:t>vs. la pratique du terrain: 1jour/7jours/1mois/3mois/6mois =&gt; amélioration depuis le COVID avec des accords de principes allant jusqu’à 1 an</a:t>
            </a:r>
          </a:p>
          <a:p>
            <a:pPr marL="171450" indent="-171450">
              <a:buFont typeface="Symbol" panose="05050102010706020507" pitchFamily="18" charset="2"/>
              <a:buChar char="Þ"/>
            </a:pPr>
            <a:r>
              <a:rPr lang="fr-FR" sz="1200" b="1" i="0" kern="1200" baseline="0" dirty="0">
                <a:solidFill>
                  <a:schemeClr val="tx1"/>
                </a:solidFill>
                <a:effectLst/>
                <a:latin typeface="+mn-lt"/>
                <a:ea typeface="+mn-ea"/>
                <a:cs typeface="+mn-cs"/>
              </a:rPr>
              <a:t>Responsabilité de l’AS </a:t>
            </a:r>
            <a:r>
              <a:rPr lang="fr-FR" sz="1200" b="0" i="0" kern="1200" baseline="0" dirty="0">
                <a:solidFill>
                  <a:schemeClr val="tx1"/>
                </a:solidFill>
                <a:effectLst/>
                <a:latin typeface="+mn-lt"/>
                <a:ea typeface="+mn-ea"/>
                <a:cs typeface="+mn-cs"/>
              </a:rPr>
              <a:t>du CPAS</a:t>
            </a:r>
          </a:p>
          <a:p>
            <a:pPr marL="171450" indent="-171450">
              <a:buFont typeface="Symbol" panose="05050102010706020507" pitchFamily="18" charset="2"/>
              <a:buChar char="Þ"/>
            </a:pPr>
            <a:r>
              <a:rPr lang="fr-FR" sz="1200" b="1" i="0" kern="1200" baseline="0" dirty="0">
                <a:solidFill>
                  <a:schemeClr val="tx1"/>
                </a:solidFill>
                <a:effectLst/>
                <a:latin typeface="+mn-lt"/>
                <a:ea typeface="+mn-ea"/>
                <a:cs typeface="+mn-cs"/>
              </a:rPr>
              <a:t>Simplifier la procédure </a:t>
            </a:r>
            <a:r>
              <a:rPr lang="fr-FR" sz="1200" b="0" i="0" kern="1200" baseline="0" dirty="0">
                <a:solidFill>
                  <a:schemeClr val="tx1"/>
                </a:solidFill>
                <a:effectLst/>
                <a:latin typeface="+mn-lt"/>
                <a:ea typeface="+mn-ea"/>
                <a:cs typeface="+mn-cs"/>
              </a:rPr>
              <a:t>de l’enquête sociale permettra d’améliorer le recours au droit, de diminuer la charge administrative des parties prenantes mais aussi de </a:t>
            </a:r>
            <a:r>
              <a:rPr lang="fr-FR" sz="1200" b="1" i="0" kern="1200" baseline="0" dirty="0">
                <a:solidFill>
                  <a:schemeClr val="tx1"/>
                </a:solidFill>
                <a:effectLst/>
                <a:latin typeface="+mn-lt"/>
                <a:ea typeface="+mn-ea"/>
                <a:cs typeface="+mn-cs"/>
              </a:rPr>
              <a:t>mieux respecter le délai de 30jours </a:t>
            </a:r>
            <a:r>
              <a:rPr lang="fr-FR" sz="1200" b="0" i="0" kern="1200" baseline="0" dirty="0">
                <a:solidFill>
                  <a:schemeClr val="tx1"/>
                </a:solidFill>
                <a:effectLst/>
                <a:latin typeface="+mn-lt"/>
                <a:ea typeface="+mn-ea"/>
                <a:cs typeface="+mn-cs"/>
              </a:rPr>
              <a:t>(beaucoup de CPAS ne respecte pas le délai)</a:t>
            </a:r>
          </a:p>
          <a:p>
            <a:pPr marL="228600" indent="-228600">
              <a:buFont typeface="Symbol" panose="05050102010706020507" pitchFamily="18" charset="2"/>
              <a:buAutoNum type="arabicParenR"/>
            </a:pPr>
            <a:r>
              <a:rPr lang="fr-FR" sz="1200" b="1" i="0" kern="1200" baseline="0" dirty="0">
                <a:solidFill>
                  <a:schemeClr val="tx1"/>
                </a:solidFill>
                <a:effectLst/>
                <a:latin typeface="+mn-lt"/>
                <a:ea typeface="+mn-ea"/>
                <a:cs typeface="+mn-cs"/>
              </a:rPr>
              <a:t>Preuves d’identité + résidence effective (=&gt; problèmes d’interprétation de la territorialité)</a:t>
            </a:r>
          </a:p>
          <a:p>
            <a:pPr marL="0" indent="0">
              <a:buFont typeface="Symbol" panose="05050102010706020507" pitchFamily="18" charset="2"/>
              <a:buNone/>
            </a:pPr>
            <a:endParaRPr lang="fr-FR" sz="1200" b="1" i="0" kern="1200" baseline="0" dirty="0">
              <a:solidFill>
                <a:schemeClr val="tx1"/>
              </a:solidFill>
              <a:effectLst/>
              <a:latin typeface="+mn-lt"/>
              <a:ea typeface="+mn-ea"/>
              <a:cs typeface="+mn-cs"/>
            </a:endParaRPr>
          </a:p>
          <a:p>
            <a:pPr marL="0" indent="0">
              <a:buFont typeface="Symbol" panose="05050102010706020507" pitchFamily="18" charset="2"/>
              <a:buNone/>
            </a:pPr>
            <a:r>
              <a:rPr lang="fr-FR" sz="1200" b="1" i="0" kern="1200" baseline="0" dirty="0">
                <a:solidFill>
                  <a:schemeClr val="tx1"/>
                </a:solidFill>
                <a:effectLst/>
                <a:latin typeface="+mn-lt"/>
                <a:ea typeface="+mn-ea"/>
                <a:cs typeface="+mn-cs"/>
              </a:rPr>
              <a:t>2) RESSOURCES</a:t>
            </a:r>
          </a:p>
          <a:p>
            <a:pPr marL="171450" indent="-171450">
              <a:buFontTx/>
              <a:buChar char="-"/>
            </a:pPr>
            <a:r>
              <a:rPr lang="fr-FR" sz="1200" b="1" i="0" kern="1200" baseline="0" dirty="0">
                <a:solidFill>
                  <a:schemeClr val="tx1"/>
                </a:solidFill>
                <a:effectLst/>
                <a:latin typeface="+mn-lt"/>
                <a:ea typeface="+mn-ea"/>
                <a:cs typeface="+mn-cs"/>
              </a:rPr>
              <a:t>Différentes pratiques pour définir les ressources insuffisantes</a:t>
            </a:r>
            <a:r>
              <a:rPr lang="fr-FR" sz="1200" b="0" i="0" kern="1200" baseline="0" dirty="0">
                <a:solidFill>
                  <a:schemeClr val="tx1"/>
                </a:solidFill>
                <a:effectLst/>
                <a:latin typeface="+mn-lt"/>
                <a:ea typeface="+mn-ea"/>
                <a:cs typeface="+mn-cs"/>
              </a:rPr>
              <a:t>: enquête des CPAS: &gt; au RI // &gt;150% du RI // lignes de conduites selon le dossier // analyse des dépenses du ménage =&gt; besoin d’un calcul harmonisé ?!</a:t>
            </a:r>
          </a:p>
          <a:p>
            <a:pPr marL="171450" indent="-171450">
              <a:buFontTx/>
              <a:buChar char="-"/>
            </a:pPr>
            <a:r>
              <a:rPr lang="fr-FR" sz="1200" b="0" i="0" kern="1200" baseline="0" dirty="0">
                <a:solidFill>
                  <a:schemeClr val="tx1"/>
                </a:solidFill>
                <a:effectLst/>
                <a:latin typeface="+mn-lt"/>
                <a:ea typeface="+mn-ea"/>
                <a:cs typeface="+mn-cs"/>
              </a:rPr>
              <a:t>Comment la définition des ressources est analyser dans le cas qu’une personne est irrégulier = pas accès à un travail régulier… </a:t>
            </a:r>
            <a:r>
              <a:rPr lang="fr-FR" sz="1200" b="1" i="0" kern="1200" baseline="0" dirty="0">
                <a:solidFill>
                  <a:schemeClr val="tx1"/>
                </a:solidFill>
                <a:effectLst/>
                <a:latin typeface="+mn-lt"/>
                <a:ea typeface="+mn-ea"/>
                <a:cs typeface="+mn-cs"/>
              </a:rPr>
              <a:t>Travail irrégulier </a:t>
            </a:r>
            <a:r>
              <a:rPr lang="fr-FR" sz="1200" b="0" i="0" kern="1200" baseline="0" dirty="0">
                <a:solidFill>
                  <a:schemeClr val="tx1"/>
                </a:solidFill>
                <a:effectLst/>
                <a:latin typeface="+mn-lt"/>
                <a:ea typeface="+mn-ea"/>
                <a:cs typeface="+mn-cs"/>
              </a:rPr>
              <a:t>ne devrait pas </a:t>
            </a:r>
            <a:r>
              <a:rPr lang="fr-FR" sz="1200" b="0" i="0" kern="1200" baseline="0" dirty="0" err="1">
                <a:solidFill>
                  <a:schemeClr val="tx1"/>
                </a:solidFill>
                <a:effectLst/>
                <a:latin typeface="+mn-lt"/>
                <a:ea typeface="+mn-ea"/>
                <a:cs typeface="+mn-cs"/>
              </a:rPr>
              <a:t>etre</a:t>
            </a:r>
            <a:r>
              <a:rPr lang="fr-FR" sz="1200" b="0" i="0" kern="1200" baseline="0" dirty="0">
                <a:solidFill>
                  <a:schemeClr val="tx1"/>
                </a:solidFill>
                <a:effectLst/>
                <a:latin typeface="+mn-lt"/>
                <a:ea typeface="+mn-ea"/>
                <a:cs typeface="+mn-cs"/>
              </a:rPr>
              <a:t> prise en compte: mais avis </a:t>
            </a:r>
            <a:r>
              <a:rPr lang="fr-FR" sz="1200" b="0" i="0" kern="1200" baseline="0" dirty="0" err="1">
                <a:solidFill>
                  <a:schemeClr val="tx1"/>
                </a:solidFill>
                <a:effectLst/>
                <a:latin typeface="+mn-lt"/>
                <a:ea typeface="+mn-ea"/>
                <a:cs typeface="+mn-cs"/>
              </a:rPr>
              <a:t>divergeante</a:t>
            </a:r>
            <a:r>
              <a:rPr lang="fr-FR" sz="1200" b="0" i="0" kern="1200" baseline="0" dirty="0">
                <a:solidFill>
                  <a:schemeClr val="tx1"/>
                </a:solidFill>
                <a:effectLst/>
                <a:latin typeface="+mn-lt"/>
                <a:ea typeface="+mn-ea"/>
                <a:cs typeface="+mn-cs"/>
              </a:rPr>
              <a:t> d’un AS/CPAS/administrateur du SPP IS à l’autre.</a:t>
            </a:r>
          </a:p>
          <a:p>
            <a:pPr marL="171450" indent="-171450">
              <a:buFontTx/>
              <a:buChar char="-"/>
            </a:pPr>
            <a:r>
              <a:rPr lang="fr-FR" sz="1200" b="1" i="0" kern="1200" baseline="0" dirty="0">
                <a:solidFill>
                  <a:schemeClr val="tx1"/>
                </a:solidFill>
                <a:effectLst/>
                <a:latin typeface="+mn-lt"/>
                <a:ea typeface="+mn-ea"/>
                <a:cs typeface="+mn-cs"/>
              </a:rPr>
              <a:t>Ressources d’</a:t>
            </a:r>
            <a:r>
              <a:rPr lang="fr-FR" sz="1200" b="1" i="0" kern="1200" baseline="0" dirty="0" err="1">
                <a:solidFill>
                  <a:schemeClr val="tx1"/>
                </a:solidFill>
                <a:effectLst/>
                <a:latin typeface="+mn-lt"/>
                <a:ea typeface="+mn-ea"/>
                <a:cs typeface="+mn-cs"/>
              </a:rPr>
              <a:t>un.e</a:t>
            </a:r>
            <a:r>
              <a:rPr lang="fr-FR" sz="1200" b="1" i="0" kern="1200" baseline="0" dirty="0">
                <a:solidFill>
                  <a:schemeClr val="tx1"/>
                </a:solidFill>
                <a:effectLst/>
                <a:latin typeface="+mn-lt"/>
                <a:ea typeface="+mn-ea"/>
                <a:cs typeface="+mn-cs"/>
              </a:rPr>
              <a:t> partenaire, </a:t>
            </a:r>
            <a:r>
              <a:rPr lang="fr-FR" sz="1200" b="1" i="0" kern="1200" baseline="0" dirty="0" err="1">
                <a:solidFill>
                  <a:schemeClr val="tx1"/>
                </a:solidFill>
                <a:effectLst/>
                <a:latin typeface="+mn-lt"/>
                <a:ea typeface="+mn-ea"/>
                <a:cs typeface="+mn-cs"/>
              </a:rPr>
              <a:t>ascendent.e</a:t>
            </a:r>
            <a:r>
              <a:rPr lang="fr-FR" sz="1200" b="1" i="0" kern="1200" baseline="0" dirty="0">
                <a:solidFill>
                  <a:schemeClr val="tx1"/>
                </a:solidFill>
                <a:effectLst/>
                <a:latin typeface="+mn-lt"/>
                <a:ea typeface="+mn-ea"/>
                <a:cs typeface="+mn-cs"/>
              </a:rPr>
              <a:t>/</a:t>
            </a:r>
            <a:r>
              <a:rPr lang="fr-FR" sz="1200" b="1" i="0" kern="1200" baseline="0" dirty="0" err="1">
                <a:solidFill>
                  <a:schemeClr val="tx1"/>
                </a:solidFill>
                <a:effectLst/>
                <a:latin typeface="+mn-lt"/>
                <a:ea typeface="+mn-ea"/>
                <a:cs typeface="+mn-cs"/>
              </a:rPr>
              <a:t>descendant.e</a:t>
            </a:r>
            <a:r>
              <a:rPr lang="fr-FR" sz="1200" b="1" i="0" kern="1200" baseline="0" dirty="0">
                <a:solidFill>
                  <a:schemeClr val="tx1"/>
                </a:solidFill>
                <a:effectLst/>
                <a:latin typeface="+mn-lt"/>
                <a:ea typeface="+mn-ea"/>
                <a:cs typeface="+mn-cs"/>
              </a:rPr>
              <a:t> </a:t>
            </a:r>
            <a:r>
              <a:rPr lang="fr-FR" sz="1200" b="0" i="0" kern="1200" baseline="0" dirty="0">
                <a:solidFill>
                  <a:schemeClr val="tx1"/>
                </a:solidFill>
                <a:effectLst/>
                <a:latin typeface="+mn-lt"/>
                <a:ea typeface="+mn-ea"/>
                <a:cs typeface="+mn-cs"/>
              </a:rPr>
              <a:t>du premier </a:t>
            </a:r>
            <a:r>
              <a:rPr lang="fr-FR" sz="1200" b="0" i="0" kern="1200" baseline="0" dirty="0" err="1">
                <a:solidFill>
                  <a:schemeClr val="tx1"/>
                </a:solidFill>
                <a:effectLst/>
                <a:latin typeface="+mn-lt"/>
                <a:ea typeface="+mn-ea"/>
                <a:cs typeface="+mn-cs"/>
              </a:rPr>
              <a:t>dégré</a:t>
            </a:r>
            <a:r>
              <a:rPr lang="fr-FR" sz="1200" b="0" i="0" kern="1200" baseline="0" dirty="0">
                <a:solidFill>
                  <a:schemeClr val="tx1"/>
                </a:solidFill>
                <a:effectLst/>
                <a:latin typeface="+mn-lt"/>
                <a:ea typeface="+mn-ea"/>
                <a:cs typeface="+mn-cs"/>
              </a:rPr>
              <a:t> avec </a:t>
            </a:r>
            <a:r>
              <a:rPr lang="fr-FR" sz="1200" b="0" i="0" kern="1200" baseline="0" dirty="0" err="1">
                <a:solidFill>
                  <a:schemeClr val="tx1"/>
                </a:solidFill>
                <a:effectLst/>
                <a:latin typeface="+mn-lt"/>
                <a:ea typeface="+mn-ea"/>
                <a:cs typeface="+mn-cs"/>
              </a:rPr>
              <a:t>laquel</a:t>
            </a:r>
            <a:r>
              <a:rPr lang="fr-FR" sz="1200" b="0" i="0" kern="1200" baseline="0" dirty="0">
                <a:solidFill>
                  <a:schemeClr val="tx1"/>
                </a:solidFill>
                <a:effectLst/>
                <a:latin typeface="+mn-lt"/>
                <a:ea typeface="+mn-ea"/>
                <a:cs typeface="+mn-cs"/>
              </a:rPr>
              <a:t> le demandeur/la demandeuse cohabite: selon certains, n’importe quel membre de la famille…</a:t>
            </a:r>
          </a:p>
          <a:p>
            <a:pPr marL="171450" indent="-171450">
              <a:buFontTx/>
              <a:buChar char="-"/>
            </a:pPr>
            <a:r>
              <a:rPr lang="fr-FR" sz="1200" b="0" i="0" kern="1200" baseline="0" dirty="0">
                <a:solidFill>
                  <a:schemeClr val="tx1"/>
                </a:solidFill>
                <a:effectLst/>
                <a:latin typeface="+mn-lt"/>
                <a:ea typeface="+mn-ea"/>
                <a:cs typeface="+mn-cs"/>
              </a:rPr>
              <a:t>Avoir des ressources suffisantes peut seulement </a:t>
            </a:r>
            <a:r>
              <a:rPr lang="fr-FR" sz="1200" b="0" i="0" kern="1200" baseline="0" dirty="0" err="1">
                <a:solidFill>
                  <a:schemeClr val="tx1"/>
                </a:solidFill>
                <a:effectLst/>
                <a:latin typeface="+mn-lt"/>
                <a:ea typeface="+mn-ea"/>
                <a:cs typeface="+mn-cs"/>
              </a:rPr>
              <a:t>etre</a:t>
            </a:r>
            <a:r>
              <a:rPr lang="fr-FR" sz="1200" b="0" i="0" kern="1200" baseline="0" dirty="0">
                <a:solidFill>
                  <a:schemeClr val="tx1"/>
                </a:solidFill>
                <a:effectLst/>
                <a:latin typeface="+mn-lt"/>
                <a:ea typeface="+mn-ea"/>
                <a:cs typeface="+mn-cs"/>
              </a:rPr>
              <a:t> un motif de refuser de </a:t>
            </a:r>
            <a:r>
              <a:rPr lang="fr-FR" sz="1200" b="1" i="0" kern="1200" baseline="0" dirty="0">
                <a:solidFill>
                  <a:schemeClr val="tx1"/>
                </a:solidFill>
                <a:effectLst/>
                <a:latin typeface="+mn-lt"/>
                <a:ea typeface="+mn-ea"/>
                <a:cs typeface="+mn-cs"/>
              </a:rPr>
              <a:t>payer le ticket modérateur</a:t>
            </a:r>
            <a:r>
              <a:rPr lang="fr-FR" sz="1200" b="0" i="0" kern="1200" baseline="0" dirty="0">
                <a:solidFill>
                  <a:schemeClr val="tx1"/>
                </a:solidFill>
                <a:effectLst/>
                <a:latin typeface="+mn-lt"/>
                <a:ea typeface="+mn-ea"/>
                <a:cs typeface="+mn-cs"/>
              </a:rPr>
              <a:t> pour les soins ambulatoire</a:t>
            </a:r>
          </a:p>
          <a:p>
            <a:pPr marL="171450" indent="-171450">
              <a:buFontTx/>
              <a:buChar char="-"/>
            </a:pPr>
            <a:endParaRPr lang="fr-FR" sz="1200" b="0" i="0" kern="1200" baseline="0" dirty="0">
              <a:solidFill>
                <a:schemeClr val="tx1"/>
              </a:solidFill>
              <a:effectLst/>
              <a:latin typeface="+mn-lt"/>
              <a:ea typeface="+mn-ea"/>
              <a:cs typeface="+mn-cs"/>
            </a:endParaRPr>
          </a:p>
          <a:p>
            <a:pPr marL="0" indent="0">
              <a:buFontTx/>
              <a:buNone/>
            </a:pPr>
            <a:r>
              <a:rPr lang="fr-FR" sz="1200" b="1" i="0" kern="1200" baseline="0" dirty="0">
                <a:solidFill>
                  <a:schemeClr val="tx1"/>
                </a:solidFill>
                <a:effectLst/>
                <a:latin typeface="+mn-lt"/>
                <a:ea typeface="+mn-ea"/>
                <a:cs typeface="+mn-cs"/>
              </a:rPr>
              <a:t>Motif du séjour</a:t>
            </a:r>
            <a:r>
              <a:rPr lang="fr-FR" sz="1200" b="0" i="0" kern="1200" baseline="0" dirty="0">
                <a:solidFill>
                  <a:schemeClr val="tx1"/>
                </a:solidFill>
                <a:effectLst/>
                <a:latin typeface="+mn-lt"/>
                <a:ea typeface="+mn-ea"/>
                <a:cs typeface="+mn-cs"/>
              </a:rPr>
              <a:t>: la jurisprudence nous montre qu’aucun motif est valable pour refuser l’AMU, aussi dans le cas qu’on suspecte du « tourisme médicale » (mais dans ce cas, il faut souvent encore introduire un recours)</a:t>
            </a:r>
          </a:p>
          <a:p>
            <a:pPr marL="0" indent="0">
              <a:buFontTx/>
              <a:buNone/>
            </a:pPr>
            <a:endParaRPr lang="fr-FR" sz="1200" b="0" i="0" kern="1200" baseline="0" dirty="0">
              <a:solidFill>
                <a:schemeClr val="tx1"/>
              </a:solidFill>
              <a:effectLst/>
              <a:latin typeface="+mn-lt"/>
              <a:ea typeface="+mn-ea"/>
              <a:cs typeface="+mn-cs"/>
            </a:endParaRPr>
          </a:p>
          <a:p>
            <a:pPr marL="0" indent="0">
              <a:buFontTx/>
              <a:buNone/>
            </a:pPr>
            <a:r>
              <a:rPr lang="fr-FR" sz="1200" b="1" i="0" kern="1200" baseline="0" dirty="0">
                <a:solidFill>
                  <a:schemeClr val="tx1"/>
                </a:solidFill>
                <a:effectLst/>
                <a:latin typeface="+mn-lt"/>
                <a:ea typeface="+mn-ea"/>
                <a:cs typeface="+mn-cs"/>
              </a:rPr>
              <a:t>4) </a:t>
            </a:r>
            <a:r>
              <a:rPr lang="fr-FR" sz="1200" b="1" i="0" kern="1200" baseline="0" dirty="0" err="1">
                <a:solidFill>
                  <a:schemeClr val="tx1"/>
                </a:solidFill>
                <a:effectLst/>
                <a:latin typeface="+mn-lt"/>
                <a:ea typeface="+mn-ea"/>
                <a:cs typeface="+mn-cs"/>
              </a:rPr>
              <a:t>ASSURABILITé</a:t>
            </a:r>
            <a:endParaRPr lang="fr-FR" sz="1200" b="1" i="0" kern="1200" baseline="0" dirty="0">
              <a:solidFill>
                <a:schemeClr val="tx1"/>
              </a:solidFill>
              <a:effectLst/>
              <a:latin typeface="+mn-lt"/>
              <a:ea typeface="+mn-ea"/>
              <a:cs typeface="+mn-cs"/>
            </a:endParaRPr>
          </a:p>
          <a:p>
            <a:pPr marL="171450" indent="-171450">
              <a:buFontTx/>
              <a:buChar char="-"/>
            </a:pPr>
            <a:r>
              <a:rPr lang="fr-FR" sz="1200" b="0" i="0" kern="1200" baseline="0" dirty="0">
                <a:solidFill>
                  <a:schemeClr val="tx1"/>
                </a:solidFill>
                <a:effectLst/>
                <a:latin typeface="+mn-lt"/>
                <a:ea typeface="+mn-ea"/>
                <a:cs typeface="+mn-cs"/>
              </a:rPr>
              <a:t>Assurance dans le pays d’origine ou assurance privé: c’est au CPAS à le </a:t>
            </a:r>
            <a:r>
              <a:rPr lang="fr-FR" sz="1200" b="0" i="0" kern="1200" baseline="0" dirty="0" err="1">
                <a:solidFill>
                  <a:schemeClr val="tx1"/>
                </a:solidFill>
                <a:effectLst/>
                <a:latin typeface="+mn-lt"/>
                <a:ea typeface="+mn-ea"/>
                <a:cs typeface="+mn-cs"/>
              </a:rPr>
              <a:t>verifier</a:t>
            </a:r>
            <a:r>
              <a:rPr lang="fr-FR" sz="1200" b="0" i="0" kern="1200" baseline="0" dirty="0">
                <a:solidFill>
                  <a:schemeClr val="tx1"/>
                </a:solidFill>
                <a:effectLst/>
                <a:latin typeface="+mn-lt"/>
                <a:ea typeface="+mn-ea"/>
                <a:cs typeface="+mn-cs"/>
              </a:rPr>
              <a:t> (via la CAAMI) et pas au demandeur/demandeuse</a:t>
            </a:r>
          </a:p>
          <a:p>
            <a:pPr marL="171450" indent="-171450">
              <a:buFontTx/>
              <a:buChar char="-"/>
            </a:pPr>
            <a:r>
              <a:rPr lang="fr-FR" sz="1200" b="0" i="0" kern="1200" baseline="0" dirty="0">
                <a:solidFill>
                  <a:schemeClr val="tx1"/>
                </a:solidFill>
                <a:effectLst/>
                <a:latin typeface="+mn-lt"/>
                <a:ea typeface="+mn-ea"/>
                <a:cs typeface="+mn-cs"/>
              </a:rPr>
              <a:t>Souvent la raison pourquoi le CPAS demande si la personne a séjourné dans un autre pays avant de venir en Belgique</a:t>
            </a:r>
          </a:p>
          <a:p>
            <a:pPr marL="0" indent="0">
              <a:buFontTx/>
              <a:buNone/>
            </a:pPr>
            <a:endParaRPr lang="fr-FR" sz="1200" b="0" i="0" kern="1200" baseline="0" dirty="0">
              <a:solidFill>
                <a:schemeClr val="tx1"/>
              </a:solidFill>
              <a:effectLst/>
              <a:latin typeface="+mn-lt"/>
              <a:ea typeface="+mn-ea"/>
              <a:cs typeface="+mn-cs"/>
            </a:endParaRPr>
          </a:p>
          <a:p>
            <a:pPr marL="0" indent="0">
              <a:buFontTx/>
              <a:buNone/>
            </a:pPr>
            <a:r>
              <a:rPr lang="fr-FR" sz="1200" b="1" i="0" kern="1200" baseline="0" dirty="0">
                <a:solidFill>
                  <a:schemeClr val="tx1"/>
                </a:solidFill>
                <a:effectLst/>
                <a:latin typeface="+mn-lt"/>
                <a:ea typeface="+mn-ea"/>
                <a:cs typeface="+mn-cs"/>
              </a:rPr>
              <a:t>5) CAUTION</a:t>
            </a:r>
          </a:p>
          <a:p>
            <a:pPr marL="171450" indent="-171450">
              <a:buFontTx/>
              <a:buChar char="-"/>
            </a:pPr>
            <a:r>
              <a:rPr lang="fr-FR" sz="1200" b="0" i="0" kern="1200" baseline="0" dirty="0">
                <a:solidFill>
                  <a:schemeClr val="tx1"/>
                </a:solidFill>
                <a:effectLst/>
                <a:latin typeface="+mn-lt"/>
                <a:ea typeface="+mn-ea"/>
                <a:cs typeface="+mn-cs"/>
              </a:rPr>
              <a:t>Pour certains pays hors UE avec l’obligation de visa: obligation d’avoir un GARANT (qui s’engage à prendre en charge des éventuels frais médicaux)</a:t>
            </a:r>
          </a:p>
          <a:p>
            <a:pPr marL="171450" indent="-171450">
              <a:buFontTx/>
              <a:buChar char="-"/>
            </a:pPr>
            <a:r>
              <a:rPr lang="fr-FR" sz="1200" b="0" i="0" kern="1200" baseline="0" dirty="0">
                <a:solidFill>
                  <a:schemeClr val="tx1"/>
                </a:solidFill>
                <a:effectLst/>
                <a:latin typeface="+mn-lt"/>
                <a:ea typeface="+mn-ea"/>
                <a:cs typeface="+mn-cs"/>
              </a:rPr>
              <a:t>C’est au CPAS à le vérifier (auprès de l’Office des Etrangers: attention avec le secret professionnel partagé…)</a:t>
            </a:r>
          </a:p>
          <a:p>
            <a:pPr marL="0" indent="0">
              <a:buFont typeface="Symbol" panose="05050102010706020507" pitchFamily="18" charset="2"/>
              <a:buNone/>
            </a:pPr>
            <a:endParaRPr lang="fr-FR" sz="1200" b="0" i="0" kern="1200" baseline="0" dirty="0">
              <a:solidFill>
                <a:schemeClr val="tx1"/>
              </a:solidFill>
              <a:effectLst/>
              <a:latin typeface="+mn-lt"/>
              <a:ea typeface="+mn-ea"/>
              <a:cs typeface="+mn-cs"/>
            </a:endParaRPr>
          </a:p>
          <a:p>
            <a:pPr marL="0" indent="0">
              <a:buFont typeface="Symbol" panose="05050102010706020507" pitchFamily="18" charset="2"/>
              <a:buNone/>
            </a:pPr>
            <a:r>
              <a:rPr lang="fr-FR" sz="1200" b="1" i="0" kern="1200" baseline="0" dirty="0">
                <a:solidFill>
                  <a:schemeClr val="tx1"/>
                </a:solidFill>
                <a:effectLst/>
                <a:latin typeface="+mn-lt"/>
                <a:ea typeface="+mn-ea"/>
                <a:cs typeface="+mn-cs"/>
              </a:rPr>
              <a:t>Autres aides </a:t>
            </a:r>
          </a:p>
          <a:p>
            <a:pPr marL="0" indent="0">
              <a:buFont typeface="Symbol" panose="05050102010706020507" pitchFamily="18" charset="2"/>
              <a:buNone/>
            </a:pPr>
            <a:r>
              <a:rPr lang="fr-FR" sz="1200" b="1" i="0" kern="1200" baseline="0" dirty="0">
                <a:solidFill>
                  <a:schemeClr val="tx1"/>
                </a:solidFill>
                <a:effectLst/>
                <a:latin typeface="+mn-lt"/>
                <a:ea typeface="+mn-ea"/>
                <a:cs typeface="+mn-cs"/>
              </a:rPr>
              <a:t>Dans le cas d’une grossesse</a:t>
            </a:r>
            <a:r>
              <a:rPr lang="fr-FR" sz="1200" b="0" i="0" kern="1200" baseline="0" dirty="0">
                <a:solidFill>
                  <a:schemeClr val="tx1"/>
                </a:solidFill>
                <a:effectLst/>
                <a:latin typeface="+mn-lt"/>
                <a:ea typeface="+mn-ea"/>
                <a:cs typeface="+mn-cs"/>
              </a:rPr>
              <a:t> une impossibilité de retour pour raison médicale peut être invoqué (comme c’est le cas pour les personnes qui ont une procédure 9ter recevable à l’OE), avec une possibilité d’obtenir 4 mois du RI mais CPAS à besoin d’un jugement du Tribunal de travail pour obtenir un remboursement du SPP IS… 1 problème: dans ce cas l’OE va octroyer un OQT (pour celles qui ne l’avait pas encore reçu) ou prolonger le OQT - Plus ‘info? https://medimmigrant.be/fr/infos/situations-specifiques/femmes-enceintes-en-situation-de-sejour-precaire </a:t>
            </a:r>
            <a:endParaRPr lang="fr-BE" dirty="0"/>
          </a:p>
          <a:p>
            <a:endParaRPr lang="fr-BE" dirty="0"/>
          </a:p>
        </p:txBody>
      </p:sp>
      <p:sp>
        <p:nvSpPr>
          <p:cNvPr id="4" name="Espace réservé du numéro de diapositive 3"/>
          <p:cNvSpPr>
            <a:spLocks noGrp="1"/>
          </p:cNvSpPr>
          <p:nvPr>
            <p:ph type="sldNum" sz="quarter" idx="5"/>
          </p:nvPr>
        </p:nvSpPr>
        <p:spPr/>
        <p:txBody>
          <a:bodyPr/>
          <a:lstStyle/>
          <a:p>
            <a:fld id="{2CB51B1B-66EA-4D6B-BA96-193BF57A14D3}" type="slidenum">
              <a:rPr lang="fr-BE" smtClean="0"/>
              <a:t>9</a:t>
            </a:fld>
            <a:endParaRPr lang="fr-BE"/>
          </a:p>
        </p:txBody>
      </p:sp>
    </p:spTree>
    <p:extLst>
      <p:ext uri="{BB962C8B-B14F-4D97-AF65-F5344CB8AC3E}">
        <p14:creationId xmlns:p14="http://schemas.microsoft.com/office/powerpoint/2010/main" val="20631188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sz="1200" b="1" kern="1200" dirty="0">
                <a:solidFill>
                  <a:schemeClr val="tx1"/>
                </a:solidFill>
                <a:effectLst/>
                <a:latin typeface="+mn-lt"/>
                <a:ea typeface="+mn-ea"/>
                <a:cs typeface="+mn-cs"/>
              </a:rPr>
              <a:t>Un exemple qui démontre que la lenteur des procédures pour l’obtention d’une AMU est complètement inadaptée aux besoins d’une prise en charge rapide</a:t>
            </a:r>
          </a:p>
          <a:p>
            <a:endParaRPr lang="fr-BE" dirty="0"/>
          </a:p>
        </p:txBody>
      </p:sp>
      <p:sp>
        <p:nvSpPr>
          <p:cNvPr id="4" name="Espace réservé du numéro de diapositive 3"/>
          <p:cNvSpPr>
            <a:spLocks noGrp="1"/>
          </p:cNvSpPr>
          <p:nvPr>
            <p:ph type="sldNum" sz="quarter" idx="5"/>
          </p:nvPr>
        </p:nvSpPr>
        <p:spPr/>
        <p:txBody>
          <a:bodyPr/>
          <a:lstStyle/>
          <a:p>
            <a:fld id="{2CB51B1B-66EA-4D6B-BA96-193BF57A14D3}" type="slidenum">
              <a:rPr lang="fr-BE" smtClean="0"/>
              <a:t>10</a:t>
            </a:fld>
            <a:endParaRPr lang="fr-BE"/>
          </a:p>
        </p:txBody>
      </p:sp>
    </p:spTree>
    <p:extLst>
      <p:ext uri="{BB962C8B-B14F-4D97-AF65-F5344CB8AC3E}">
        <p14:creationId xmlns:p14="http://schemas.microsoft.com/office/powerpoint/2010/main" val="42330894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2CB51B1B-66EA-4D6B-BA96-193BF57A14D3}" type="slidenum">
              <a:rPr lang="fr-BE" smtClean="0"/>
              <a:t>13</a:t>
            </a:fld>
            <a:endParaRPr lang="fr-BE"/>
          </a:p>
        </p:txBody>
      </p:sp>
    </p:spTree>
    <p:extLst>
      <p:ext uri="{BB962C8B-B14F-4D97-AF65-F5344CB8AC3E}">
        <p14:creationId xmlns:p14="http://schemas.microsoft.com/office/powerpoint/2010/main" val="15119421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3247E24-2D04-AC95-3FBE-835EDD19B0CA}"/>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BE"/>
          </a:p>
        </p:txBody>
      </p:sp>
      <p:sp>
        <p:nvSpPr>
          <p:cNvPr id="3" name="Sous-titre 2">
            <a:extLst>
              <a:ext uri="{FF2B5EF4-FFF2-40B4-BE49-F238E27FC236}">
                <a16:creationId xmlns:a16="http://schemas.microsoft.com/office/drawing/2014/main" id="{EF9C5930-DBFA-50B4-695B-B6ADF2A832E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BE"/>
          </a:p>
        </p:txBody>
      </p:sp>
      <p:sp>
        <p:nvSpPr>
          <p:cNvPr id="4" name="Espace réservé de la date 3">
            <a:extLst>
              <a:ext uri="{FF2B5EF4-FFF2-40B4-BE49-F238E27FC236}">
                <a16:creationId xmlns:a16="http://schemas.microsoft.com/office/drawing/2014/main" id="{6DEF4B9C-C9C8-7DD5-8A9F-93358C44E059}"/>
              </a:ext>
            </a:extLst>
          </p:cNvPr>
          <p:cNvSpPr>
            <a:spLocks noGrp="1"/>
          </p:cNvSpPr>
          <p:nvPr>
            <p:ph type="dt" sz="half" idx="10"/>
          </p:nvPr>
        </p:nvSpPr>
        <p:spPr/>
        <p:txBody>
          <a:bodyPr/>
          <a:lstStyle/>
          <a:p>
            <a:fld id="{CA53CA85-5863-4B5A-9345-13E99AABCB22}" type="datetimeFigureOut">
              <a:rPr lang="fr-BE" smtClean="0"/>
              <a:t>18-03-24</a:t>
            </a:fld>
            <a:endParaRPr lang="fr-BE"/>
          </a:p>
        </p:txBody>
      </p:sp>
      <p:sp>
        <p:nvSpPr>
          <p:cNvPr id="5" name="Espace réservé du pied de page 4">
            <a:extLst>
              <a:ext uri="{FF2B5EF4-FFF2-40B4-BE49-F238E27FC236}">
                <a16:creationId xmlns:a16="http://schemas.microsoft.com/office/drawing/2014/main" id="{FF7FE1B7-9452-14C7-B660-FE0246761145}"/>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8E956697-BAF2-F7BE-2181-9C44E1C949FB}"/>
              </a:ext>
            </a:extLst>
          </p:cNvPr>
          <p:cNvSpPr>
            <a:spLocks noGrp="1"/>
          </p:cNvSpPr>
          <p:nvPr>
            <p:ph type="sldNum" sz="quarter" idx="12"/>
          </p:nvPr>
        </p:nvSpPr>
        <p:spPr/>
        <p:txBody>
          <a:bodyPr/>
          <a:lstStyle/>
          <a:p>
            <a:fld id="{EF0DC435-2685-496E-BCD3-2968F818AFDE}" type="slidenum">
              <a:rPr lang="fr-BE" smtClean="0"/>
              <a:t>‹nr.›</a:t>
            </a:fld>
            <a:endParaRPr lang="fr-BE"/>
          </a:p>
        </p:txBody>
      </p:sp>
    </p:spTree>
    <p:extLst>
      <p:ext uri="{BB962C8B-B14F-4D97-AF65-F5344CB8AC3E}">
        <p14:creationId xmlns:p14="http://schemas.microsoft.com/office/powerpoint/2010/main" val="36275134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3BB53DE-A776-362B-C665-A0B7D97AEECE}"/>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C88F8EDD-5921-E03A-0211-DF98C75F4E9C}"/>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8359765E-7E81-2951-3B81-B848F4CFE625}"/>
              </a:ext>
            </a:extLst>
          </p:cNvPr>
          <p:cNvSpPr>
            <a:spLocks noGrp="1"/>
          </p:cNvSpPr>
          <p:nvPr>
            <p:ph type="dt" sz="half" idx="10"/>
          </p:nvPr>
        </p:nvSpPr>
        <p:spPr/>
        <p:txBody>
          <a:bodyPr/>
          <a:lstStyle/>
          <a:p>
            <a:fld id="{CA53CA85-5863-4B5A-9345-13E99AABCB22}" type="datetimeFigureOut">
              <a:rPr lang="fr-BE" smtClean="0"/>
              <a:t>18-03-24</a:t>
            </a:fld>
            <a:endParaRPr lang="fr-BE"/>
          </a:p>
        </p:txBody>
      </p:sp>
      <p:sp>
        <p:nvSpPr>
          <p:cNvPr id="5" name="Espace réservé du pied de page 4">
            <a:extLst>
              <a:ext uri="{FF2B5EF4-FFF2-40B4-BE49-F238E27FC236}">
                <a16:creationId xmlns:a16="http://schemas.microsoft.com/office/drawing/2014/main" id="{8BE61FEE-8982-1D4C-AB87-AC8100465221}"/>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EF10F231-F829-FD93-17C3-29938B596E7C}"/>
              </a:ext>
            </a:extLst>
          </p:cNvPr>
          <p:cNvSpPr>
            <a:spLocks noGrp="1"/>
          </p:cNvSpPr>
          <p:nvPr>
            <p:ph type="sldNum" sz="quarter" idx="12"/>
          </p:nvPr>
        </p:nvSpPr>
        <p:spPr/>
        <p:txBody>
          <a:bodyPr/>
          <a:lstStyle/>
          <a:p>
            <a:fld id="{EF0DC435-2685-496E-BCD3-2968F818AFDE}" type="slidenum">
              <a:rPr lang="fr-BE" smtClean="0"/>
              <a:t>‹nr.›</a:t>
            </a:fld>
            <a:endParaRPr lang="fr-BE"/>
          </a:p>
        </p:txBody>
      </p:sp>
    </p:spTree>
    <p:extLst>
      <p:ext uri="{BB962C8B-B14F-4D97-AF65-F5344CB8AC3E}">
        <p14:creationId xmlns:p14="http://schemas.microsoft.com/office/powerpoint/2010/main" val="313553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598D9E0-5052-1B9B-0936-00D32688E59B}"/>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BE"/>
          </a:p>
        </p:txBody>
      </p:sp>
      <p:sp>
        <p:nvSpPr>
          <p:cNvPr id="3" name="Espace réservé du texte 2">
            <a:extLst>
              <a:ext uri="{FF2B5EF4-FFF2-40B4-BE49-F238E27FC236}">
                <a16:creationId xmlns:a16="http://schemas.microsoft.com/office/drawing/2014/main" id="{927D2B95-DCA4-C484-12E0-C20D5E1AFB7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60A5880D-CF91-5DA9-A721-5C917D2F956A}"/>
              </a:ext>
            </a:extLst>
          </p:cNvPr>
          <p:cNvSpPr>
            <a:spLocks noGrp="1"/>
          </p:cNvSpPr>
          <p:nvPr>
            <p:ph type="dt" sz="half" idx="10"/>
          </p:nvPr>
        </p:nvSpPr>
        <p:spPr/>
        <p:txBody>
          <a:bodyPr/>
          <a:lstStyle/>
          <a:p>
            <a:fld id="{CA53CA85-5863-4B5A-9345-13E99AABCB22}" type="datetimeFigureOut">
              <a:rPr lang="fr-BE" smtClean="0"/>
              <a:t>18-03-24</a:t>
            </a:fld>
            <a:endParaRPr lang="fr-BE"/>
          </a:p>
        </p:txBody>
      </p:sp>
      <p:sp>
        <p:nvSpPr>
          <p:cNvPr id="5" name="Espace réservé du pied de page 4">
            <a:extLst>
              <a:ext uri="{FF2B5EF4-FFF2-40B4-BE49-F238E27FC236}">
                <a16:creationId xmlns:a16="http://schemas.microsoft.com/office/drawing/2014/main" id="{D3D20950-C62D-BCB7-E92D-1B2BE021D55C}"/>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7084145F-7617-4C71-BCA5-A14F8A696D7F}"/>
              </a:ext>
            </a:extLst>
          </p:cNvPr>
          <p:cNvSpPr>
            <a:spLocks noGrp="1"/>
          </p:cNvSpPr>
          <p:nvPr>
            <p:ph type="sldNum" sz="quarter" idx="12"/>
          </p:nvPr>
        </p:nvSpPr>
        <p:spPr/>
        <p:txBody>
          <a:bodyPr/>
          <a:lstStyle/>
          <a:p>
            <a:fld id="{EF0DC435-2685-496E-BCD3-2968F818AFDE}" type="slidenum">
              <a:rPr lang="fr-BE" smtClean="0"/>
              <a:t>‹nr.›</a:t>
            </a:fld>
            <a:endParaRPr lang="fr-BE"/>
          </a:p>
        </p:txBody>
      </p:sp>
    </p:spTree>
    <p:extLst>
      <p:ext uri="{BB962C8B-B14F-4D97-AF65-F5344CB8AC3E}">
        <p14:creationId xmlns:p14="http://schemas.microsoft.com/office/powerpoint/2010/main" val="32584041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DC18AB2-B602-73F0-98F6-2312481887FB}"/>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9C0ED7AA-4358-3B2C-A7FE-59D9768CBE6D}"/>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contenu 3">
            <a:extLst>
              <a:ext uri="{FF2B5EF4-FFF2-40B4-BE49-F238E27FC236}">
                <a16:creationId xmlns:a16="http://schemas.microsoft.com/office/drawing/2014/main" id="{B80B2700-7BC0-9548-7B77-976F1D679ECB}"/>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e la date 4">
            <a:extLst>
              <a:ext uri="{FF2B5EF4-FFF2-40B4-BE49-F238E27FC236}">
                <a16:creationId xmlns:a16="http://schemas.microsoft.com/office/drawing/2014/main" id="{B4079741-71E9-E48A-F5FD-D97C8B86AF74}"/>
              </a:ext>
            </a:extLst>
          </p:cNvPr>
          <p:cNvSpPr>
            <a:spLocks noGrp="1"/>
          </p:cNvSpPr>
          <p:nvPr>
            <p:ph type="dt" sz="half" idx="10"/>
          </p:nvPr>
        </p:nvSpPr>
        <p:spPr/>
        <p:txBody>
          <a:bodyPr/>
          <a:lstStyle/>
          <a:p>
            <a:fld id="{CA53CA85-5863-4B5A-9345-13E99AABCB22}" type="datetimeFigureOut">
              <a:rPr lang="fr-BE" smtClean="0"/>
              <a:t>18-03-24</a:t>
            </a:fld>
            <a:endParaRPr lang="fr-BE"/>
          </a:p>
        </p:txBody>
      </p:sp>
      <p:sp>
        <p:nvSpPr>
          <p:cNvPr id="6" name="Espace réservé du pied de page 5">
            <a:extLst>
              <a:ext uri="{FF2B5EF4-FFF2-40B4-BE49-F238E27FC236}">
                <a16:creationId xmlns:a16="http://schemas.microsoft.com/office/drawing/2014/main" id="{729156C0-F5C5-B962-DA70-6DA2B239AD92}"/>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6E7D99FC-96CB-C95F-E165-60473981587A}"/>
              </a:ext>
            </a:extLst>
          </p:cNvPr>
          <p:cNvSpPr>
            <a:spLocks noGrp="1"/>
          </p:cNvSpPr>
          <p:nvPr>
            <p:ph type="sldNum" sz="quarter" idx="12"/>
          </p:nvPr>
        </p:nvSpPr>
        <p:spPr/>
        <p:txBody>
          <a:bodyPr/>
          <a:lstStyle/>
          <a:p>
            <a:fld id="{EF0DC435-2685-496E-BCD3-2968F818AFDE}" type="slidenum">
              <a:rPr lang="fr-BE" smtClean="0"/>
              <a:t>‹nr.›</a:t>
            </a:fld>
            <a:endParaRPr lang="fr-BE"/>
          </a:p>
        </p:txBody>
      </p:sp>
    </p:spTree>
    <p:extLst>
      <p:ext uri="{BB962C8B-B14F-4D97-AF65-F5344CB8AC3E}">
        <p14:creationId xmlns:p14="http://schemas.microsoft.com/office/powerpoint/2010/main" val="7010038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B263E0D-9AB6-05B1-0492-C6C41E93AA3E}"/>
              </a:ext>
            </a:extLst>
          </p:cNvPr>
          <p:cNvSpPr>
            <a:spLocks noGrp="1"/>
          </p:cNvSpPr>
          <p:nvPr>
            <p:ph type="title"/>
          </p:nvPr>
        </p:nvSpPr>
        <p:spPr>
          <a:xfrm>
            <a:off x="839788" y="365125"/>
            <a:ext cx="10515600" cy="1325563"/>
          </a:xfrm>
        </p:spPr>
        <p:txBody>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8F1ECCFC-755C-7EDD-E8A0-836AE300B13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7A503D2C-B2A3-39A8-85A2-3A497FF6227A}"/>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u texte 4">
            <a:extLst>
              <a:ext uri="{FF2B5EF4-FFF2-40B4-BE49-F238E27FC236}">
                <a16:creationId xmlns:a16="http://schemas.microsoft.com/office/drawing/2014/main" id="{846526E2-ECDB-D347-EF16-A0FAAA5382D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78994A16-DF5E-9CCE-5FEB-8BC242664249}"/>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7" name="Espace réservé de la date 6">
            <a:extLst>
              <a:ext uri="{FF2B5EF4-FFF2-40B4-BE49-F238E27FC236}">
                <a16:creationId xmlns:a16="http://schemas.microsoft.com/office/drawing/2014/main" id="{99225DF9-74B6-424B-36B4-1E4736E01CB9}"/>
              </a:ext>
            </a:extLst>
          </p:cNvPr>
          <p:cNvSpPr>
            <a:spLocks noGrp="1"/>
          </p:cNvSpPr>
          <p:nvPr>
            <p:ph type="dt" sz="half" idx="10"/>
          </p:nvPr>
        </p:nvSpPr>
        <p:spPr/>
        <p:txBody>
          <a:bodyPr/>
          <a:lstStyle/>
          <a:p>
            <a:fld id="{CA53CA85-5863-4B5A-9345-13E99AABCB22}" type="datetimeFigureOut">
              <a:rPr lang="fr-BE" smtClean="0"/>
              <a:t>18-03-24</a:t>
            </a:fld>
            <a:endParaRPr lang="fr-BE"/>
          </a:p>
        </p:txBody>
      </p:sp>
      <p:sp>
        <p:nvSpPr>
          <p:cNvPr id="8" name="Espace réservé du pied de page 7">
            <a:extLst>
              <a:ext uri="{FF2B5EF4-FFF2-40B4-BE49-F238E27FC236}">
                <a16:creationId xmlns:a16="http://schemas.microsoft.com/office/drawing/2014/main" id="{10D73030-EC0F-0BB8-4850-F76250392746}"/>
              </a:ext>
            </a:extLst>
          </p:cNvPr>
          <p:cNvSpPr>
            <a:spLocks noGrp="1"/>
          </p:cNvSpPr>
          <p:nvPr>
            <p:ph type="ftr" sz="quarter" idx="11"/>
          </p:nvPr>
        </p:nvSpPr>
        <p:spPr/>
        <p:txBody>
          <a:bodyPr/>
          <a:lstStyle/>
          <a:p>
            <a:endParaRPr lang="fr-BE"/>
          </a:p>
        </p:txBody>
      </p:sp>
      <p:sp>
        <p:nvSpPr>
          <p:cNvPr id="9" name="Espace réservé du numéro de diapositive 8">
            <a:extLst>
              <a:ext uri="{FF2B5EF4-FFF2-40B4-BE49-F238E27FC236}">
                <a16:creationId xmlns:a16="http://schemas.microsoft.com/office/drawing/2014/main" id="{87C74850-9241-CB2C-D749-E96CF38728F5}"/>
              </a:ext>
            </a:extLst>
          </p:cNvPr>
          <p:cNvSpPr>
            <a:spLocks noGrp="1"/>
          </p:cNvSpPr>
          <p:nvPr>
            <p:ph type="sldNum" sz="quarter" idx="12"/>
          </p:nvPr>
        </p:nvSpPr>
        <p:spPr/>
        <p:txBody>
          <a:bodyPr/>
          <a:lstStyle/>
          <a:p>
            <a:fld id="{EF0DC435-2685-496E-BCD3-2968F818AFDE}" type="slidenum">
              <a:rPr lang="fr-BE" smtClean="0"/>
              <a:t>‹nr.›</a:t>
            </a:fld>
            <a:endParaRPr lang="fr-BE"/>
          </a:p>
        </p:txBody>
      </p:sp>
    </p:spTree>
    <p:extLst>
      <p:ext uri="{BB962C8B-B14F-4D97-AF65-F5344CB8AC3E}">
        <p14:creationId xmlns:p14="http://schemas.microsoft.com/office/powerpoint/2010/main" val="5838049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DA2BC18-7F7E-246A-D055-9FCBC3F07E22}"/>
              </a:ext>
            </a:extLst>
          </p:cNvPr>
          <p:cNvSpPr>
            <a:spLocks noGrp="1"/>
          </p:cNvSpPr>
          <p:nvPr>
            <p:ph type="title"/>
          </p:nvPr>
        </p:nvSpPr>
        <p:spPr/>
        <p:txBody>
          <a:bodyPr/>
          <a:lstStyle/>
          <a:p>
            <a:r>
              <a:rPr lang="fr-FR"/>
              <a:t>Modifiez le style du titre</a:t>
            </a:r>
            <a:endParaRPr lang="fr-BE"/>
          </a:p>
        </p:txBody>
      </p:sp>
      <p:sp>
        <p:nvSpPr>
          <p:cNvPr id="3" name="Espace réservé de la date 2">
            <a:extLst>
              <a:ext uri="{FF2B5EF4-FFF2-40B4-BE49-F238E27FC236}">
                <a16:creationId xmlns:a16="http://schemas.microsoft.com/office/drawing/2014/main" id="{37CDCA28-43BB-BA1C-C411-A0FEF2B45969}"/>
              </a:ext>
            </a:extLst>
          </p:cNvPr>
          <p:cNvSpPr>
            <a:spLocks noGrp="1"/>
          </p:cNvSpPr>
          <p:nvPr>
            <p:ph type="dt" sz="half" idx="10"/>
          </p:nvPr>
        </p:nvSpPr>
        <p:spPr/>
        <p:txBody>
          <a:bodyPr/>
          <a:lstStyle/>
          <a:p>
            <a:fld id="{CA53CA85-5863-4B5A-9345-13E99AABCB22}" type="datetimeFigureOut">
              <a:rPr lang="fr-BE" smtClean="0"/>
              <a:t>18-03-24</a:t>
            </a:fld>
            <a:endParaRPr lang="fr-BE"/>
          </a:p>
        </p:txBody>
      </p:sp>
      <p:sp>
        <p:nvSpPr>
          <p:cNvPr id="4" name="Espace réservé du pied de page 3">
            <a:extLst>
              <a:ext uri="{FF2B5EF4-FFF2-40B4-BE49-F238E27FC236}">
                <a16:creationId xmlns:a16="http://schemas.microsoft.com/office/drawing/2014/main" id="{67FEAB1B-B377-95E6-64BC-8F594F407894}"/>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CF79E400-58A3-8D12-4ACA-C51EE547BE18}"/>
              </a:ext>
            </a:extLst>
          </p:cNvPr>
          <p:cNvSpPr>
            <a:spLocks noGrp="1"/>
          </p:cNvSpPr>
          <p:nvPr>
            <p:ph type="sldNum" sz="quarter" idx="12"/>
          </p:nvPr>
        </p:nvSpPr>
        <p:spPr/>
        <p:txBody>
          <a:bodyPr/>
          <a:lstStyle/>
          <a:p>
            <a:fld id="{EF0DC435-2685-496E-BCD3-2968F818AFDE}" type="slidenum">
              <a:rPr lang="fr-BE" smtClean="0"/>
              <a:t>‹nr.›</a:t>
            </a:fld>
            <a:endParaRPr lang="fr-BE"/>
          </a:p>
        </p:txBody>
      </p:sp>
    </p:spTree>
    <p:extLst>
      <p:ext uri="{BB962C8B-B14F-4D97-AF65-F5344CB8AC3E}">
        <p14:creationId xmlns:p14="http://schemas.microsoft.com/office/powerpoint/2010/main" val="796343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38A833EE-ED75-2662-6F12-C8B9EAA92401}"/>
              </a:ext>
            </a:extLst>
          </p:cNvPr>
          <p:cNvSpPr>
            <a:spLocks noGrp="1"/>
          </p:cNvSpPr>
          <p:nvPr>
            <p:ph type="dt" sz="half" idx="10"/>
          </p:nvPr>
        </p:nvSpPr>
        <p:spPr/>
        <p:txBody>
          <a:bodyPr/>
          <a:lstStyle/>
          <a:p>
            <a:fld id="{CA53CA85-5863-4B5A-9345-13E99AABCB22}" type="datetimeFigureOut">
              <a:rPr lang="fr-BE" smtClean="0"/>
              <a:t>18-03-24</a:t>
            </a:fld>
            <a:endParaRPr lang="fr-BE"/>
          </a:p>
        </p:txBody>
      </p:sp>
      <p:sp>
        <p:nvSpPr>
          <p:cNvPr id="3" name="Espace réservé du pied de page 2">
            <a:extLst>
              <a:ext uri="{FF2B5EF4-FFF2-40B4-BE49-F238E27FC236}">
                <a16:creationId xmlns:a16="http://schemas.microsoft.com/office/drawing/2014/main" id="{F71BC465-C64C-E69F-D03F-1D646F51E832}"/>
              </a:ext>
            </a:extLst>
          </p:cNvPr>
          <p:cNvSpPr>
            <a:spLocks noGrp="1"/>
          </p:cNvSpPr>
          <p:nvPr>
            <p:ph type="ftr" sz="quarter" idx="11"/>
          </p:nvPr>
        </p:nvSpPr>
        <p:spPr/>
        <p:txBody>
          <a:bodyPr/>
          <a:lstStyle/>
          <a:p>
            <a:endParaRPr lang="fr-BE"/>
          </a:p>
        </p:txBody>
      </p:sp>
      <p:sp>
        <p:nvSpPr>
          <p:cNvPr id="4" name="Espace réservé du numéro de diapositive 3">
            <a:extLst>
              <a:ext uri="{FF2B5EF4-FFF2-40B4-BE49-F238E27FC236}">
                <a16:creationId xmlns:a16="http://schemas.microsoft.com/office/drawing/2014/main" id="{3D958B77-2F18-BA3A-034A-16CB2B75F35A}"/>
              </a:ext>
            </a:extLst>
          </p:cNvPr>
          <p:cNvSpPr>
            <a:spLocks noGrp="1"/>
          </p:cNvSpPr>
          <p:nvPr>
            <p:ph type="sldNum" sz="quarter" idx="12"/>
          </p:nvPr>
        </p:nvSpPr>
        <p:spPr/>
        <p:txBody>
          <a:bodyPr/>
          <a:lstStyle/>
          <a:p>
            <a:fld id="{EF0DC435-2685-496E-BCD3-2968F818AFDE}" type="slidenum">
              <a:rPr lang="fr-BE" smtClean="0"/>
              <a:t>‹nr.›</a:t>
            </a:fld>
            <a:endParaRPr lang="fr-BE"/>
          </a:p>
        </p:txBody>
      </p:sp>
    </p:spTree>
    <p:extLst>
      <p:ext uri="{BB962C8B-B14F-4D97-AF65-F5344CB8AC3E}">
        <p14:creationId xmlns:p14="http://schemas.microsoft.com/office/powerpoint/2010/main" val="15437085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A5CE97B-62B0-FF04-8142-5EFC87BDD42D}"/>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du contenu 2">
            <a:extLst>
              <a:ext uri="{FF2B5EF4-FFF2-40B4-BE49-F238E27FC236}">
                <a16:creationId xmlns:a16="http://schemas.microsoft.com/office/drawing/2014/main" id="{4EA6DEA4-498C-9D5E-6055-60351B634DC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texte 3">
            <a:extLst>
              <a:ext uri="{FF2B5EF4-FFF2-40B4-BE49-F238E27FC236}">
                <a16:creationId xmlns:a16="http://schemas.microsoft.com/office/drawing/2014/main" id="{30B63BF5-1688-FF6B-E51E-348BB9DB32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1F64351-C468-0072-08E0-DA69ED19D3D7}"/>
              </a:ext>
            </a:extLst>
          </p:cNvPr>
          <p:cNvSpPr>
            <a:spLocks noGrp="1"/>
          </p:cNvSpPr>
          <p:nvPr>
            <p:ph type="dt" sz="half" idx="10"/>
          </p:nvPr>
        </p:nvSpPr>
        <p:spPr/>
        <p:txBody>
          <a:bodyPr/>
          <a:lstStyle/>
          <a:p>
            <a:fld id="{CA53CA85-5863-4B5A-9345-13E99AABCB22}" type="datetimeFigureOut">
              <a:rPr lang="fr-BE" smtClean="0"/>
              <a:t>18-03-24</a:t>
            </a:fld>
            <a:endParaRPr lang="fr-BE"/>
          </a:p>
        </p:txBody>
      </p:sp>
      <p:sp>
        <p:nvSpPr>
          <p:cNvPr id="6" name="Espace réservé du pied de page 5">
            <a:extLst>
              <a:ext uri="{FF2B5EF4-FFF2-40B4-BE49-F238E27FC236}">
                <a16:creationId xmlns:a16="http://schemas.microsoft.com/office/drawing/2014/main" id="{D76F6C42-F53F-E11E-0FD4-1756EFE5BBA1}"/>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E786A802-7DEF-CB86-408F-DC19F7AD8EDC}"/>
              </a:ext>
            </a:extLst>
          </p:cNvPr>
          <p:cNvSpPr>
            <a:spLocks noGrp="1"/>
          </p:cNvSpPr>
          <p:nvPr>
            <p:ph type="sldNum" sz="quarter" idx="12"/>
          </p:nvPr>
        </p:nvSpPr>
        <p:spPr/>
        <p:txBody>
          <a:bodyPr/>
          <a:lstStyle/>
          <a:p>
            <a:fld id="{EF0DC435-2685-496E-BCD3-2968F818AFDE}" type="slidenum">
              <a:rPr lang="fr-BE" smtClean="0"/>
              <a:t>‹nr.›</a:t>
            </a:fld>
            <a:endParaRPr lang="fr-BE"/>
          </a:p>
        </p:txBody>
      </p:sp>
    </p:spTree>
    <p:extLst>
      <p:ext uri="{BB962C8B-B14F-4D97-AF65-F5344CB8AC3E}">
        <p14:creationId xmlns:p14="http://schemas.microsoft.com/office/powerpoint/2010/main" val="33381976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A1A0A57-CB41-47DC-2D5E-D653DADA3AFF}"/>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pour une image  2">
            <a:extLst>
              <a:ext uri="{FF2B5EF4-FFF2-40B4-BE49-F238E27FC236}">
                <a16:creationId xmlns:a16="http://schemas.microsoft.com/office/drawing/2014/main" id="{E9934591-D8F0-12A4-88D5-235070D964A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a:extLst>
              <a:ext uri="{FF2B5EF4-FFF2-40B4-BE49-F238E27FC236}">
                <a16:creationId xmlns:a16="http://schemas.microsoft.com/office/drawing/2014/main" id="{6F1E5913-9AC4-28C3-576A-0E3A8CCB1E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6DFDC34-F680-BBBA-9F96-830BA048CBA8}"/>
              </a:ext>
            </a:extLst>
          </p:cNvPr>
          <p:cNvSpPr>
            <a:spLocks noGrp="1"/>
          </p:cNvSpPr>
          <p:nvPr>
            <p:ph type="dt" sz="half" idx="10"/>
          </p:nvPr>
        </p:nvSpPr>
        <p:spPr/>
        <p:txBody>
          <a:bodyPr/>
          <a:lstStyle/>
          <a:p>
            <a:fld id="{CA53CA85-5863-4B5A-9345-13E99AABCB22}" type="datetimeFigureOut">
              <a:rPr lang="fr-BE" smtClean="0"/>
              <a:t>18-03-24</a:t>
            </a:fld>
            <a:endParaRPr lang="fr-BE"/>
          </a:p>
        </p:txBody>
      </p:sp>
      <p:sp>
        <p:nvSpPr>
          <p:cNvPr id="6" name="Espace réservé du pied de page 5">
            <a:extLst>
              <a:ext uri="{FF2B5EF4-FFF2-40B4-BE49-F238E27FC236}">
                <a16:creationId xmlns:a16="http://schemas.microsoft.com/office/drawing/2014/main" id="{0EEA633B-69EF-1EDF-5E3F-8D4D42CD9B73}"/>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3A21B152-344F-8CF6-F0C4-95777436F1A4}"/>
              </a:ext>
            </a:extLst>
          </p:cNvPr>
          <p:cNvSpPr>
            <a:spLocks noGrp="1"/>
          </p:cNvSpPr>
          <p:nvPr>
            <p:ph type="sldNum" sz="quarter" idx="12"/>
          </p:nvPr>
        </p:nvSpPr>
        <p:spPr/>
        <p:txBody>
          <a:bodyPr/>
          <a:lstStyle/>
          <a:p>
            <a:fld id="{EF0DC435-2685-496E-BCD3-2968F818AFDE}" type="slidenum">
              <a:rPr lang="fr-BE" smtClean="0"/>
              <a:t>‹nr.›</a:t>
            </a:fld>
            <a:endParaRPr lang="fr-BE"/>
          </a:p>
        </p:txBody>
      </p:sp>
    </p:spTree>
    <p:extLst>
      <p:ext uri="{BB962C8B-B14F-4D97-AF65-F5344CB8AC3E}">
        <p14:creationId xmlns:p14="http://schemas.microsoft.com/office/powerpoint/2010/main" val="2962815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3764AE1-B915-24E7-374E-BE3E38E80371}"/>
              </a:ext>
            </a:extLst>
          </p:cNvPr>
          <p:cNvSpPr>
            <a:spLocks noGrp="1"/>
          </p:cNvSpPr>
          <p:nvPr>
            <p:ph type="title"/>
          </p:nvPr>
        </p:nvSpPr>
        <p:spPr/>
        <p:txBody>
          <a:bodyPr/>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45F7F728-595F-CD66-F137-E78EF576F8EF}"/>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801D69DA-B953-5B85-5409-4FE54A678E0A}"/>
              </a:ext>
            </a:extLst>
          </p:cNvPr>
          <p:cNvSpPr>
            <a:spLocks noGrp="1"/>
          </p:cNvSpPr>
          <p:nvPr>
            <p:ph type="dt" sz="half" idx="10"/>
          </p:nvPr>
        </p:nvSpPr>
        <p:spPr/>
        <p:txBody>
          <a:bodyPr/>
          <a:lstStyle/>
          <a:p>
            <a:fld id="{CA53CA85-5863-4B5A-9345-13E99AABCB22}" type="datetimeFigureOut">
              <a:rPr lang="fr-BE" smtClean="0"/>
              <a:t>18-03-24</a:t>
            </a:fld>
            <a:endParaRPr lang="fr-BE"/>
          </a:p>
        </p:txBody>
      </p:sp>
      <p:sp>
        <p:nvSpPr>
          <p:cNvPr id="5" name="Espace réservé du pied de page 4">
            <a:extLst>
              <a:ext uri="{FF2B5EF4-FFF2-40B4-BE49-F238E27FC236}">
                <a16:creationId xmlns:a16="http://schemas.microsoft.com/office/drawing/2014/main" id="{BB47D991-A9E9-9FBE-F0C1-A018A5B1D83B}"/>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9626C83E-EF28-5D26-0FAE-A10BF4829849}"/>
              </a:ext>
            </a:extLst>
          </p:cNvPr>
          <p:cNvSpPr>
            <a:spLocks noGrp="1"/>
          </p:cNvSpPr>
          <p:nvPr>
            <p:ph type="sldNum" sz="quarter" idx="12"/>
          </p:nvPr>
        </p:nvSpPr>
        <p:spPr/>
        <p:txBody>
          <a:bodyPr/>
          <a:lstStyle/>
          <a:p>
            <a:fld id="{EF0DC435-2685-496E-BCD3-2968F818AFDE}" type="slidenum">
              <a:rPr lang="fr-BE" smtClean="0"/>
              <a:t>‹nr.›</a:t>
            </a:fld>
            <a:endParaRPr lang="fr-BE"/>
          </a:p>
        </p:txBody>
      </p:sp>
    </p:spTree>
    <p:extLst>
      <p:ext uri="{BB962C8B-B14F-4D97-AF65-F5344CB8AC3E}">
        <p14:creationId xmlns:p14="http://schemas.microsoft.com/office/powerpoint/2010/main" val="25941271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264E9F9B-2563-C44A-5700-ACF5E5FDD44B}"/>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8D51C3CD-3044-E15A-13CB-EA40D5297A90}"/>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9D1C4399-0DDB-EAEB-29A5-99155E72568B}"/>
              </a:ext>
            </a:extLst>
          </p:cNvPr>
          <p:cNvSpPr>
            <a:spLocks noGrp="1"/>
          </p:cNvSpPr>
          <p:nvPr>
            <p:ph type="dt" sz="half" idx="10"/>
          </p:nvPr>
        </p:nvSpPr>
        <p:spPr/>
        <p:txBody>
          <a:bodyPr/>
          <a:lstStyle/>
          <a:p>
            <a:fld id="{CA53CA85-5863-4B5A-9345-13E99AABCB22}" type="datetimeFigureOut">
              <a:rPr lang="fr-BE" smtClean="0"/>
              <a:t>18-03-24</a:t>
            </a:fld>
            <a:endParaRPr lang="fr-BE"/>
          </a:p>
        </p:txBody>
      </p:sp>
      <p:sp>
        <p:nvSpPr>
          <p:cNvPr id="5" name="Espace réservé du pied de page 4">
            <a:extLst>
              <a:ext uri="{FF2B5EF4-FFF2-40B4-BE49-F238E27FC236}">
                <a16:creationId xmlns:a16="http://schemas.microsoft.com/office/drawing/2014/main" id="{EDE2DC74-44E3-DF60-89DE-855253341ACA}"/>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D71A71F2-8D8D-36B2-F7C6-6B676C7FC2A0}"/>
              </a:ext>
            </a:extLst>
          </p:cNvPr>
          <p:cNvSpPr>
            <a:spLocks noGrp="1"/>
          </p:cNvSpPr>
          <p:nvPr>
            <p:ph type="sldNum" sz="quarter" idx="12"/>
          </p:nvPr>
        </p:nvSpPr>
        <p:spPr/>
        <p:txBody>
          <a:bodyPr/>
          <a:lstStyle/>
          <a:p>
            <a:fld id="{EF0DC435-2685-496E-BCD3-2968F818AFDE}" type="slidenum">
              <a:rPr lang="fr-BE" smtClean="0"/>
              <a:t>‹nr.›</a:t>
            </a:fld>
            <a:endParaRPr lang="fr-BE"/>
          </a:p>
        </p:txBody>
      </p:sp>
    </p:spTree>
    <p:extLst>
      <p:ext uri="{BB962C8B-B14F-4D97-AF65-F5344CB8AC3E}">
        <p14:creationId xmlns:p14="http://schemas.microsoft.com/office/powerpoint/2010/main" val="23389446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36FFEDA8-B350-719F-BCC2-13140D0C862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AC81E616-4361-825B-7838-D0CF1AD9D8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C8975D58-1ED2-AFF5-8053-3C585762504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53CA85-5863-4B5A-9345-13E99AABCB22}" type="datetimeFigureOut">
              <a:rPr lang="fr-BE" smtClean="0"/>
              <a:t>18-03-24</a:t>
            </a:fld>
            <a:endParaRPr lang="fr-BE"/>
          </a:p>
        </p:txBody>
      </p:sp>
      <p:sp>
        <p:nvSpPr>
          <p:cNvPr id="5" name="Espace réservé du pied de page 4">
            <a:extLst>
              <a:ext uri="{FF2B5EF4-FFF2-40B4-BE49-F238E27FC236}">
                <a16:creationId xmlns:a16="http://schemas.microsoft.com/office/drawing/2014/main" id="{21716ABF-A5BA-3318-935E-69126960D9A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a:extLst>
              <a:ext uri="{FF2B5EF4-FFF2-40B4-BE49-F238E27FC236}">
                <a16:creationId xmlns:a16="http://schemas.microsoft.com/office/drawing/2014/main" id="{4916A05C-4AFB-D4E0-BB0B-10EB2B9C69F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0DC435-2685-496E-BCD3-2968F818AFDE}" type="slidenum">
              <a:rPr lang="fr-BE" smtClean="0"/>
              <a:t>‹nr.›</a:t>
            </a:fld>
            <a:endParaRPr lang="fr-BE"/>
          </a:p>
        </p:txBody>
      </p:sp>
    </p:spTree>
    <p:extLst>
      <p:ext uri="{BB962C8B-B14F-4D97-AF65-F5344CB8AC3E}">
        <p14:creationId xmlns:p14="http://schemas.microsoft.com/office/powerpoint/2010/main" val="38310406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medecinsdumonde.be/"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mailto:amelie.deprez@medecinsdumonde.be" TargetMode="Externa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hyperlink" Target="http://www.medecinsdumonde.be/" TargetMode="External"/><Relationship Id="rId4" Type="http://schemas.openxmlformats.org/officeDocument/2006/relationships/hyperlink" Target="mailto:Sarah.melsens@medecinsdumonde.b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B4F8F10-FB82-4769-8FD2-4650B0E65EA0}"/>
              </a:ext>
            </a:extLst>
          </p:cNvPr>
          <p:cNvSpPr/>
          <p:nvPr/>
        </p:nvSpPr>
        <p:spPr>
          <a:xfrm>
            <a:off x="0" y="-98854"/>
            <a:ext cx="12192000" cy="6858000"/>
          </a:xfrm>
          <a:prstGeom prst="rect">
            <a:avLst/>
          </a:prstGeom>
          <a:solidFill>
            <a:srgbClr val="1D1A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sz="1800" b="1" dirty="0">
              <a:solidFill>
                <a:srgbClr val="E9511D"/>
              </a:solidFill>
              <a:latin typeface="Open Sans" pitchFamily="2" charset="0"/>
              <a:ea typeface="Open Sans" pitchFamily="2" charset="0"/>
              <a:cs typeface="Open Sans" pitchFamily="2" charset="0"/>
            </a:endParaRPr>
          </a:p>
          <a:p>
            <a:endParaRPr lang="fr-FR" b="1" dirty="0">
              <a:solidFill>
                <a:srgbClr val="E9511D"/>
              </a:solidFill>
              <a:latin typeface="Open Sans" pitchFamily="2" charset="0"/>
              <a:ea typeface="Open Sans" pitchFamily="2" charset="0"/>
              <a:cs typeface="Open Sans" pitchFamily="2" charset="0"/>
            </a:endParaRPr>
          </a:p>
          <a:p>
            <a:endParaRPr lang="fr-FR" sz="1800" b="1" dirty="0">
              <a:solidFill>
                <a:srgbClr val="E9511D"/>
              </a:solidFill>
              <a:latin typeface="Open Sans" pitchFamily="2" charset="0"/>
              <a:ea typeface="Open Sans" pitchFamily="2" charset="0"/>
              <a:cs typeface="Open Sans" pitchFamily="2" charset="0"/>
            </a:endParaRPr>
          </a:p>
          <a:p>
            <a:endParaRPr lang="fr-FR" b="1" dirty="0">
              <a:solidFill>
                <a:srgbClr val="E9511D"/>
              </a:solidFill>
              <a:latin typeface="Open Sans" pitchFamily="2" charset="0"/>
              <a:ea typeface="Open Sans" pitchFamily="2" charset="0"/>
              <a:cs typeface="Open Sans" pitchFamily="2" charset="0"/>
            </a:endParaRPr>
          </a:p>
          <a:p>
            <a:endParaRPr lang="fr-FR" sz="1800" b="1" dirty="0">
              <a:solidFill>
                <a:srgbClr val="E9511D"/>
              </a:solidFill>
              <a:latin typeface="Open Sans" pitchFamily="2" charset="0"/>
              <a:ea typeface="Open Sans" pitchFamily="2" charset="0"/>
              <a:cs typeface="Open Sans" pitchFamily="2" charset="0"/>
            </a:endParaRPr>
          </a:p>
          <a:p>
            <a:endParaRPr lang="fr-FR" b="1" dirty="0">
              <a:solidFill>
                <a:srgbClr val="E9511D"/>
              </a:solidFill>
              <a:latin typeface="Open Sans" pitchFamily="2" charset="0"/>
              <a:ea typeface="Open Sans" pitchFamily="2" charset="0"/>
              <a:cs typeface="Open Sans" pitchFamily="2" charset="0"/>
            </a:endParaRPr>
          </a:p>
          <a:p>
            <a:endParaRPr lang="fr-FR" sz="1800" b="1" dirty="0">
              <a:solidFill>
                <a:srgbClr val="E9511D"/>
              </a:solidFill>
              <a:latin typeface="Open Sans" pitchFamily="2" charset="0"/>
              <a:ea typeface="Open Sans" pitchFamily="2" charset="0"/>
              <a:cs typeface="Open Sans" pitchFamily="2" charset="0"/>
            </a:endParaRPr>
          </a:p>
          <a:p>
            <a:endParaRPr lang="fr-FR" b="1" dirty="0">
              <a:solidFill>
                <a:srgbClr val="E9511D"/>
              </a:solidFill>
              <a:latin typeface="Open Sans" pitchFamily="2" charset="0"/>
              <a:ea typeface="Open Sans" pitchFamily="2" charset="0"/>
              <a:cs typeface="Open Sans" pitchFamily="2" charset="0"/>
            </a:endParaRPr>
          </a:p>
          <a:p>
            <a:endParaRPr lang="fr-FR" sz="1800" b="1" dirty="0">
              <a:solidFill>
                <a:srgbClr val="E9511D"/>
              </a:solidFill>
              <a:latin typeface="Open Sans" pitchFamily="2" charset="0"/>
              <a:ea typeface="Open Sans" pitchFamily="2" charset="0"/>
              <a:cs typeface="Open Sans" pitchFamily="2" charset="0"/>
            </a:endParaRPr>
          </a:p>
          <a:p>
            <a:endParaRPr lang="fr-FR" b="1" dirty="0">
              <a:solidFill>
                <a:srgbClr val="E9511D"/>
              </a:solidFill>
              <a:latin typeface="Open Sans" pitchFamily="2" charset="0"/>
              <a:ea typeface="Open Sans" pitchFamily="2" charset="0"/>
              <a:cs typeface="Open Sans" pitchFamily="2" charset="0"/>
            </a:endParaRPr>
          </a:p>
          <a:p>
            <a:endParaRPr lang="fr-FR" sz="1800" b="1" dirty="0">
              <a:solidFill>
                <a:srgbClr val="E9511D"/>
              </a:solidFill>
              <a:latin typeface="Open Sans" pitchFamily="2" charset="0"/>
              <a:ea typeface="Open Sans" pitchFamily="2" charset="0"/>
              <a:cs typeface="Open Sans" pitchFamily="2" charset="0"/>
            </a:endParaRPr>
          </a:p>
          <a:p>
            <a:endParaRPr lang="fr-FR" b="1" dirty="0">
              <a:solidFill>
                <a:srgbClr val="E9511D"/>
              </a:solidFill>
              <a:latin typeface="Open Sans" pitchFamily="2" charset="0"/>
              <a:ea typeface="Open Sans" pitchFamily="2" charset="0"/>
              <a:cs typeface="Open Sans" pitchFamily="2" charset="0"/>
            </a:endParaRPr>
          </a:p>
          <a:p>
            <a:endParaRPr lang="fr-FR" sz="1800" b="1" dirty="0">
              <a:solidFill>
                <a:srgbClr val="E9511D"/>
              </a:solidFill>
              <a:latin typeface="Open Sans" pitchFamily="2" charset="0"/>
              <a:ea typeface="Open Sans" pitchFamily="2" charset="0"/>
              <a:cs typeface="Open Sans" pitchFamily="2" charset="0"/>
            </a:endParaRPr>
          </a:p>
          <a:p>
            <a:endParaRPr lang="fr-FR" b="1" dirty="0">
              <a:solidFill>
                <a:srgbClr val="E9511D"/>
              </a:solidFill>
              <a:latin typeface="Open Sans" pitchFamily="2" charset="0"/>
              <a:ea typeface="Open Sans" pitchFamily="2" charset="0"/>
              <a:cs typeface="Open Sans" pitchFamily="2" charset="0"/>
            </a:endParaRPr>
          </a:p>
          <a:p>
            <a:endParaRPr lang="fr-FR" sz="1800" b="1" dirty="0">
              <a:solidFill>
                <a:srgbClr val="E9511D"/>
              </a:solidFill>
              <a:latin typeface="Open Sans" pitchFamily="2" charset="0"/>
              <a:ea typeface="Open Sans" pitchFamily="2" charset="0"/>
              <a:cs typeface="Open Sans" pitchFamily="2" charset="0"/>
            </a:endParaRPr>
          </a:p>
          <a:p>
            <a:pPr algn="ctr"/>
            <a:endParaRPr lang="fr-FR" sz="1800" dirty="0">
              <a:solidFill>
                <a:srgbClr val="E9511D"/>
              </a:solidFill>
              <a:latin typeface="Open Sans" pitchFamily="2" charset="0"/>
              <a:ea typeface="Open Sans" pitchFamily="2" charset="0"/>
              <a:cs typeface="Open Sans" pitchFamily="2" charset="0"/>
            </a:endParaRPr>
          </a:p>
          <a:p>
            <a:pPr algn="ctr"/>
            <a:r>
              <a:rPr lang="fr-FR" i="1" dirty="0">
                <a:solidFill>
                  <a:srgbClr val="E9511D"/>
                </a:solidFill>
                <a:latin typeface="Open Sans" pitchFamily="2" charset="0"/>
                <a:ea typeface="Open Sans" pitchFamily="2" charset="0"/>
                <a:cs typeface="Open Sans" pitchFamily="2" charset="0"/>
              </a:rPr>
              <a:t>Retrouvez nos publications sur le sujet :</a:t>
            </a:r>
            <a:endParaRPr lang="fr-BE" i="1" dirty="0">
              <a:solidFill>
                <a:srgbClr val="E9511D"/>
              </a:solidFill>
              <a:latin typeface="Open Sans" pitchFamily="2" charset="0"/>
              <a:ea typeface="Open Sans" pitchFamily="2" charset="0"/>
              <a:cs typeface="Open Sans" pitchFamily="2" charset="0"/>
            </a:endParaRPr>
          </a:p>
          <a:p>
            <a:pPr algn="ctr"/>
            <a:r>
              <a:rPr lang="fr-FR" i="1" dirty="0">
                <a:solidFill>
                  <a:srgbClr val="E9511D"/>
                </a:solidFill>
                <a:latin typeface="Open Sans" pitchFamily="2" charset="0"/>
                <a:ea typeface="Open Sans" pitchFamily="2" charset="0"/>
                <a:cs typeface="Open Sans" pitchFamily="2" charset="0"/>
                <a:hlinkClick r:id="rId3"/>
              </a:rPr>
              <a:t>www.medecinsdumonde.be</a:t>
            </a:r>
            <a:r>
              <a:rPr lang="fr-FR" i="1" dirty="0">
                <a:solidFill>
                  <a:srgbClr val="E9511D"/>
                </a:solidFill>
                <a:latin typeface="Open Sans" pitchFamily="2" charset="0"/>
                <a:ea typeface="Open Sans" pitchFamily="2" charset="0"/>
                <a:cs typeface="Open Sans" pitchFamily="2" charset="0"/>
              </a:rPr>
              <a:t> </a:t>
            </a:r>
          </a:p>
        </p:txBody>
      </p:sp>
      <p:sp>
        <p:nvSpPr>
          <p:cNvPr id="9" name="Titre 8">
            <a:extLst>
              <a:ext uri="{FF2B5EF4-FFF2-40B4-BE49-F238E27FC236}">
                <a16:creationId xmlns:a16="http://schemas.microsoft.com/office/drawing/2014/main" id="{A5E63D14-94F6-41ED-8C94-BFE930B13CFC}"/>
              </a:ext>
            </a:extLst>
          </p:cNvPr>
          <p:cNvSpPr>
            <a:spLocks noGrp="1"/>
          </p:cNvSpPr>
          <p:nvPr>
            <p:ph type="title" idx="4294967295"/>
          </p:nvPr>
        </p:nvSpPr>
        <p:spPr>
          <a:xfrm>
            <a:off x="1322173" y="344478"/>
            <a:ext cx="9181070" cy="1331146"/>
          </a:xfrm>
          <a:prstGeom prst="rect">
            <a:avLst/>
          </a:prstGeom>
          <a:solidFill>
            <a:srgbClr val="E9511D"/>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1" i="0" u="none" strike="noStrike" kern="1200" cap="none" normalizeH="0" baseline="0" noProof="0" dirty="0">
                <a:ln>
                  <a:noFill/>
                </a:ln>
                <a:solidFill>
                  <a:schemeClr val="tx1"/>
                </a:solidFill>
                <a:effectLst/>
                <a:uLnTx/>
                <a:uFillTx/>
                <a:latin typeface="Anton" pitchFamily="2" charset="0"/>
                <a:ea typeface="+mn-ea"/>
                <a:cs typeface="+mn-cs"/>
              </a:rPr>
              <a:t>L’Aide Médicale Urgente (AMU)</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1" i="0" u="none" strike="noStrike" kern="1200" cap="none" normalizeH="0" baseline="0" noProof="0" dirty="0">
                <a:ln>
                  <a:noFill/>
                </a:ln>
                <a:solidFill>
                  <a:schemeClr val="tx1"/>
                </a:solidFill>
                <a:effectLst/>
                <a:uLnTx/>
                <a:uFillTx/>
                <a:latin typeface="Anton" pitchFamily="2" charset="0"/>
                <a:ea typeface="+mn-ea"/>
                <a:cs typeface="+mn-cs"/>
              </a:rPr>
              <a:t>la théorie vs. la pratique</a:t>
            </a:r>
          </a:p>
        </p:txBody>
      </p:sp>
      <p:grpSp>
        <p:nvGrpSpPr>
          <p:cNvPr id="14" name="Groupe 13">
            <a:extLst>
              <a:ext uri="{FF2B5EF4-FFF2-40B4-BE49-F238E27FC236}">
                <a16:creationId xmlns:a16="http://schemas.microsoft.com/office/drawing/2014/main" id="{71187EE1-ABA3-495A-A67F-43628B4022F4}"/>
              </a:ext>
              <a:ext uri="{C183D7F6-B498-43B3-948B-1728B52AA6E4}">
                <adec:decorative xmlns:adec="http://schemas.microsoft.com/office/drawing/2017/decorative" val="1"/>
              </a:ext>
            </a:extLst>
          </p:cNvPr>
          <p:cNvGrpSpPr/>
          <p:nvPr/>
        </p:nvGrpSpPr>
        <p:grpSpPr>
          <a:xfrm>
            <a:off x="2777671" y="2020102"/>
            <a:ext cx="6636657" cy="2106595"/>
            <a:chOff x="2648857" y="1283642"/>
            <a:chExt cx="6636657" cy="2106595"/>
          </a:xfrm>
        </p:grpSpPr>
        <p:grpSp>
          <p:nvGrpSpPr>
            <p:cNvPr id="13" name="Groupe 12">
              <a:extLst>
                <a:ext uri="{FF2B5EF4-FFF2-40B4-BE49-F238E27FC236}">
                  <a16:creationId xmlns:a16="http://schemas.microsoft.com/office/drawing/2014/main" id="{796D7003-1EFB-4BFB-B8C3-6AAFDF492117}"/>
                </a:ext>
              </a:extLst>
            </p:cNvPr>
            <p:cNvGrpSpPr/>
            <p:nvPr/>
          </p:nvGrpSpPr>
          <p:grpSpPr>
            <a:xfrm>
              <a:off x="2648857" y="1283642"/>
              <a:ext cx="6636657" cy="2106595"/>
              <a:chOff x="2648857" y="1283642"/>
              <a:chExt cx="6636657" cy="2106595"/>
            </a:xfrm>
          </p:grpSpPr>
          <p:sp>
            <p:nvSpPr>
              <p:cNvPr id="5" name="ZoneTexte 4">
                <a:extLst>
                  <a:ext uri="{FF2B5EF4-FFF2-40B4-BE49-F238E27FC236}">
                    <a16:creationId xmlns:a16="http://schemas.microsoft.com/office/drawing/2014/main" id="{188695A2-CB55-4DBF-BF44-FECFCEC7021E}"/>
                  </a:ext>
                </a:extLst>
              </p:cNvPr>
              <p:cNvSpPr txBox="1"/>
              <p:nvPr/>
            </p:nvSpPr>
            <p:spPr>
              <a:xfrm>
                <a:off x="2699657" y="2220686"/>
                <a:ext cx="6585857" cy="1169551"/>
              </a:xfrm>
              <a:prstGeom prst="rect">
                <a:avLst/>
              </a:prstGeom>
              <a:noFill/>
            </p:spPr>
            <p:txBody>
              <a:bodyPr wrap="square" rtlCol="0">
                <a:spAutoFit/>
              </a:bodyPr>
              <a:lstStyle/>
              <a:p>
                <a:pPr algn="ctr">
                  <a:spcAft>
                    <a:spcPts val="50"/>
                  </a:spcAft>
                </a:pPr>
                <a:r>
                  <a:rPr lang="fr-FR" sz="7000" dirty="0">
                    <a:solidFill>
                      <a:srgbClr val="E9511D"/>
                    </a:solidFill>
                    <a:latin typeface="Anton" pitchFamily="2" charset="0"/>
                  </a:rPr>
                  <a:t>DU MONDE</a:t>
                </a:r>
                <a:endParaRPr lang="fr-BE" sz="7000" dirty="0">
                  <a:solidFill>
                    <a:srgbClr val="E9511D"/>
                  </a:solidFill>
                  <a:latin typeface="Anton" pitchFamily="2" charset="0"/>
                </a:endParaRPr>
              </a:p>
            </p:txBody>
          </p:sp>
          <p:sp>
            <p:nvSpPr>
              <p:cNvPr id="12" name="ZoneTexte 11">
                <a:extLst>
                  <a:ext uri="{FF2B5EF4-FFF2-40B4-BE49-F238E27FC236}">
                    <a16:creationId xmlns:a16="http://schemas.microsoft.com/office/drawing/2014/main" id="{1439E689-9EC7-4040-AE03-51E8039B6177}"/>
                  </a:ext>
                </a:extLst>
              </p:cNvPr>
              <p:cNvSpPr txBox="1"/>
              <p:nvPr/>
            </p:nvSpPr>
            <p:spPr>
              <a:xfrm>
                <a:off x="2648857" y="1283642"/>
                <a:ext cx="6585857" cy="1169551"/>
              </a:xfrm>
              <a:prstGeom prst="rect">
                <a:avLst/>
              </a:prstGeom>
              <a:noFill/>
            </p:spPr>
            <p:txBody>
              <a:bodyPr wrap="square" rtlCol="0">
                <a:spAutoFit/>
              </a:bodyPr>
              <a:lstStyle/>
              <a:p>
                <a:pPr algn="ctr">
                  <a:spcAft>
                    <a:spcPts val="50"/>
                  </a:spcAft>
                </a:pPr>
                <a:r>
                  <a:rPr lang="fr-FR" sz="7000" dirty="0">
                    <a:solidFill>
                      <a:srgbClr val="E9511D"/>
                    </a:solidFill>
                    <a:latin typeface="Anton" pitchFamily="2" charset="0"/>
                  </a:rPr>
                  <a:t>MÉDECINS</a:t>
                </a:r>
              </a:p>
            </p:txBody>
          </p:sp>
        </p:grpSp>
        <p:pic>
          <p:nvPicPr>
            <p:cNvPr id="11" name="Image 10">
              <a:extLst>
                <a:ext uri="{FF2B5EF4-FFF2-40B4-BE49-F238E27FC236}">
                  <a16:creationId xmlns:a16="http://schemas.microsoft.com/office/drawing/2014/main" id="{920BB29F-7E34-446A-9B6D-826C75B5FAB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96854" y="2132177"/>
              <a:ext cx="622300" cy="622300"/>
            </a:xfrm>
            <a:prstGeom prst="rect">
              <a:avLst/>
            </a:prstGeom>
          </p:spPr>
        </p:pic>
      </p:grpSp>
      <p:pic>
        <p:nvPicPr>
          <p:cNvPr id="3" name="Image 2">
            <a:extLst>
              <a:ext uri="{FF2B5EF4-FFF2-40B4-BE49-F238E27FC236}">
                <a16:creationId xmlns:a16="http://schemas.microsoft.com/office/drawing/2014/main" id="{B1EEAE2C-6918-88A0-B303-657F1C6AE460}"/>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4264980" y="3429000"/>
            <a:ext cx="7263524" cy="3416319"/>
          </a:xfrm>
          <a:prstGeom prst="rect">
            <a:avLst/>
          </a:prstGeom>
        </p:spPr>
      </p:pic>
    </p:spTree>
    <p:extLst>
      <p:ext uri="{BB962C8B-B14F-4D97-AF65-F5344CB8AC3E}">
        <p14:creationId xmlns:p14="http://schemas.microsoft.com/office/powerpoint/2010/main" val="27607727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ijdelijke aanduiding voor inhoud 3">
            <a:extLst>
              <a:ext uri="{FF2B5EF4-FFF2-40B4-BE49-F238E27FC236}">
                <a16:creationId xmlns:a16="http://schemas.microsoft.com/office/drawing/2014/main" id="{ED699DEB-B409-A987-3E3C-F899498D8CFC}"/>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2874582431"/>
              </p:ext>
            </p:extLst>
          </p:nvPr>
        </p:nvGraphicFramePr>
        <p:xfrm>
          <a:off x="679048" y="1211506"/>
          <a:ext cx="10833904" cy="50234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Rectangle 8">
            <a:extLst>
              <a:ext uri="{FF2B5EF4-FFF2-40B4-BE49-F238E27FC236}">
                <a16:creationId xmlns:a16="http://schemas.microsoft.com/office/drawing/2014/main" id="{9496AFFB-70C0-45BD-97DD-03DDB103B293}"/>
              </a:ext>
            </a:extLst>
          </p:cNvPr>
          <p:cNvSpPr/>
          <p:nvPr/>
        </p:nvSpPr>
        <p:spPr>
          <a:xfrm>
            <a:off x="1716914" y="284428"/>
            <a:ext cx="8431282" cy="6773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r>
              <a:rPr lang="fr-FR" sz="2800" b="1" dirty="0">
                <a:solidFill>
                  <a:srgbClr val="E9511D"/>
                </a:solidFill>
                <a:latin typeface="Anton" pitchFamily="2" charset="0"/>
              </a:rPr>
              <a:t>Quel accès aux soins de santé ?</a:t>
            </a:r>
            <a:endParaRPr lang="fr-BE" sz="2800" b="1" dirty="0">
              <a:solidFill>
                <a:srgbClr val="E9511D"/>
              </a:solidFill>
              <a:latin typeface="Anton" pitchFamily="2" charset="0"/>
            </a:endParaRPr>
          </a:p>
        </p:txBody>
      </p:sp>
    </p:spTree>
    <p:extLst>
      <p:ext uri="{BB962C8B-B14F-4D97-AF65-F5344CB8AC3E}">
        <p14:creationId xmlns:p14="http://schemas.microsoft.com/office/powerpoint/2010/main" val="37195628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68DB9E65-6A70-4684-A68D-3C3EB7CBE077}"/>
              </a:ext>
            </a:extLst>
          </p:cNvPr>
          <p:cNvSpPr txBox="1"/>
          <p:nvPr/>
        </p:nvSpPr>
        <p:spPr>
          <a:xfrm>
            <a:off x="245615" y="1300389"/>
            <a:ext cx="11700769" cy="5447645"/>
          </a:xfrm>
          <a:prstGeom prst="rect">
            <a:avLst/>
          </a:prstGeom>
          <a:noFill/>
        </p:spPr>
        <p:txBody>
          <a:bodyPr wrap="square" rtlCol="0">
            <a:spAutoFit/>
          </a:bodyPr>
          <a:lstStyle/>
          <a:p>
            <a:pPr algn="just"/>
            <a:r>
              <a:rPr lang="fr-BE" dirty="0"/>
              <a:t>En Belgique, le </a:t>
            </a:r>
            <a:r>
              <a:rPr lang="fr-BE" b="1" dirty="0">
                <a:solidFill>
                  <a:schemeClr val="accent1"/>
                </a:solidFill>
              </a:rPr>
              <a:t>droit à la santé </a:t>
            </a:r>
            <a:r>
              <a:rPr lang="fr-BE" dirty="0"/>
              <a:t>pour les personnes en séjour irrégulier et certaines catégories de </a:t>
            </a:r>
            <a:r>
              <a:rPr lang="fr-BE" dirty="0" err="1"/>
              <a:t>ressortissant·es</a:t>
            </a:r>
            <a:r>
              <a:rPr lang="fr-BE" dirty="0"/>
              <a:t> </a:t>
            </a:r>
            <a:r>
              <a:rPr lang="fr-BE" dirty="0" err="1"/>
              <a:t>européen·nes</a:t>
            </a:r>
            <a:r>
              <a:rPr lang="fr-BE" dirty="0"/>
              <a:t> est </a:t>
            </a:r>
            <a:r>
              <a:rPr lang="fr-BE" b="1" dirty="0">
                <a:solidFill>
                  <a:schemeClr val="accent1"/>
                </a:solidFill>
              </a:rPr>
              <a:t>garanti par la procédure « aide médicale urgente » (AMU)</a:t>
            </a:r>
            <a:r>
              <a:rPr lang="fr-BE" dirty="0"/>
              <a:t>. </a:t>
            </a:r>
          </a:p>
          <a:p>
            <a:pPr algn="just"/>
            <a:endParaRPr lang="fr-BE" dirty="0"/>
          </a:p>
          <a:p>
            <a:pPr algn="just"/>
            <a:r>
              <a:rPr lang="fr-BE" dirty="0"/>
              <a:t>Ce droit, couvre tous les soins de santé </a:t>
            </a:r>
            <a:r>
              <a:rPr lang="fr-FR" dirty="0"/>
              <a:t>(aux tarifs INAMI)</a:t>
            </a:r>
            <a:r>
              <a:rPr lang="fr-BE" dirty="0"/>
              <a:t>, préventifs et curatifs, </a:t>
            </a:r>
            <a:r>
              <a:rPr lang="fr-BE" b="1" dirty="0">
                <a:solidFill>
                  <a:schemeClr val="accent1"/>
                </a:solidFill>
              </a:rPr>
              <a:t>attestés par </a:t>
            </a:r>
            <a:r>
              <a:rPr lang="fr-BE" b="1" dirty="0" err="1">
                <a:solidFill>
                  <a:schemeClr val="accent1"/>
                </a:solidFill>
              </a:rPr>
              <a:t>un·e</a:t>
            </a:r>
            <a:r>
              <a:rPr lang="fr-BE" b="1" dirty="0">
                <a:solidFill>
                  <a:schemeClr val="accent1"/>
                </a:solidFill>
              </a:rPr>
              <a:t> médecin</a:t>
            </a:r>
            <a:r>
              <a:rPr lang="fr-BE" dirty="0"/>
              <a:t>. Cette aide relève d’une </a:t>
            </a:r>
            <a:r>
              <a:rPr lang="fr-BE" b="1" dirty="0">
                <a:solidFill>
                  <a:schemeClr val="accent1"/>
                </a:solidFill>
              </a:rPr>
              <a:t>compétence fédérale</a:t>
            </a:r>
            <a:r>
              <a:rPr lang="fr-BE" dirty="0"/>
              <a:t>, coordonnée par le SPP Intégration Sociale, mais est </a:t>
            </a:r>
            <a:r>
              <a:rPr lang="fr-BE" b="1" dirty="0">
                <a:solidFill>
                  <a:schemeClr val="accent1"/>
                </a:solidFill>
              </a:rPr>
              <a:t>administrée au niveau local par les CPAS</a:t>
            </a:r>
            <a:r>
              <a:rPr lang="fr-BE" dirty="0"/>
              <a:t>.</a:t>
            </a:r>
          </a:p>
          <a:p>
            <a:pPr algn="just"/>
            <a:endParaRPr lang="fr-BE" dirty="0"/>
          </a:p>
          <a:p>
            <a:pPr algn="just"/>
            <a:r>
              <a:rPr lang="fr-FR" b="1" dirty="0"/>
              <a:t>La </a:t>
            </a:r>
            <a:r>
              <a:rPr lang="fr-FR" b="1" dirty="0">
                <a:solidFill>
                  <a:schemeClr val="accent1"/>
                </a:solidFill>
              </a:rPr>
              <a:t>loi organique des CPAS </a:t>
            </a:r>
            <a:r>
              <a:rPr lang="fr-FR" b="1" dirty="0"/>
              <a:t>mentionne </a:t>
            </a:r>
            <a:r>
              <a:rPr lang="fr-FR" b="1" dirty="0">
                <a:solidFill>
                  <a:schemeClr val="accent1"/>
                </a:solidFill>
              </a:rPr>
              <a:t>4 conditions </a:t>
            </a:r>
            <a:r>
              <a:rPr lang="fr-FR" b="1" dirty="0"/>
              <a:t>d'accès à l'AMU </a:t>
            </a:r>
            <a:r>
              <a:rPr lang="fr-FR" b="1" dirty="0">
                <a:solidFill>
                  <a:schemeClr val="accent1"/>
                </a:solidFill>
              </a:rPr>
              <a:t>: </a:t>
            </a:r>
          </a:p>
          <a:p>
            <a:pPr algn="just"/>
            <a:r>
              <a:rPr lang="fr-FR" dirty="0"/>
              <a:t>1) Ne pas être en séjour régulier en Belgique </a:t>
            </a:r>
          </a:p>
          <a:p>
            <a:pPr marL="510779" lvl="1" indent="-285750">
              <a:buFont typeface="Arial" panose="020B0604020202020204" pitchFamily="34" charset="0"/>
              <a:buChar char="•"/>
            </a:pPr>
            <a:r>
              <a:rPr lang="fr-FR" sz="1400" dirty="0"/>
              <a:t>Personnes en </a:t>
            </a:r>
            <a:r>
              <a:rPr lang="fr-FR" sz="1400" b="1" dirty="0">
                <a:solidFill>
                  <a:schemeClr val="accent1"/>
                </a:solidFill>
              </a:rPr>
              <a:t>séjour irrégulier </a:t>
            </a:r>
          </a:p>
          <a:p>
            <a:pPr marL="510779" lvl="1" indent="-285750">
              <a:buFont typeface="Arial" panose="020B0604020202020204" pitchFamily="34" charset="0"/>
              <a:buChar char="•"/>
            </a:pPr>
            <a:r>
              <a:rPr lang="fr-FR" sz="1400" dirty="0"/>
              <a:t>Certaines catégories de </a:t>
            </a:r>
            <a:r>
              <a:rPr lang="fr-FR" sz="1400" b="1" dirty="0">
                <a:solidFill>
                  <a:schemeClr val="accent1"/>
                </a:solidFill>
              </a:rPr>
              <a:t>ressortissant.es </a:t>
            </a:r>
            <a:r>
              <a:rPr lang="fr-FR" sz="1400" b="1" dirty="0" err="1">
                <a:solidFill>
                  <a:schemeClr val="accent1"/>
                </a:solidFill>
              </a:rPr>
              <a:t>européen.nes</a:t>
            </a:r>
            <a:r>
              <a:rPr lang="fr-FR" sz="1400" dirty="0"/>
              <a:t>: </a:t>
            </a:r>
          </a:p>
          <a:p>
            <a:pPr marL="967979" lvl="2" indent="-285750">
              <a:buFont typeface="Wingdings" panose="05000000000000000000" pitchFamily="2" charset="2"/>
              <a:buChar char="Ø"/>
            </a:pPr>
            <a:r>
              <a:rPr lang="fr-FR" sz="1400" dirty="0"/>
              <a:t>Accès direct : installation en Belgique de manière durable (</a:t>
            </a:r>
            <a:r>
              <a:rPr lang="fr-FR" sz="1400" dirty="0" err="1"/>
              <a:t>demandeur.ses</a:t>
            </a:r>
            <a:r>
              <a:rPr lang="fr-FR" sz="1400" dirty="0"/>
              <a:t> d’emploi, étudiant.es, ou économiquement non-actif) </a:t>
            </a:r>
            <a:r>
              <a:rPr lang="fr-FR" sz="1400" i="1" dirty="0" err="1"/>
              <a:t>Cfr</a:t>
            </a:r>
            <a:r>
              <a:rPr lang="fr-FR" sz="1400" i="1" dirty="0"/>
              <a:t>. jurisprudence arrêt 95/2014 du 30 juin 2014, Cour Constitutionnelle</a:t>
            </a:r>
          </a:p>
          <a:p>
            <a:pPr marL="967979" lvl="2" indent="-285750">
              <a:buFont typeface="Wingdings" panose="05000000000000000000" pitchFamily="2" charset="2"/>
              <a:buChar char="Ø"/>
            </a:pPr>
            <a:r>
              <a:rPr lang="fr-FR" sz="1400" dirty="0"/>
              <a:t>Avec une preuve de séjour de 3 mois : « touristes » </a:t>
            </a:r>
            <a:r>
              <a:rPr lang="fr-FR" sz="1400" dirty="0" err="1"/>
              <a:t>européen.nes</a:t>
            </a:r>
            <a:endParaRPr lang="fr-FR" sz="1400" dirty="0"/>
          </a:p>
          <a:p>
            <a:pPr marL="510779" lvl="1" indent="-285750">
              <a:buFont typeface="Arial" panose="020B0604020202020204" pitchFamily="34" charset="0"/>
              <a:buChar char="•"/>
            </a:pPr>
            <a:r>
              <a:rPr lang="fr-FR" sz="1400" dirty="0"/>
              <a:t>Personnes ayant </a:t>
            </a:r>
            <a:r>
              <a:rPr lang="fr-FR" sz="1400" b="1" dirty="0">
                <a:solidFill>
                  <a:schemeClr val="accent1"/>
                </a:solidFill>
              </a:rPr>
              <a:t>perdu temporairement </a:t>
            </a:r>
            <a:r>
              <a:rPr lang="fr-FR" sz="1400" b="1" dirty="0">
                <a:solidFill>
                  <a:schemeClr val="accent5">
                    <a:lumMod val="75000"/>
                  </a:schemeClr>
                </a:solidFill>
              </a:rPr>
              <a:t>l’accès à l’assurance maladie-invalidité</a:t>
            </a:r>
          </a:p>
          <a:p>
            <a:pPr algn="just"/>
            <a:r>
              <a:rPr lang="fr-FR" dirty="0"/>
              <a:t>2) Séjourner sur le</a:t>
            </a:r>
            <a:r>
              <a:rPr lang="fr-FR" b="1" dirty="0">
                <a:solidFill>
                  <a:schemeClr val="accent1"/>
                </a:solidFill>
              </a:rPr>
              <a:t> territoire du CPAS </a:t>
            </a:r>
          </a:p>
          <a:p>
            <a:pPr algn="just"/>
            <a:r>
              <a:rPr lang="fr-FR" dirty="0"/>
              <a:t>3) Ne </a:t>
            </a:r>
            <a:r>
              <a:rPr lang="fr-FR" b="1" dirty="0">
                <a:solidFill>
                  <a:schemeClr val="accent1"/>
                </a:solidFill>
              </a:rPr>
              <a:t>pas avoir les moyens financiers </a:t>
            </a:r>
            <a:r>
              <a:rPr lang="fr-FR" dirty="0"/>
              <a:t>pour payer les soins médicaux </a:t>
            </a:r>
          </a:p>
          <a:p>
            <a:pPr algn="just"/>
            <a:r>
              <a:rPr lang="fr-FR" dirty="0"/>
              <a:t>4) Avoir besoin de soins médicaux attestés par un médecin (</a:t>
            </a:r>
            <a:r>
              <a:rPr lang="fr-FR" b="1" dirty="0">
                <a:solidFill>
                  <a:schemeClr val="accent1"/>
                </a:solidFill>
              </a:rPr>
              <a:t>AAMU</a:t>
            </a:r>
            <a:r>
              <a:rPr lang="fr-FR" dirty="0"/>
              <a:t>) </a:t>
            </a:r>
          </a:p>
          <a:p>
            <a:pPr algn="just"/>
            <a:endParaRPr lang="fr-FR" dirty="0"/>
          </a:p>
          <a:p>
            <a:pPr algn="just"/>
            <a:r>
              <a:rPr lang="fr-FR" dirty="0"/>
              <a:t>Pour vérifier que l’ayant-droit répond aux conditions, </a:t>
            </a:r>
            <a:r>
              <a:rPr lang="fr-FR" b="1" dirty="0">
                <a:solidFill>
                  <a:schemeClr val="accent1"/>
                </a:solidFill>
              </a:rPr>
              <a:t>une enquête sociale est réalisée </a:t>
            </a:r>
            <a:r>
              <a:rPr lang="fr-FR" dirty="0"/>
              <a:t>par </a:t>
            </a:r>
            <a:r>
              <a:rPr lang="fr-FR" b="1" dirty="0"/>
              <a:t>le CPAS.</a:t>
            </a:r>
            <a:endParaRPr lang="fr-FR" sz="1200" b="1" dirty="0">
              <a:latin typeface="Open Sans" pitchFamily="2" charset="0"/>
              <a:ea typeface="Open Sans" pitchFamily="2" charset="0"/>
              <a:cs typeface="Open Sans" pitchFamily="2" charset="0"/>
            </a:endParaRPr>
          </a:p>
          <a:p>
            <a:endParaRPr lang="fr-BE" sz="1200" dirty="0">
              <a:latin typeface="Open Sans" pitchFamily="2" charset="0"/>
              <a:ea typeface="Open Sans" pitchFamily="2" charset="0"/>
              <a:cs typeface="Open Sans" pitchFamily="2" charset="0"/>
            </a:endParaRPr>
          </a:p>
        </p:txBody>
      </p:sp>
      <p:sp>
        <p:nvSpPr>
          <p:cNvPr id="7" name="Titre 6">
            <a:extLst>
              <a:ext uri="{FF2B5EF4-FFF2-40B4-BE49-F238E27FC236}">
                <a16:creationId xmlns:a16="http://schemas.microsoft.com/office/drawing/2014/main" id="{D064AD83-EBEE-4BBD-8770-8CDF0D68387E}"/>
              </a:ext>
            </a:extLst>
          </p:cNvPr>
          <p:cNvSpPr>
            <a:spLocks noGrp="1"/>
          </p:cNvSpPr>
          <p:nvPr>
            <p:ph type="title" idx="4294967295"/>
          </p:nvPr>
        </p:nvSpPr>
        <p:spPr>
          <a:xfrm>
            <a:off x="1705340" y="356864"/>
            <a:ext cx="8431282" cy="677307"/>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fr-FR" sz="2800" b="1" i="0" u="none" strike="noStrike" kern="1200" cap="none" spc="0" normalizeH="0" baseline="0" noProof="0" dirty="0">
                <a:ln>
                  <a:noFill/>
                </a:ln>
                <a:solidFill>
                  <a:srgbClr val="E9511D"/>
                </a:solidFill>
                <a:effectLst/>
                <a:uLnTx/>
                <a:uFillTx/>
                <a:latin typeface="Anton" pitchFamily="2" charset="0"/>
                <a:ea typeface="+mn-ea"/>
                <a:cs typeface="+mn-cs"/>
              </a:rPr>
              <a:t>Accès à l’Aide Médicale Urgente (AMU)</a:t>
            </a:r>
            <a:endParaRPr kumimoji="0" lang="fr-BE" sz="2800" b="1" i="0" u="none" strike="noStrike" kern="1200" cap="none" spc="0" normalizeH="0" baseline="0" noProof="0" dirty="0">
              <a:ln>
                <a:noFill/>
              </a:ln>
              <a:solidFill>
                <a:srgbClr val="E9511D"/>
              </a:solidFill>
              <a:effectLst/>
              <a:uLnTx/>
              <a:uFillTx/>
              <a:latin typeface="Anton" pitchFamily="2" charset="0"/>
              <a:ea typeface="+mn-ea"/>
              <a:cs typeface="+mn-cs"/>
            </a:endParaRPr>
          </a:p>
        </p:txBody>
      </p:sp>
      <p:sp>
        <p:nvSpPr>
          <p:cNvPr id="8" name="Rectangle 7">
            <a:extLst>
              <a:ext uri="{FF2B5EF4-FFF2-40B4-BE49-F238E27FC236}">
                <a16:creationId xmlns:a16="http://schemas.microsoft.com/office/drawing/2014/main" id="{7023D3F0-B0F2-4EB6-AF7D-A6BA36569511}"/>
              </a:ext>
              <a:ext uri="{C183D7F6-B498-43B3-948B-1728B52AA6E4}">
                <adec:decorative xmlns:adec="http://schemas.microsoft.com/office/drawing/2017/decorative" val="1"/>
              </a:ext>
            </a:extLst>
          </p:cNvPr>
          <p:cNvSpPr/>
          <p:nvPr/>
        </p:nvSpPr>
        <p:spPr>
          <a:xfrm>
            <a:off x="0" y="6534835"/>
            <a:ext cx="12192000" cy="323165"/>
          </a:xfrm>
          <a:prstGeom prst="rect">
            <a:avLst/>
          </a:prstGeom>
          <a:solidFill>
            <a:srgbClr val="1D1A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35949129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A5F701-9F88-0B4B-F352-0290639F9946}"/>
            </a:ext>
          </a:extLst>
        </p:cNvPr>
        <p:cNvGrpSpPr/>
        <p:nvPr/>
      </p:nvGrpSpPr>
      <p:grpSpPr>
        <a:xfrm>
          <a:off x="0" y="0"/>
          <a:ext cx="0" cy="0"/>
          <a:chOff x="0" y="0"/>
          <a:chExt cx="0" cy="0"/>
        </a:xfrm>
      </p:grpSpPr>
      <p:sp>
        <p:nvSpPr>
          <p:cNvPr id="6" name="ZoneTexte 5">
            <a:extLst>
              <a:ext uri="{FF2B5EF4-FFF2-40B4-BE49-F238E27FC236}">
                <a16:creationId xmlns:a16="http://schemas.microsoft.com/office/drawing/2014/main" id="{ED7D9C52-FD85-FD30-5F92-DE95B9A0B8A3}"/>
              </a:ext>
            </a:extLst>
          </p:cNvPr>
          <p:cNvSpPr txBox="1"/>
          <p:nvPr/>
        </p:nvSpPr>
        <p:spPr>
          <a:xfrm>
            <a:off x="245615" y="1740227"/>
            <a:ext cx="11700769" cy="3508653"/>
          </a:xfrm>
          <a:prstGeom prst="rect">
            <a:avLst/>
          </a:prstGeom>
          <a:noFill/>
        </p:spPr>
        <p:txBody>
          <a:bodyPr wrap="square" rtlCol="0">
            <a:spAutoFit/>
          </a:bodyPr>
          <a:lstStyle/>
          <a:p>
            <a:r>
              <a:rPr lang="fr-FR" sz="2400" b="1" dirty="0">
                <a:solidFill>
                  <a:schemeClr val="accent5">
                    <a:lumMod val="75000"/>
                  </a:schemeClr>
                </a:solidFill>
                <a:ea typeface="Open Sans" pitchFamily="2" charset="0"/>
                <a:cs typeface="Open Sans" pitchFamily="2" charset="0"/>
              </a:rPr>
              <a:t>Exemples de personnes concernées</a:t>
            </a:r>
          </a:p>
          <a:p>
            <a:endParaRPr lang="fr-FR" dirty="0">
              <a:ea typeface="Open Sans" pitchFamily="2" charset="0"/>
              <a:cs typeface="Open Sans" pitchFamily="2" charset="0"/>
            </a:endParaRPr>
          </a:p>
          <a:p>
            <a:pPr marL="285750" indent="-285750">
              <a:buFont typeface="Arial" panose="020B0604020202020204" pitchFamily="34" charset="0"/>
              <a:buChar char="•"/>
            </a:pPr>
            <a:r>
              <a:rPr lang="fr-FR" dirty="0">
                <a:ea typeface="Open Sans" pitchFamily="2" charset="0"/>
                <a:cs typeface="Open Sans" pitchFamily="2" charset="0"/>
              </a:rPr>
              <a:t>Personne sans-papier n’ayant jamais introduit une demande de titre de séjour</a:t>
            </a:r>
          </a:p>
          <a:p>
            <a:pPr marL="285750" indent="-285750">
              <a:buFont typeface="Arial" panose="020B0604020202020204" pitchFamily="34" charset="0"/>
              <a:buChar char="•"/>
            </a:pPr>
            <a:r>
              <a:rPr lang="fr-FR" dirty="0">
                <a:ea typeface="Open Sans" pitchFamily="2" charset="0"/>
                <a:cs typeface="Open Sans" pitchFamily="2" charset="0"/>
              </a:rPr>
              <a:t>DPI débouté : plus de procédure en cours et ordre de quitter le territoire expiré ​</a:t>
            </a:r>
          </a:p>
          <a:p>
            <a:pPr marL="285750" indent="-285750">
              <a:buFont typeface="Arial" panose="020B0604020202020204" pitchFamily="34" charset="0"/>
              <a:buChar char="•"/>
            </a:pPr>
            <a:r>
              <a:rPr lang="fr-FR" dirty="0">
                <a:ea typeface="Open Sans" pitchFamily="2" charset="0"/>
                <a:cs typeface="Open Sans" pitchFamily="2" charset="0"/>
              </a:rPr>
              <a:t>DPI en situation Dublin avec annexe 26quater expirée ​</a:t>
            </a:r>
          </a:p>
          <a:p>
            <a:pPr marL="285750" indent="-285750">
              <a:buFont typeface="Arial" panose="020B0604020202020204" pitchFamily="34" charset="0"/>
              <a:buChar char="•"/>
            </a:pPr>
            <a:r>
              <a:rPr lang="fr-FR" dirty="0">
                <a:ea typeface="Open Sans" pitchFamily="2" charset="0"/>
                <a:cs typeface="Open Sans" pitchFamily="2" charset="0"/>
              </a:rPr>
              <a:t>Personne en régularisation 9bis (en attendre d’une décision de l’Office des Etrangers) – si aucune autre procédure en cours​</a:t>
            </a:r>
          </a:p>
          <a:p>
            <a:pPr marL="285750" indent="-285750">
              <a:buFont typeface="Arial" panose="020B0604020202020204" pitchFamily="34" charset="0"/>
              <a:buChar char="•"/>
            </a:pPr>
            <a:r>
              <a:rPr lang="fr-FR" dirty="0">
                <a:ea typeface="Open Sans" pitchFamily="2" charset="0"/>
                <a:cs typeface="Open Sans" pitchFamily="2" charset="0"/>
              </a:rPr>
              <a:t>Personne en régularisation 9ter (en attente d’une décision de recevabilité du dossier) – si aucune autre procédure en cours ​</a:t>
            </a:r>
          </a:p>
          <a:p>
            <a:pPr marL="285750" indent="-285750">
              <a:buFont typeface="Arial" panose="020B0604020202020204" pitchFamily="34" charset="0"/>
              <a:buChar char="•"/>
            </a:pPr>
            <a:r>
              <a:rPr lang="fr-FR" dirty="0">
                <a:ea typeface="Open Sans" pitchFamily="2" charset="0"/>
                <a:cs typeface="Open Sans" pitchFamily="2" charset="0"/>
              </a:rPr>
              <a:t>Etudiant étranger sans visa étudiant ​</a:t>
            </a:r>
          </a:p>
          <a:p>
            <a:pPr marL="285750" indent="-285750">
              <a:buFont typeface="Arial" panose="020B0604020202020204" pitchFamily="34" charset="0"/>
              <a:buChar char="•"/>
            </a:pPr>
            <a:r>
              <a:rPr lang="fr-FR" dirty="0">
                <a:ea typeface="Open Sans" pitchFamily="2" charset="0"/>
                <a:cs typeface="Open Sans" pitchFamily="2" charset="0"/>
              </a:rPr>
              <a:t>Candidat au regroupement familial débouté ​</a:t>
            </a:r>
          </a:p>
          <a:p>
            <a:pPr marL="285750" indent="-285750">
              <a:buFont typeface="Arial" panose="020B0604020202020204" pitchFamily="34" charset="0"/>
              <a:buChar char="•"/>
            </a:pPr>
            <a:r>
              <a:rPr lang="fr-FR" dirty="0">
                <a:ea typeface="Open Sans" pitchFamily="2" charset="0"/>
                <a:cs typeface="Open Sans" pitchFamily="2" charset="0"/>
              </a:rPr>
              <a:t>Mineurs étrangers non accompagnées et non enregistrés</a:t>
            </a:r>
            <a:endParaRPr lang="fr-BE" dirty="0">
              <a:ea typeface="Open Sans" pitchFamily="2" charset="0"/>
              <a:cs typeface="Open Sans" pitchFamily="2" charset="0"/>
            </a:endParaRPr>
          </a:p>
        </p:txBody>
      </p:sp>
      <p:sp>
        <p:nvSpPr>
          <p:cNvPr id="7" name="Titre 6">
            <a:extLst>
              <a:ext uri="{FF2B5EF4-FFF2-40B4-BE49-F238E27FC236}">
                <a16:creationId xmlns:a16="http://schemas.microsoft.com/office/drawing/2014/main" id="{95C05DCC-0AF3-B02B-74F5-DA97B6C5ED09}"/>
              </a:ext>
            </a:extLst>
          </p:cNvPr>
          <p:cNvSpPr>
            <a:spLocks noGrp="1"/>
          </p:cNvSpPr>
          <p:nvPr>
            <p:ph type="title" idx="4294967295"/>
          </p:nvPr>
        </p:nvSpPr>
        <p:spPr>
          <a:xfrm>
            <a:off x="1740064" y="623082"/>
            <a:ext cx="8431282" cy="677307"/>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fr-FR" sz="2800" b="1" i="0" u="none" strike="noStrike" kern="1200" cap="none" spc="0" normalizeH="0" baseline="0" noProof="0" dirty="0">
                <a:ln>
                  <a:noFill/>
                </a:ln>
                <a:solidFill>
                  <a:srgbClr val="E9511D"/>
                </a:solidFill>
                <a:effectLst/>
                <a:uLnTx/>
                <a:uFillTx/>
                <a:latin typeface="Anton" pitchFamily="2" charset="0"/>
                <a:ea typeface="+mn-ea"/>
                <a:cs typeface="+mn-cs"/>
              </a:rPr>
              <a:t>Accès à l’Aide Médicale Urgente (AMU)</a:t>
            </a:r>
            <a:endParaRPr kumimoji="0" lang="fr-BE" sz="2800" b="1" i="0" u="none" strike="noStrike" kern="1200" cap="none" spc="0" normalizeH="0" baseline="0" noProof="0" dirty="0">
              <a:ln>
                <a:noFill/>
              </a:ln>
              <a:solidFill>
                <a:srgbClr val="E9511D"/>
              </a:solidFill>
              <a:effectLst/>
              <a:uLnTx/>
              <a:uFillTx/>
              <a:latin typeface="Anton" pitchFamily="2" charset="0"/>
              <a:ea typeface="+mn-ea"/>
              <a:cs typeface="+mn-cs"/>
            </a:endParaRPr>
          </a:p>
        </p:txBody>
      </p:sp>
      <p:sp>
        <p:nvSpPr>
          <p:cNvPr id="8" name="Rectangle 7">
            <a:extLst>
              <a:ext uri="{FF2B5EF4-FFF2-40B4-BE49-F238E27FC236}">
                <a16:creationId xmlns:a16="http://schemas.microsoft.com/office/drawing/2014/main" id="{6087363C-F677-1726-FF68-B3A9DCF6F906}"/>
              </a:ext>
              <a:ext uri="{C183D7F6-B498-43B3-948B-1728B52AA6E4}">
                <adec:decorative xmlns:adec="http://schemas.microsoft.com/office/drawing/2017/decorative" val="1"/>
              </a:ext>
            </a:extLst>
          </p:cNvPr>
          <p:cNvSpPr/>
          <p:nvPr/>
        </p:nvSpPr>
        <p:spPr>
          <a:xfrm>
            <a:off x="0" y="6534835"/>
            <a:ext cx="12192000" cy="323165"/>
          </a:xfrm>
          <a:prstGeom prst="rect">
            <a:avLst/>
          </a:prstGeom>
          <a:solidFill>
            <a:srgbClr val="1D1A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25537463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pic>
        <p:nvPicPr>
          <p:cNvPr id="157" name="Google Shape;157;p11"/>
          <p:cNvPicPr preferRelativeResize="0"/>
          <p:nvPr/>
        </p:nvPicPr>
        <p:blipFill rotWithShape="1">
          <a:blip r:embed="rId3">
            <a:alphaModFix/>
          </a:blip>
          <a:srcRect/>
          <a:stretch/>
        </p:blipFill>
        <p:spPr>
          <a:xfrm>
            <a:off x="-36911" y="180475"/>
            <a:ext cx="7914819" cy="4192380"/>
          </a:xfrm>
          <a:prstGeom prst="rect">
            <a:avLst/>
          </a:prstGeom>
          <a:noFill/>
          <a:ln>
            <a:noFill/>
          </a:ln>
        </p:spPr>
      </p:pic>
      <p:sp>
        <p:nvSpPr>
          <p:cNvPr id="158" name="Google Shape;158;p11"/>
          <p:cNvSpPr/>
          <p:nvPr/>
        </p:nvSpPr>
        <p:spPr>
          <a:xfrm>
            <a:off x="2331218" y="3205424"/>
            <a:ext cx="1446961" cy="512466"/>
          </a:xfrm>
          <a:prstGeom prst="ellipse">
            <a:avLst/>
          </a:prstGeom>
          <a:noFill/>
          <a:ln w="1905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A47D00"/>
              </a:solidFill>
              <a:latin typeface="Arial"/>
              <a:ea typeface="Arial"/>
              <a:cs typeface="Arial"/>
              <a:sym typeface="Arial"/>
            </a:endParaRPr>
          </a:p>
        </p:txBody>
      </p:sp>
      <p:cxnSp>
        <p:nvCxnSpPr>
          <p:cNvPr id="159" name="Google Shape;159;p11"/>
          <p:cNvCxnSpPr/>
          <p:nvPr/>
        </p:nvCxnSpPr>
        <p:spPr>
          <a:xfrm rot="-5400000" flipH="1">
            <a:off x="2795830" y="3785840"/>
            <a:ext cx="1304700" cy="1168800"/>
          </a:xfrm>
          <a:prstGeom prst="curvedConnector3">
            <a:avLst>
              <a:gd name="adj1" fmla="val 50000"/>
            </a:avLst>
          </a:prstGeom>
          <a:noFill/>
          <a:ln w="19050" cap="flat" cmpd="sng">
            <a:solidFill>
              <a:schemeClr val="accent1"/>
            </a:solidFill>
            <a:prstDash val="solid"/>
            <a:miter lim="800000"/>
            <a:headEnd type="none" w="sm" len="sm"/>
            <a:tailEnd type="triangle" w="med" len="med"/>
          </a:ln>
        </p:spPr>
      </p:cxnSp>
      <p:sp>
        <p:nvSpPr>
          <p:cNvPr id="160" name="Google Shape;160;p11"/>
          <p:cNvSpPr txBox="1"/>
          <p:nvPr/>
        </p:nvSpPr>
        <p:spPr>
          <a:xfrm>
            <a:off x="1668837" y="4626938"/>
            <a:ext cx="7659300" cy="1754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1800" dirty="0">
                <a:solidFill>
                  <a:schemeClr val="dk1"/>
                </a:solidFill>
                <a:latin typeface="Calibri"/>
                <a:ea typeface="Calibri"/>
                <a:cs typeface="Calibri"/>
                <a:sym typeface="Calibri"/>
              </a:rPr>
              <a:t>	</a:t>
            </a:r>
            <a:endParaRPr dirty="0"/>
          </a:p>
          <a:p>
            <a:pPr marL="457200" marR="0" lvl="0" indent="0" algn="l" rtl="0">
              <a:spcBef>
                <a:spcPts val="0"/>
              </a:spcBef>
              <a:spcAft>
                <a:spcPts val="0"/>
              </a:spcAft>
              <a:buNone/>
            </a:pPr>
            <a:r>
              <a:rPr lang="fr-FR" sz="1800" dirty="0">
                <a:solidFill>
                  <a:schemeClr val="dk1"/>
                </a:solidFill>
                <a:ea typeface="Calibri"/>
                <a:cs typeface="Calibri"/>
                <a:sym typeface="Calibri"/>
              </a:rPr>
              <a:t>En 2022, </a:t>
            </a:r>
            <a:r>
              <a:rPr lang="fr-FR" sz="1800" dirty="0">
                <a:solidFill>
                  <a:schemeClr val="accent5">
                    <a:lumMod val="75000"/>
                  </a:schemeClr>
                </a:solidFill>
                <a:ea typeface="Calibri"/>
                <a:cs typeface="Calibri"/>
                <a:sym typeface="Calibri"/>
              </a:rPr>
              <a:t>23.910 personnes ont fait appel à l’AMU </a:t>
            </a:r>
            <a:r>
              <a:rPr lang="fr-FR" sz="1800" dirty="0">
                <a:solidFill>
                  <a:schemeClr val="dk1"/>
                </a:solidFill>
                <a:ea typeface="Calibri"/>
                <a:cs typeface="Calibri"/>
                <a:sym typeface="Calibri"/>
              </a:rPr>
              <a:t>sur environ 112.000 personnes en séjour irrégulier en plus d’un nombre inconnu pour les autres catégories d’</a:t>
            </a:r>
            <a:r>
              <a:rPr lang="fr-FR" sz="1800" dirty="0" err="1">
                <a:solidFill>
                  <a:schemeClr val="dk1"/>
                </a:solidFill>
                <a:ea typeface="Calibri"/>
                <a:cs typeface="Calibri"/>
                <a:sym typeface="Calibri"/>
              </a:rPr>
              <a:t>ayants-droit</a:t>
            </a:r>
            <a:r>
              <a:rPr lang="fr-FR" sz="1800" dirty="0">
                <a:solidFill>
                  <a:schemeClr val="dk1"/>
                </a:solidFill>
                <a:ea typeface="Calibri"/>
                <a:cs typeface="Calibri"/>
                <a:sym typeface="Calibri"/>
              </a:rPr>
              <a:t>    </a:t>
            </a:r>
            <a:endParaRPr dirty="0"/>
          </a:p>
          <a:p>
            <a:pPr marL="0" marR="0" lvl="0" indent="0" algn="l" rtl="0">
              <a:spcBef>
                <a:spcPts val="0"/>
              </a:spcBef>
              <a:spcAft>
                <a:spcPts val="0"/>
              </a:spcAft>
              <a:buNone/>
            </a:pPr>
            <a:r>
              <a:rPr lang="fr-FR" sz="1800" dirty="0">
                <a:solidFill>
                  <a:schemeClr val="dk1"/>
                </a:solidFill>
                <a:ea typeface="Calibri"/>
                <a:cs typeface="Calibri"/>
                <a:sym typeface="Calibri"/>
              </a:rPr>
              <a:t>        </a:t>
            </a:r>
            <a:endParaRPr dirty="0"/>
          </a:p>
          <a:p>
            <a:pPr marL="0" marR="0" lvl="0" indent="0" algn="l" rtl="0">
              <a:spcBef>
                <a:spcPts val="0"/>
              </a:spcBef>
              <a:spcAft>
                <a:spcPts val="0"/>
              </a:spcAft>
              <a:buNone/>
            </a:pPr>
            <a:r>
              <a:rPr lang="fr-FR" sz="1800" dirty="0">
                <a:solidFill>
                  <a:schemeClr val="accent5">
                    <a:lumMod val="75000"/>
                  </a:schemeClr>
                </a:solidFill>
                <a:ea typeface="Calibri"/>
                <a:cs typeface="Calibri"/>
                <a:sym typeface="Calibri"/>
              </a:rPr>
              <a:t>+/- 20% des </a:t>
            </a:r>
            <a:r>
              <a:rPr lang="fr-FR" sz="1800" dirty="0" err="1">
                <a:solidFill>
                  <a:schemeClr val="accent5">
                    <a:lumMod val="75000"/>
                  </a:schemeClr>
                </a:solidFill>
                <a:ea typeface="Calibri"/>
                <a:cs typeface="Calibri"/>
                <a:sym typeface="Calibri"/>
              </a:rPr>
              <a:t>ayants-droit</a:t>
            </a:r>
            <a:endParaRPr sz="1800" dirty="0">
              <a:solidFill>
                <a:schemeClr val="accent5">
                  <a:lumMod val="75000"/>
                </a:schemeClr>
              </a:solidFill>
              <a:ea typeface="Calibri"/>
              <a:cs typeface="Calibri"/>
              <a:sym typeface="Calibri"/>
            </a:endParaRPr>
          </a:p>
        </p:txBody>
      </p:sp>
      <p:sp>
        <p:nvSpPr>
          <p:cNvPr id="161" name="Google Shape;161;p11"/>
          <p:cNvSpPr/>
          <p:nvPr/>
        </p:nvSpPr>
        <p:spPr>
          <a:xfrm>
            <a:off x="5885794" y="3289738"/>
            <a:ext cx="1187668" cy="428151"/>
          </a:xfrm>
          <a:prstGeom prst="ellipse">
            <a:avLst/>
          </a:prstGeom>
          <a:noFill/>
          <a:ln w="1905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Arial"/>
              <a:ea typeface="Arial"/>
              <a:cs typeface="Arial"/>
              <a:sym typeface="Arial"/>
            </a:endParaRPr>
          </a:p>
        </p:txBody>
      </p:sp>
      <p:cxnSp>
        <p:nvCxnSpPr>
          <p:cNvPr id="162" name="Google Shape;162;p11"/>
          <p:cNvCxnSpPr/>
          <p:nvPr/>
        </p:nvCxnSpPr>
        <p:spPr>
          <a:xfrm rot="-5400000">
            <a:off x="6895109" y="2255986"/>
            <a:ext cx="1311900" cy="1031400"/>
          </a:xfrm>
          <a:prstGeom prst="curvedConnector3">
            <a:avLst>
              <a:gd name="adj1" fmla="val 50000"/>
            </a:avLst>
          </a:prstGeom>
          <a:noFill/>
          <a:ln w="19050" cap="flat" cmpd="sng">
            <a:solidFill>
              <a:schemeClr val="accent1"/>
            </a:solidFill>
            <a:prstDash val="solid"/>
            <a:miter lim="800000"/>
            <a:headEnd type="none" w="sm" len="sm"/>
            <a:tailEnd type="triangle" w="med" len="med"/>
          </a:ln>
        </p:spPr>
      </p:cxnSp>
      <p:sp>
        <p:nvSpPr>
          <p:cNvPr id="163" name="Google Shape;163;p11"/>
          <p:cNvSpPr txBox="1"/>
          <p:nvPr/>
        </p:nvSpPr>
        <p:spPr>
          <a:xfrm>
            <a:off x="8066815" y="909790"/>
            <a:ext cx="4112100" cy="39711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dirty="0">
              <a:solidFill>
                <a:schemeClr val="dk1"/>
              </a:solidFill>
              <a:ea typeface="Calibri"/>
              <a:cs typeface="Calibri"/>
              <a:sym typeface="Calibri"/>
            </a:endParaRPr>
          </a:p>
          <a:p>
            <a:pPr marL="0" marR="0" lvl="0" indent="0" algn="l" rtl="0">
              <a:spcBef>
                <a:spcPts val="0"/>
              </a:spcBef>
              <a:spcAft>
                <a:spcPts val="0"/>
              </a:spcAft>
              <a:buNone/>
            </a:pPr>
            <a:r>
              <a:rPr lang="fr-FR" sz="1800" dirty="0">
                <a:solidFill>
                  <a:schemeClr val="dk1"/>
                </a:solidFill>
                <a:ea typeface="Calibri"/>
                <a:cs typeface="Calibri"/>
                <a:sym typeface="Calibri"/>
              </a:rPr>
              <a:t>Les remboursements de soins dans le cadre de l’AMU représentent </a:t>
            </a:r>
            <a:r>
              <a:rPr lang="fr-FR" sz="1800" dirty="0">
                <a:solidFill>
                  <a:schemeClr val="accent5">
                    <a:lumMod val="75000"/>
                  </a:schemeClr>
                </a:solidFill>
                <a:ea typeface="Calibri"/>
                <a:cs typeface="Calibri"/>
                <a:sym typeface="Calibri"/>
              </a:rPr>
              <a:t>en moyenne 0.25% du budget</a:t>
            </a:r>
            <a:r>
              <a:rPr lang="fr-FR" sz="1800" dirty="0">
                <a:solidFill>
                  <a:srgbClr val="A47D00"/>
                </a:solidFill>
                <a:ea typeface="Calibri"/>
                <a:cs typeface="Calibri"/>
                <a:sym typeface="Calibri"/>
              </a:rPr>
              <a:t> </a:t>
            </a:r>
            <a:r>
              <a:rPr lang="fr-FR" sz="1800" dirty="0">
                <a:solidFill>
                  <a:schemeClr val="dk1"/>
                </a:solidFill>
                <a:ea typeface="Calibri"/>
                <a:cs typeface="Calibri"/>
                <a:sym typeface="Calibri"/>
              </a:rPr>
              <a:t>de l’assurance maladie (AMI), </a:t>
            </a:r>
            <a:r>
              <a:rPr lang="fr-FR" sz="1800" dirty="0">
                <a:solidFill>
                  <a:schemeClr val="accent5">
                    <a:lumMod val="75000"/>
                  </a:schemeClr>
                </a:solidFill>
                <a:ea typeface="Calibri"/>
                <a:cs typeface="Calibri"/>
                <a:sym typeface="Calibri"/>
              </a:rPr>
              <a:t>pour environ 1% de la population </a:t>
            </a:r>
            <a:r>
              <a:rPr lang="fr-FR" sz="1800" dirty="0">
                <a:solidFill>
                  <a:schemeClr val="dk1"/>
                </a:solidFill>
                <a:ea typeface="Calibri"/>
                <a:cs typeface="Calibri"/>
                <a:sym typeface="Calibri"/>
              </a:rPr>
              <a:t>belge (112.000 personnes en séjour irrégulier sur 11.590.000 d’habitants en Belgique). </a:t>
            </a:r>
            <a:endParaRPr dirty="0"/>
          </a:p>
          <a:p>
            <a:pPr marL="0" marR="0" lvl="0" indent="0" algn="l" rtl="0">
              <a:spcBef>
                <a:spcPts val="0"/>
              </a:spcBef>
              <a:spcAft>
                <a:spcPts val="0"/>
              </a:spcAft>
              <a:buNone/>
            </a:pPr>
            <a:r>
              <a:rPr lang="fr-FR" sz="1800" dirty="0">
                <a:solidFill>
                  <a:schemeClr val="dk1"/>
                </a:solidFill>
                <a:ea typeface="Calibri"/>
                <a:cs typeface="Calibri"/>
                <a:sym typeface="Calibri"/>
              </a:rPr>
              <a:t>Càd, pour</a:t>
            </a:r>
            <a:r>
              <a:rPr lang="fr-FR" sz="1800" dirty="0">
                <a:solidFill>
                  <a:schemeClr val="accent5">
                    <a:lumMod val="75000"/>
                  </a:schemeClr>
                </a:solidFill>
                <a:ea typeface="Calibri"/>
                <a:cs typeface="Calibri"/>
                <a:sym typeface="Calibri"/>
              </a:rPr>
              <a:t> 1€ </a:t>
            </a:r>
            <a:r>
              <a:rPr lang="fr-FR" sz="1800" dirty="0">
                <a:solidFill>
                  <a:schemeClr val="dk1"/>
                </a:solidFill>
                <a:ea typeface="Calibri"/>
                <a:cs typeface="Calibri"/>
                <a:sym typeface="Calibri"/>
              </a:rPr>
              <a:t>remboursé pour des soins AMU, </a:t>
            </a:r>
            <a:r>
              <a:rPr lang="fr-FR" sz="1800" dirty="0">
                <a:solidFill>
                  <a:schemeClr val="accent5">
                    <a:lumMod val="75000"/>
                  </a:schemeClr>
                </a:solidFill>
                <a:ea typeface="Calibri"/>
                <a:cs typeface="Calibri"/>
                <a:sym typeface="Calibri"/>
              </a:rPr>
              <a:t>415€ </a:t>
            </a:r>
            <a:r>
              <a:rPr lang="fr-FR" sz="1800" dirty="0">
                <a:solidFill>
                  <a:schemeClr val="dk1"/>
                </a:solidFill>
                <a:ea typeface="Calibri"/>
                <a:cs typeface="Calibri"/>
                <a:sym typeface="Calibri"/>
              </a:rPr>
              <a:t>sont remboursés pour des soins par l’assurance maladie (AMI)             </a:t>
            </a:r>
            <a:endParaRPr dirty="0"/>
          </a:p>
          <a:p>
            <a:pPr marL="0" marR="0" lvl="0" indent="0" algn="r" rtl="0">
              <a:spcBef>
                <a:spcPts val="0"/>
              </a:spcBef>
              <a:spcAft>
                <a:spcPts val="0"/>
              </a:spcAft>
              <a:buNone/>
            </a:pPr>
            <a:endParaRPr sz="1800" dirty="0">
              <a:solidFill>
                <a:srgbClr val="A47D00"/>
              </a:solidFill>
              <a:ea typeface="Calibri"/>
              <a:cs typeface="Calibri"/>
              <a:sym typeface="Calibri"/>
            </a:endParaRPr>
          </a:p>
          <a:p>
            <a:pPr marL="0" marR="0" lvl="0" indent="0" algn="r" rtl="0">
              <a:spcBef>
                <a:spcPts val="0"/>
              </a:spcBef>
              <a:spcAft>
                <a:spcPts val="0"/>
              </a:spcAft>
              <a:buNone/>
            </a:pPr>
            <a:endParaRPr sz="1800" dirty="0">
              <a:solidFill>
                <a:srgbClr val="A47D00"/>
              </a:solidFill>
              <a:ea typeface="Calibri"/>
              <a:cs typeface="Calibri"/>
              <a:sym typeface="Calibri"/>
            </a:endParaRPr>
          </a:p>
          <a:p>
            <a:pPr marL="0" marR="0" lvl="0" indent="0" algn="r" rtl="0">
              <a:spcBef>
                <a:spcPts val="0"/>
              </a:spcBef>
              <a:spcAft>
                <a:spcPts val="0"/>
              </a:spcAft>
              <a:buNone/>
            </a:pPr>
            <a:r>
              <a:rPr lang="fr-FR" sz="1800" dirty="0">
                <a:solidFill>
                  <a:schemeClr val="accent5">
                    <a:lumMod val="75000"/>
                  </a:schemeClr>
                </a:solidFill>
                <a:ea typeface="Calibri"/>
                <a:cs typeface="Calibri"/>
                <a:sym typeface="Calibri"/>
              </a:rPr>
              <a:t>sous-consommation de l’AMU</a:t>
            </a:r>
            <a:endParaRPr sz="1800" dirty="0">
              <a:solidFill>
                <a:schemeClr val="accent5">
                  <a:lumMod val="75000"/>
                </a:schemeClr>
              </a:solidFill>
              <a:ea typeface="Calibri"/>
              <a:cs typeface="Calibri"/>
              <a:sym typeface="Calibri"/>
            </a:endParaRPr>
          </a:p>
        </p:txBody>
      </p:sp>
      <p:cxnSp>
        <p:nvCxnSpPr>
          <p:cNvPr id="164" name="Google Shape;164;p11"/>
          <p:cNvCxnSpPr/>
          <p:nvPr/>
        </p:nvCxnSpPr>
        <p:spPr>
          <a:xfrm>
            <a:off x="6710792" y="3717614"/>
            <a:ext cx="2502300" cy="992400"/>
          </a:xfrm>
          <a:prstGeom prst="curvedConnector3">
            <a:avLst>
              <a:gd name="adj1" fmla="val 50000"/>
            </a:avLst>
          </a:prstGeom>
          <a:noFill/>
          <a:ln w="19050" cap="flat" cmpd="sng">
            <a:solidFill>
              <a:schemeClr val="accent1"/>
            </a:solidFill>
            <a:prstDash val="solid"/>
            <a:miter lim="800000"/>
            <a:headEnd type="none" w="sm" len="sm"/>
            <a:tailEnd type="triangle" w="med" len="med"/>
          </a:ln>
        </p:spPr>
      </p:cxnSp>
      <p:cxnSp>
        <p:nvCxnSpPr>
          <p:cNvPr id="165" name="Google Shape;165;p11"/>
          <p:cNvCxnSpPr>
            <a:stCxn id="158" idx="3"/>
          </p:cNvCxnSpPr>
          <p:nvPr/>
        </p:nvCxnSpPr>
        <p:spPr>
          <a:xfrm rot="5400000">
            <a:off x="995571" y="4470391"/>
            <a:ext cx="2375100" cy="720000"/>
          </a:xfrm>
          <a:prstGeom prst="curvedConnector3">
            <a:avLst>
              <a:gd name="adj1" fmla="val 50001"/>
            </a:avLst>
          </a:prstGeom>
          <a:noFill/>
          <a:ln w="19050" cap="flat" cmpd="sng">
            <a:solidFill>
              <a:schemeClr val="accent1"/>
            </a:solidFill>
            <a:prstDash val="solid"/>
            <a:miter lim="800000"/>
            <a:headEnd type="none" w="sm" len="sm"/>
            <a:tailEnd type="triangle" w="med" len="med"/>
          </a:ln>
        </p:spPr>
      </p:cxnSp>
      <p:sp>
        <p:nvSpPr>
          <p:cNvPr id="2" name="Titre 6">
            <a:extLst>
              <a:ext uri="{FF2B5EF4-FFF2-40B4-BE49-F238E27FC236}">
                <a16:creationId xmlns:a16="http://schemas.microsoft.com/office/drawing/2014/main" id="{9C11969D-5C3C-C7EE-02D1-80B9A9A47CC3}"/>
              </a:ext>
            </a:extLst>
          </p:cNvPr>
          <p:cNvSpPr txBox="1">
            <a:spLocks/>
          </p:cNvSpPr>
          <p:nvPr/>
        </p:nvSpPr>
        <p:spPr>
          <a:xfrm>
            <a:off x="7877908" y="232483"/>
            <a:ext cx="4301007" cy="677307"/>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lnSpc>
                <a:spcPct val="100000"/>
              </a:lnSpc>
              <a:spcBef>
                <a:spcPts val="600"/>
              </a:spcBef>
              <a:defRPr/>
            </a:pPr>
            <a:r>
              <a:rPr lang="fr-FR" sz="2800" b="1" kern="1700" dirty="0">
                <a:solidFill>
                  <a:srgbClr val="E9511D"/>
                </a:solidFill>
                <a:latin typeface="Anton" pitchFamily="2" charset="0"/>
              </a:rPr>
              <a:t>Accès à l’Aide Médicale Urgente (AMU)</a:t>
            </a:r>
            <a:endParaRPr lang="fr-BE" sz="2800" b="1" kern="1700" dirty="0">
              <a:solidFill>
                <a:srgbClr val="E9511D"/>
              </a:solidFill>
              <a:latin typeface="Anton" pitchFamily="2"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C3000073-A1E6-4E01-9D24-34D83A8790CC}"/>
              </a:ext>
              <a:ext uri="{C183D7F6-B498-43B3-948B-1728B52AA6E4}">
                <adec:decorative xmlns:adec="http://schemas.microsoft.com/office/drawing/2017/decorative" val="1"/>
              </a:ext>
            </a:extLst>
          </p:cNvPr>
          <p:cNvPicPr>
            <a:picLocks noGrp="1" noChangeAspect="1"/>
          </p:cNvPicPr>
          <p:nvPr>
            <p:ph idx="1"/>
          </p:nvPr>
        </p:nvPicPr>
        <p:blipFill>
          <a:blip r:embed="rId3"/>
          <a:stretch>
            <a:fillRect/>
          </a:stretch>
        </p:blipFill>
        <p:spPr>
          <a:xfrm>
            <a:off x="168320" y="2029621"/>
            <a:ext cx="11923029" cy="3979840"/>
          </a:xfrm>
          <a:prstGeom prst="rect">
            <a:avLst/>
          </a:prstGeom>
        </p:spPr>
      </p:pic>
      <p:sp>
        <p:nvSpPr>
          <p:cNvPr id="3" name="Titre 2">
            <a:extLst>
              <a:ext uri="{FF2B5EF4-FFF2-40B4-BE49-F238E27FC236}">
                <a16:creationId xmlns:a16="http://schemas.microsoft.com/office/drawing/2014/main" id="{91403D71-064F-8C71-BD34-1A73160340A9}"/>
              </a:ext>
            </a:extLst>
          </p:cNvPr>
          <p:cNvSpPr>
            <a:spLocks noGrp="1"/>
          </p:cNvSpPr>
          <p:nvPr>
            <p:ph type="title" idx="4294967295"/>
          </p:nvPr>
        </p:nvSpPr>
        <p:spPr>
          <a:xfrm>
            <a:off x="1589144" y="848539"/>
            <a:ext cx="8431282" cy="677307"/>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fr-FR" sz="2800" b="1" i="0" u="none" strike="noStrike" kern="1200" cap="none" spc="0" normalizeH="0" baseline="0" noProof="0" dirty="0">
                <a:ln>
                  <a:noFill/>
                </a:ln>
                <a:solidFill>
                  <a:srgbClr val="E9511D"/>
                </a:solidFill>
                <a:effectLst/>
                <a:uLnTx/>
                <a:uFillTx/>
                <a:latin typeface="Anton" pitchFamily="2" charset="0"/>
                <a:ea typeface="+mn-ea"/>
                <a:cs typeface="+mn-cs"/>
              </a:rPr>
              <a:t>Ligne du temps d’une demande AMU au CPAS</a:t>
            </a:r>
            <a:endParaRPr kumimoji="0" lang="fr-BE" sz="2800" b="1" i="0" u="none" strike="noStrike" kern="1200" cap="none" spc="0" normalizeH="0" baseline="0" noProof="0" dirty="0">
              <a:ln>
                <a:noFill/>
              </a:ln>
              <a:solidFill>
                <a:srgbClr val="E9511D"/>
              </a:solidFill>
              <a:effectLst/>
              <a:uLnTx/>
              <a:uFillTx/>
              <a:latin typeface="Anton" pitchFamily="2" charset="0"/>
              <a:ea typeface="+mn-ea"/>
              <a:cs typeface="+mn-cs"/>
            </a:endParaRPr>
          </a:p>
        </p:txBody>
      </p:sp>
    </p:spTree>
    <p:extLst>
      <p:ext uri="{BB962C8B-B14F-4D97-AF65-F5344CB8AC3E}">
        <p14:creationId xmlns:p14="http://schemas.microsoft.com/office/powerpoint/2010/main" val="24855576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itre 6">
            <a:extLst>
              <a:ext uri="{FF2B5EF4-FFF2-40B4-BE49-F238E27FC236}">
                <a16:creationId xmlns:a16="http://schemas.microsoft.com/office/drawing/2014/main" id="{D064AD83-EBEE-4BBD-8770-8CDF0D68387E}"/>
              </a:ext>
            </a:extLst>
          </p:cNvPr>
          <p:cNvSpPr>
            <a:spLocks noGrp="1"/>
          </p:cNvSpPr>
          <p:nvPr>
            <p:ph type="title" idx="4294967295"/>
          </p:nvPr>
        </p:nvSpPr>
        <p:spPr>
          <a:xfrm>
            <a:off x="1811085" y="862779"/>
            <a:ext cx="8431282" cy="677307"/>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fr-FR" sz="2800" b="1" i="0" u="none" strike="noStrike" kern="1200" cap="none" spc="0" normalizeH="0" baseline="0" noProof="0" dirty="0">
                <a:ln>
                  <a:noFill/>
                </a:ln>
                <a:solidFill>
                  <a:srgbClr val="E9511D"/>
                </a:solidFill>
                <a:effectLst/>
                <a:uLnTx/>
                <a:uFillTx/>
                <a:latin typeface="Anton" pitchFamily="2" charset="0"/>
                <a:ea typeface="+mn-ea"/>
                <a:cs typeface="+mn-cs"/>
              </a:rPr>
              <a:t>Accès à l’Aide Médicale Urgente (AMU)</a:t>
            </a:r>
            <a:endParaRPr kumimoji="0" lang="fr-BE" sz="2800" b="1" i="0" u="none" strike="noStrike" kern="1200" cap="none" spc="0" normalizeH="0" baseline="0" noProof="0" dirty="0">
              <a:ln>
                <a:noFill/>
              </a:ln>
              <a:solidFill>
                <a:srgbClr val="E9511D"/>
              </a:solidFill>
              <a:effectLst/>
              <a:uLnTx/>
              <a:uFillTx/>
              <a:latin typeface="Anton" pitchFamily="2" charset="0"/>
              <a:ea typeface="+mn-ea"/>
              <a:cs typeface="+mn-cs"/>
            </a:endParaRPr>
          </a:p>
        </p:txBody>
      </p:sp>
      <p:sp>
        <p:nvSpPr>
          <p:cNvPr id="8" name="Rectangle 7">
            <a:extLst>
              <a:ext uri="{FF2B5EF4-FFF2-40B4-BE49-F238E27FC236}">
                <a16:creationId xmlns:a16="http://schemas.microsoft.com/office/drawing/2014/main" id="{7023D3F0-B0F2-4EB6-AF7D-A6BA36569511}"/>
              </a:ext>
              <a:ext uri="{C183D7F6-B498-43B3-948B-1728B52AA6E4}">
                <adec:decorative xmlns:adec="http://schemas.microsoft.com/office/drawing/2017/decorative" val="1"/>
              </a:ext>
            </a:extLst>
          </p:cNvPr>
          <p:cNvSpPr/>
          <p:nvPr/>
        </p:nvSpPr>
        <p:spPr>
          <a:xfrm>
            <a:off x="0" y="6534835"/>
            <a:ext cx="12192000" cy="323165"/>
          </a:xfrm>
          <a:prstGeom prst="rect">
            <a:avLst/>
          </a:prstGeom>
          <a:solidFill>
            <a:srgbClr val="1D1A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5" name="Image 4">
            <a:extLst>
              <a:ext uri="{FF2B5EF4-FFF2-40B4-BE49-F238E27FC236}">
                <a16:creationId xmlns:a16="http://schemas.microsoft.com/office/drawing/2014/main" id="{CC823D04-9E26-4FB7-8593-78234C976C5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70891" y="-19242"/>
            <a:ext cx="10030887" cy="6565180"/>
          </a:xfrm>
          <a:prstGeom prst="rect">
            <a:avLst/>
          </a:prstGeom>
        </p:spPr>
      </p:pic>
    </p:spTree>
    <p:extLst>
      <p:ext uri="{BB962C8B-B14F-4D97-AF65-F5344CB8AC3E}">
        <p14:creationId xmlns:p14="http://schemas.microsoft.com/office/powerpoint/2010/main" val="6236641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a:extLst>
              <a:ext uri="{FF2B5EF4-FFF2-40B4-BE49-F238E27FC236}">
                <a16:creationId xmlns:a16="http://schemas.microsoft.com/office/drawing/2014/main" id="{08D960CA-685D-22B2-00AB-B6C887D1E206}"/>
              </a:ext>
            </a:extLst>
          </p:cNvPr>
          <p:cNvSpPr>
            <a:spLocks noGrp="1"/>
          </p:cNvSpPr>
          <p:nvPr>
            <p:ph type="subTitle" idx="1"/>
          </p:nvPr>
        </p:nvSpPr>
        <p:spPr>
          <a:xfrm>
            <a:off x="148438" y="615770"/>
            <a:ext cx="6116512" cy="680595"/>
          </a:xfrm>
        </p:spPr>
        <p:txBody>
          <a:bodyPr>
            <a:normAutofit/>
          </a:bodyPr>
          <a:lstStyle/>
          <a:p>
            <a:r>
              <a:rPr lang="fr-FR" sz="2800" b="1" dirty="0">
                <a:solidFill>
                  <a:srgbClr val="E9511D"/>
                </a:solidFill>
                <a:latin typeface="Anton" pitchFamily="2" charset="0"/>
                <a:sym typeface="Calibri"/>
              </a:rPr>
              <a:t>L</a:t>
            </a:r>
            <a:r>
              <a:rPr kumimoji="0" lang="fr-FR" sz="2800" b="1" i="0" u="none" strike="noStrike" kern="1200" cap="none" spc="0" normalizeH="0" baseline="0" noProof="0" dirty="0">
                <a:ln>
                  <a:noFill/>
                </a:ln>
                <a:solidFill>
                  <a:srgbClr val="E9511D"/>
                </a:solidFill>
                <a:effectLst/>
                <a:uLnTx/>
                <a:uFillTx/>
                <a:latin typeface="Anton" pitchFamily="2" charset="0"/>
                <a:ea typeface="+mn-ea"/>
                <a:cs typeface="+mn-cs"/>
              </a:rPr>
              <a:t>es obstacles dans l’accès à l’AMU</a:t>
            </a:r>
          </a:p>
        </p:txBody>
      </p:sp>
      <p:sp>
        <p:nvSpPr>
          <p:cNvPr id="4" name="Titre 3">
            <a:extLst>
              <a:ext uri="{FF2B5EF4-FFF2-40B4-BE49-F238E27FC236}">
                <a16:creationId xmlns:a16="http://schemas.microsoft.com/office/drawing/2014/main" id="{E274C9A5-8E39-0C57-7563-317F68012DAE}"/>
              </a:ext>
            </a:extLst>
          </p:cNvPr>
          <p:cNvSpPr>
            <a:spLocks noGrp="1"/>
          </p:cNvSpPr>
          <p:nvPr>
            <p:ph type="ctrTitle"/>
          </p:nvPr>
        </p:nvSpPr>
        <p:spPr>
          <a:xfrm>
            <a:off x="-3136738" y="2002420"/>
            <a:ext cx="1840373" cy="1538434"/>
          </a:xfrm>
        </p:spPr>
        <p:txBody>
          <a:bodyPr/>
          <a:lstStyle/>
          <a:p>
            <a:endParaRPr lang="fr-BE" dirty="0"/>
          </a:p>
        </p:txBody>
      </p:sp>
      <p:pic>
        <p:nvPicPr>
          <p:cNvPr id="2" name="Google Shape;135;p8">
            <a:extLst>
              <a:ext uri="{FF2B5EF4-FFF2-40B4-BE49-F238E27FC236}">
                <a16:creationId xmlns:a16="http://schemas.microsoft.com/office/drawing/2014/main" id="{D3B8EA26-41D0-5D17-C4C5-6E7EE7671E07}"/>
              </a:ext>
            </a:extLst>
          </p:cNvPr>
          <p:cNvPicPr preferRelativeResize="0"/>
          <p:nvPr/>
        </p:nvPicPr>
        <p:blipFill rotWithShape="1">
          <a:blip r:embed="rId3">
            <a:alphaModFix/>
          </a:blip>
          <a:srcRect/>
          <a:stretch/>
        </p:blipFill>
        <p:spPr>
          <a:xfrm>
            <a:off x="6264950" y="0"/>
            <a:ext cx="5558699" cy="6857999"/>
          </a:xfrm>
          <a:prstGeom prst="rect">
            <a:avLst/>
          </a:prstGeom>
          <a:noFill/>
          <a:ln>
            <a:noFill/>
          </a:ln>
        </p:spPr>
      </p:pic>
      <p:sp>
        <p:nvSpPr>
          <p:cNvPr id="5" name="Sous-titre 2">
            <a:extLst>
              <a:ext uri="{FF2B5EF4-FFF2-40B4-BE49-F238E27FC236}">
                <a16:creationId xmlns:a16="http://schemas.microsoft.com/office/drawing/2014/main" id="{29AF8243-3F93-3F29-15CF-1CB5F59CC6D6}"/>
              </a:ext>
            </a:extLst>
          </p:cNvPr>
          <p:cNvSpPr txBox="1">
            <a:spLocks/>
          </p:cNvSpPr>
          <p:nvPr/>
        </p:nvSpPr>
        <p:spPr>
          <a:xfrm>
            <a:off x="148438" y="2905247"/>
            <a:ext cx="6116512" cy="35534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fr-FR" sz="1800" i="1" dirty="0">
                <a:ea typeface="Calibri"/>
                <a:cs typeface="Calibri"/>
                <a:sym typeface="Calibri"/>
              </a:rPr>
              <a:t>«Un patient, connu dans notre centre depuis 2020, dispose </a:t>
            </a:r>
            <a:r>
              <a:rPr lang="fr-FR" sz="1800" i="1" dirty="0">
                <a:solidFill>
                  <a:schemeClr val="accent5">
                    <a:lumMod val="75000"/>
                  </a:schemeClr>
                </a:solidFill>
                <a:ea typeface="Calibri"/>
                <a:cs typeface="Calibri"/>
                <a:sym typeface="Calibri"/>
              </a:rPr>
              <a:t>d’une copie de pièce d’identité </a:t>
            </a:r>
            <a:r>
              <a:rPr lang="fr-FR" sz="1800" i="1" dirty="0">
                <a:ea typeface="Calibri"/>
                <a:cs typeface="Calibri"/>
                <a:sym typeface="Calibri"/>
              </a:rPr>
              <a:t>et se trouve actuellement </a:t>
            </a:r>
            <a:r>
              <a:rPr lang="fr-FR" sz="1800" i="1" dirty="0">
                <a:solidFill>
                  <a:schemeClr val="accent5">
                    <a:lumMod val="75000"/>
                  </a:schemeClr>
                </a:solidFill>
                <a:ea typeface="Calibri"/>
                <a:cs typeface="Calibri"/>
                <a:sym typeface="Calibri"/>
              </a:rPr>
              <a:t>sans logement</a:t>
            </a:r>
            <a:r>
              <a:rPr lang="fr-FR" sz="1800" i="1" dirty="0">
                <a:ea typeface="Calibri"/>
                <a:cs typeface="Calibri"/>
                <a:sym typeface="Calibri"/>
              </a:rPr>
              <a:t>. Avec le patient, notre service transmet au CPAS un </a:t>
            </a:r>
            <a:r>
              <a:rPr lang="fr-FR" sz="1800" i="1" dirty="0">
                <a:solidFill>
                  <a:schemeClr val="accent5">
                    <a:lumMod val="75000"/>
                  </a:schemeClr>
                </a:solidFill>
                <a:ea typeface="Calibri"/>
                <a:cs typeface="Calibri"/>
                <a:sym typeface="Calibri"/>
              </a:rPr>
              <a:t>certificat AMU (AAMU) </a:t>
            </a:r>
            <a:r>
              <a:rPr lang="fr-FR" sz="1800" i="1" dirty="0">
                <a:ea typeface="Calibri"/>
                <a:cs typeface="Calibri"/>
                <a:sym typeface="Calibri"/>
              </a:rPr>
              <a:t>rédigé par le médecin, </a:t>
            </a:r>
            <a:r>
              <a:rPr lang="fr-FR" sz="1800" i="1" dirty="0">
                <a:solidFill>
                  <a:schemeClr val="accent5">
                    <a:lumMod val="75000"/>
                  </a:schemeClr>
                </a:solidFill>
                <a:ea typeface="Calibri"/>
                <a:cs typeface="Calibri"/>
                <a:sym typeface="Calibri"/>
              </a:rPr>
              <a:t>un certificat de familiarité</a:t>
            </a:r>
            <a:r>
              <a:rPr lang="fr-FR" sz="1800" i="1" dirty="0">
                <a:ea typeface="Calibri"/>
                <a:cs typeface="Calibri"/>
                <a:sym typeface="Calibri"/>
              </a:rPr>
              <a:t> et la copie de la pièce d’identité. Le CPAS est également contacté à l’avance pour discuter du cas. Le patient reçoit un </a:t>
            </a:r>
            <a:r>
              <a:rPr lang="fr-FR" sz="1800" i="1" dirty="0">
                <a:solidFill>
                  <a:schemeClr val="accent5">
                    <a:lumMod val="75000"/>
                  </a:schemeClr>
                </a:solidFill>
                <a:ea typeface="Calibri"/>
                <a:cs typeface="Calibri"/>
                <a:sym typeface="Calibri"/>
              </a:rPr>
              <a:t>rendez-vous un mois plus tard </a:t>
            </a:r>
            <a:r>
              <a:rPr lang="fr-FR" sz="1800" i="1" dirty="0">
                <a:ea typeface="Calibri"/>
                <a:cs typeface="Calibri"/>
                <a:sym typeface="Calibri"/>
              </a:rPr>
              <a:t>et un message stipulant qu’il doit se rendre à l’ambassade pour demander un nouveau passeport. Après l’entretien et le dépassement du délai légal, le CPAS dit que le patient ne peut pas être aidé </a:t>
            </a:r>
            <a:r>
              <a:rPr lang="fr-FR" sz="1800" i="1" dirty="0">
                <a:solidFill>
                  <a:schemeClr val="accent5">
                    <a:lumMod val="75000"/>
                  </a:schemeClr>
                </a:solidFill>
                <a:ea typeface="Calibri"/>
                <a:cs typeface="Calibri"/>
                <a:sym typeface="Calibri"/>
              </a:rPr>
              <a:t>parce qu’il n’a pas d’adresse ni de document d’identité original</a:t>
            </a:r>
            <a:r>
              <a:rPr lang="fr-FR" sz="1800" i="1" dirty="0">
                <a:ea typeface="Calibri"/>
                <a:cs typeface="Calibri"/>
                <a:sym typeface="Calibri"/>
              </a:rPr>
              <a:t>. »</a:t>
            </a:r>
          </a:p>
          <a:p>
            <a:pPr algn="l"/>
            <a:r>
              <a:rPr lang="fr-FR" sz="1800" dirty="0">
                <a:ea typeface="Calibri"/>
                <a:cs typeface="Calibri"/>
                <a:sym typeface="Calibri"/>
              </a:rPr>
              <a:t>Témoignage d’une assistante sociale de MdM à Anvers (2022)</a:t>
            </a:r>
            <a:endParaRPr lang="fr-BE" sz="1800" dirty="0">
              <a:latin typeface="Anton" pitchFamily="2" charset="0"/>
            </a:endParaRPr>
          </a:p>
        </p:txBody>
      </p:sp>
    </p:spTree>
    <p:extLst>
      <p:ext uri="{BB962C8B-B14F-4D97-AF65-F5344CB8AC3E}">
        <p14:creationId xmlns:p14="http://schemas.microsoft.com/office/powerpoint/2010/main" val="12817750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4">
            <a:extLst>
              <a:ext uri="{FF2B5EF4-FFF2-40B4-BE49-F238E27FC236}">
                <a16:creationId xmlns:a16="http://schemas.microsoft.com/office/drawing/2014/main" id="{A895C785-629B-E0FA-10F3-5513A8F1F4F6}"/>
              </a:ext>
              <a:ext uri="{C183D7F6-B498-43B3-948B-1728B52AA6E4}">
                <adec:decorative xmlns:adec="http://schemas.microsoft.com/office/drawing/2017/decorative" val="1"/>
              </a:ext>
            </a:extLst>
          </p:cNvPr>
          <p:cNvPicPr>
            <a:picLocks noGrp="1" noChangeAspect="1"/>
          </p:cNvPicPr>
          <p:nvPr>
            <p:ph idx="1"/>
          </p:nvPr>
        </p:nvPicPr>
        <p:blipFill>
          <a:blip r:embed="rId3"/>
          <a:stretch>
            <a:fillRect/>
          </a:stretch>
        </p:blipFill>
        <p:spPr>
          <a:xfrm>
            <a:off x="838200" y="1690688"/>
            <a:ext cx="3065896" cy="4351338"/>
          </a:xfrm>
          <a:prstGeom prst="rect">
            <a:avLst/>
          </a:prstGeom>
        </p:spPr>
      </p:pic>
      <p:sp>
        <p:nvSpPr>
          <p:cNvPr id="5" name="ZoneTexte 4">
            <a:extLst>
              <a:ext uri="{FF2B5EF4-FFF2-40B4-BE49-F238E27FC236}">
                <a16:creationId xmlns:a16="http://schemas.microsoft.com/office/drawing/2014/main" id="{EA5C7354-0D31-52F4-0EC8-5086AFC7A1D8}"/>
              </a:ext>
            </a:extLst>
          </p:cNvPr>
          <p:cNvSpPr txBox="1"/>
          <p:nvPr/>
        </p:nvSpPr>
        <p:spPr>
          <a:xfrm>
            <a:off x="3904096" y="1414562"/>
            <a:ext cx="8121999" cy="5078313"/>
          </a:xfrm>
          <a:prstGeom prst="rect">
            <a:avLst/>
          </a:prstGeom>
          <a:noFill/>
        </p:spPr>
        <p:txBody>
          <a:bodyPr wrap="square" rtlCol="0">
            <a:spAutoFit/>
          </a:bodyPr>
          <a:lstStyle/>
          <a:p>
            <a:r>
              <a:rPr lang="fr-BE" b="1" dirty="0">
                <a:solidFill>
                  <a:schemeClr val="accent1"/>
                </a:solidFill>
              </a:rPr>
              <a:t>Les éléments exigés par la législation :</a:t>
            </a:r>
          </a:p>
          <a:p>
            <a:endParaRPr lang="fr-FR" dirty="0"/>
          </a:p>
          <a:p>
            <a:pPr marL="342900" indent="-342900">
              <a:buAutoNum type="arabicParenR"/>
            </a:pPr>
            <a:r>
              <a:rPr lang="fr-FR" b="1" dirty="0"/>
              <a:t>Données d'identification et situation de séjour </a:t>
            </a:r>
            <a:r>
              <a:rPr lang="fr-FR" dirty="0"/>
              <a:t>: nom, prénom, NISS, nationalité, état civil, commune/lieu d'inscription obligatoire (code 207 pour </a:t>
            </a:r>
            <a:r>
              <a:rPr lang="fr-FR" dirty="0" err="1"/>
              <a:t>demandeur.ses</a:t>
            </a:r>
            <a:r>
              <a:rPr lang="fr-FR" dirty="0"/>
              <a:t> d’asile), lieu de résidence effective en Belgique, composition du ménage</a:t>
            </a:r>
          </a:p>
          <a:p>
            <a:pPr marL="342900" indent="-342900">
              <a:buAutoNum type="arabicParenR"/>
            </a:pPr>
            <a:endParaRPr lang="fr-FR" dirty="0"/>
          </a:p>
          <a:p>
            <a:pPr marL="342900" indent="-342900">
              <a:buAutoNum type="arabicParenR"/>
            </a:pPr>
            <a:r>
              <a:rPr lang="fr-FR" b="1" dirty="0"/>
              <a:t>Ressources </a:t>
            </a:r>
            <a:r>
              <a:rPr lang="fr-FR" dirty="0"/>
              <a:t>et</a:t>
            </a:r>
            <a:r>
              <a:rPr lang="fr-FR" b="1" dirty="0"/>
              <a:t> motif du séjour </a:t>
            </a:r>
            <a:r>
              <a:rPr lang="fr-FR" dirty="0"/>
              <a:t>: ressources demandeur/demandeuse, ressources partenaire avec lequel le/la demandeur/demandeuse cohabite, ressources </a:t>
            </a:r>
            <a:r>
              <a:rPr lang="fr-FR" dirty="0" err="1"/>
              <a:t>ascendant.e.s</a:t>
            </a:r>
            <a:r>
              <a:rPr lang="fr-FR" dirty="0"/>
              <a:t>/</a:t>
            </a:r>
            <a:r>
              <a:rPr lang="fr-FR" dirty="0" err="1"/>
              <a:t>descendant.e.s</a:t>
            </a:r>
            <a:r>
              <a:rPr lang="fr-FR" dirty="0"/>
              <a:t> au premier degré avec lesquels le/la demandeur/demandeuse cohabite, motif du séjour</a:t>
            </a:r>
          </a:p>
          <a:p>
            <a:pPr marL="342900" indent="-342900">
              <a:buAutoNum type="arabicParenR"/>
            </a:pPr>
            <a:endParaRPr lang="fr-FR" dirty="0"/>
          </a:p>
          <a:p>
            <a:pPr marL="342900" indent="-342900">
              <a:buAutoNum type="arabicParenR"/>
            </a:pPr>
            <a:r>
              <a:rPr lang="fr-FR" b="1" dirty="0"/>
              <a:t>Statut </a:t>
            </a:r>
            <a:r>
              <a:rPr lang="fr-FR" dirty="0"/>
              <a:t>au moment des soins médicaux</a:t>
            </a:r>
          </a:p>
          <a:p>
            <a:pPr marL="342900" indent="-342900">
              <a:buAutoNum type="arabicParenR"/>
            </a:pPr>
            <a:endParaRPr lang="fr-FR" dirty="0"/>
          </a:p>
          <a:p>
            <a:pPr marL="342900" indent="-342900">
              <a:buAutoNum type="arabicParenR"/>
            </a:pPr>
            <a:r>
              <a:rPr lang="fr-FR" b="1" dirty="0"/>
              <a:t>Assurabilité</a:t>
            </a:r>
          </a:p>
          <a:p>
            <a:pPr marL="342900" indent="-342900">
              <a:buAutoNum type="arabicParenR"/>
            </a:pPr>
            <a:endParaRPr lang="fr-FR" b="1" dirty="0"/>
          </a:p>
          <a:p>
            <a:pPr marL="342900" indent="-342900">
              <a:buAutoNum type="arabicParenR"/>
            </a:pPr>
            <a:r>
              <a:rPr lang="fr-FR" b="1" dirty="0"/>
              <a:t>Cautionnement (garant)</a:t>
            </a:r>
          </a:p>
          <a:p>
            <a:pPr marL="342900" indent="-342900">
              <a:buAutoNum type="arabicParenR"/>
            </a:pPr>
            <a:endParaRPr lang="fr-FR" b="1" dirty="0"/>
          </a:p>
          <a:p>
            <a:pPr marL="342900" indent="-342900">
              <a:buAutoNum type="arabicParenR"/>
            </a:pPr>
            <a:r>
              <a:rPr lang="fr-FR" dirty="0"/>
              <a:t>Rapport social sur l'</a:t>
            </a:r>
            <a:r>
              <a:rPr lang="fr-FR" b="1" dirty="0"/>
              <a:t>indigence</a:t>
            </a:r>
            <a:r>
              <a:rPr lang="fr-FR" dirty="0"/>
              <a:t> du demandeur </a:t>
            </a:r>
            <a:endParaRPr lang="fr-FR" b="0" dirty="0">
              <a:effectLst/>
            </a:endParaRPr>
          </a:p>
        </p:txBody>
      </p:sp>
      <p:sp>
        <p:nvSpPr>
          <p:cNvPr id="6" name="Titre 5">
            <a:extLst>
              <a:ext uri="{FF2B5EF4-FFF2-40B4-BE49-F238E27FC236}">
                <a16:creationId xmlns:a16="http://schemas.microsoft.com/office/drawing/2014/main" id="{F272B1F2-89FF-D882-334B-B50DA72068D2}"/>
              </a:ext>
            </a:extLst>
          </p:cNvPr>
          <p:cNvSpPr>
            <a:spLocks noGrp="1"/>
          </p:cNvSpPr>
          <p:nvPr>
            <p:ph type="title"/>
          </p:nvPr>
        </p:nvSpPr>
        <p:spPr>
          <a:xfrm>
            <a:off x="838200" y="365125"/>
            <a:ext cx="10515600" cy="13255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r>
              <a:rPr lang="fr-FR" sz="2800" b="1" dirty="0">
                <a:solidFill>
                  <a:srgbClr val="E9511D"/>
                </a:solidFill>
                <a:latin typeface="Anton" pitchFamily="2" charset="0"/>
              </a:rPr>
              <a:t>L’enquête sociale</a:t>
            </a:r>
            <a:endParaRPr lang="fr-BE" sz="2800" b="1" dirty="0">
              <a:solidFill>
                <a:srgbClr val="E9511D"/>
              </a:solidFill>
              <a:latin typeface="Anton" pitchFamily="2" charset="0"/>
            </a:endParaRPr>
          </a:p>
        </p:txBody>
      </p:sp>
    </p:spTree>
    <p:extLst>
      <p:ext uri="{BB962C8B-B14F-4D97-AF65-F5344CB8AC3E}">
        <p14:creationId xmlns:p14="http://schemas.microsoft.com/office/powerpoint/2010/main" val="26014354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895A642-87AC-4546-26CE-6C11A4C447D4}"/>
              </a:ext>
            </a:extLst>
          </p:cNvPr>
          <p:cNvSpPr>
            <a:spLocks noGrp="1"/>
          </p:cNvSpPr>
          <p:nvPr>
            <p:ph type="title"/>
          </p:nvPr>
        </p:nvSpPr>
        <p:spPr>
          <a:xfrm>
            <a:off x="838200" y="365126"/>
            <a:ext cx="10515600" cy="1116434"/>
          </a:xfrm>
        </p:spPr>
        <p:txBody>
          <a:bodyPr/>
          <a:lstStyle/>
          <a:p>
            <a:pPr algn="ctr"/>
            <a:r>
              <a:rPr lang="fr-FR" sz="2800" b="1" dirty="0">
                <a:solidFill>
                  <a:srgbClr val="E9511D"/>
                </a:solidFill>
                <a:latin typeface="Anton" pitchFamily="2" charset="0"/>
              </a:rPr>
              <a:t>Accès à l’IVG et accès à l’AMU</a:t>
            </a:r>
            <a:endParaRPr lang="fr-BE" dirty="0"/>
          </a:p>
        </p:txBody>
      </p:sp>
      <p:pic>
        <p:nvPicPr>
          <p:cNvPr id="4" name="Espace réservé du contenu 3">
            <a:extLst>
              <a:ext uri="{FF2B5EF4-FFF2-40B4-BE49-F238E27FC236}">
                <a16:creationId xmlns:a16="http://schemas.microsoft.com/office/drawing/2014/main" id="{8947C8B2-F0E7-E52D-3C86-67F380D39984}"/>
              </a:ext>
              <a:ext uri="{C183D7F6-B498-43B3-948B-1728B52AA6E4}">
                <adec:decorative xmlns:adec="http://schemas.microsoft.com/office/drawing/2017/decorative" val="1"/>
              </a:ext>
            </a:extLst>
          </p:cNvPr>
          <p:cNvPicPr>
            <a:picLocks noGrp="1" noChangeAspect="1"/>
          </p:cNvPicPr>
          <p:nvPr>
            <p:ph idx="1"/>
          </p:nvPr>
        </p:nvPicPr>
        <p:blipFill>
          <a:blip r:embed="rId3"/>
          <a:stretch>
            <a:fillRect/>
          </a:stretch>
        </p:blipFill>
        <p:spPr>
          <a:xfrm>
            <a:off x="55045" y="1120810"/>
            <a:ext cx="12062803" cy="2837732"/>
          </a:xfrm>
          <a:prstGeom prst="rect">
            <a:avLst/>
          </a:prstGeom>
        </p:spPr>
      </p:pic>
      <p:sp>
        <p:nvSpPr>
          <p:cNvPr id="5" name="ZoneTexte 4">
            <a:extLst>
              <a:ext uri="{FF2B5EF4-FFF2-40B4-BE49-F238E27FC236}">
                <a16:creationId xmlns:a16="http://schemas.microsoft.com/office/drawing/2014/main" id="{32ADB615-969F-6314-3631-FB7BEC32ED34}"/>
              </a:ext>
            </a:extLst>
          </p:cNvPr>
          <p:cNvSpPr txBox="1"/>
          <p:nvPr/>
        </p:nvSpPr>
        <p:spPr>
          <a:xfrm>
            <a:off x="532435" y="4548851"/>
            <a:ext cx="10821365" cy="2308324"/>
          </a:xfrm>
          <a:prstGeom prst="rect">
            <a:avLst/>
          </a:prstGeom>
          <a:noFill/>
        </p:spPr>
        <p:txBody>
          <a:bodyPr wrap="square" rtlCol="0">
            <a:spAutoFit/>
          </a:bodyPr>
          <a:lstStyle/>
          <a:p>
            <a:pPr algn="just"/>
            <a:r>
              <a:rPr lang="fr-FR" i="1" dirty="0"/>
              <a:t>« Les relations avec un CPAS sont plus compliquées. Une tentative de faire couvrir une IVG par la carte AMU a donné lieu à un refus pour cause de ‘’numéro de nomenclature non-pris en charge”. Le CPF ne disposant pas de contact privilégié avec ce CPAS n’a pas été en mesure de négocier. »</a:t>
            </a:r>
          </a:p>
          <a:p>
            <a:pPr algn="just"/>
            <a:endParaRPr lang="fr-FR" i="1" dirty="0"/>
          </a:p>
          <a:p>
            <a:pPr algn="just"/>
            <a:r>
              <a:rPr lang="fr-FR" i="1" dirty="0"/>
              <a:t>« Lorsqu’une demandeuse est sans papiers, le CPF demande d’office les 200€ (réductibles ou échelonné en fonction des capacités financières de la personne). Entreprendre une démarche de couverture par l’AMU est théoriquement possible, mais non tenté. »</a:t>
            </a:r>
          </a:p>
          <a:p>
            <a:endParaRPr lang="fr-BE" dirty="0"/>
          </a:p>
        </p:txBody>
      </p:sp>
    </p:spTree>
    <p:extLst>
      <p:ext uri="{BB962C8B-B14F-4D97-AF65-F5344CB8AC3E}">
        <p14:creationId xmlns:p14="http://schemas.microsoft.com/office/powerpoint/2010/main" val="15711305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contenu 6">
            <a:extLst>
              <a:ext uri="{FF2B5EF4-FFF2-40B4-BE49-F238E27FC236}">
                <a16:creationId xmlns:a16="http://schemas.microsoft.com/office/drawing/2014/main" id="{F53078C8-9FF9-037F-2BA8-19B0A5E9AF48}"/>
              </a:ext>
            </a:extLst>
          </p:cNvPr>
          <p:cNvSpPr>
            <a:spLocks noGrp="1"/>
          </p:cNvSpPr>
          <p:nvPr>
            <p:ph idx="1"/>
          </p:nvPr>
        </p:nvSpPr>
        <p:spPr>
          <a:xfrm>
            <a:off x="891539" y="381625"/>
            <a:ext cx="10408920" cy="1320800"/>
          </a:xfrm>
        </p:spPr>
        <p:txBody>
          <a:bodyPr>
            <a:normAutofit/>
          </a:bodyPr>
          <a:lstStyle/>
          <a:p>
            <a:pPr marL="0" indent="0" algn="ctr">
              <a:buNone/>
            </a:pPr>
            <a:r>
              <a:rPr lang="fr-BE" sz="4000" dirty="0">
                <a:solidFill>
                  <a:srgbClr val="E9511C"/>
                </a:solidFill>
                <a:latin typeface="Anton" panose="00000500000000000000" pitchFamily="2" charset="0"/>
              </a:rPr>
              <a:t>Le travail de PLAIDOYER sur l’AMU</a:t>
            </a:r>
          </a:p>
        </p:txBody>
      </p:sp>
      <p:sp>
        <p:nvSpPr>
          <p:cNvPr id="9" name="ZoneTexte 8">
            <a:extLst>
              <a:ext uri="{FF2B5EF4-FFF2-40B4-BE49-F238E27FC236}">
                <a16:creationId xmlns:a16="http://schemas.microsoft.com/office/drawing/2014/main" id="{4988DF5F-1088-69C5-E851-55647425AA2D}"/>
              </a:ext>
            </a:extLst>
          </p:cNvPr>
          <p:cNvSpPr txBox="1"/>
          <p:nvPr/>
        </p:nvSpPr>
        <p:spPr>
          <a:xfrm>
            <a:off x="2395959" y="3102015"/>
            <a:ext cx="3865945" cy="2106593"/>
          </a:xfrm>
          <a:prstGeom prst="rect">
            <a:avLst/>
          </a:prstGeom>
          <a:noFill/>
        </p:spPr>
        <p:txBody>
          <a:bodyPr wrap="square" rtlCol="0">
            <a:spAutoFit/>
          </a:bodyPr>
          <a:lstStyle/>
          <a:p>
            <a:endParaRPr lang="fr-BE" dirty="0"/>
          </a:p>
        </p:txBody>
      </p:sp>
      <p:sp>
        <p:nvSpPr>
          <p:cNvPr id="10" name="ZoneTexte 9">
            <a:extLst>
              <a:ext uri="{FF2B5EF4-FFF2-40B4-BE49-F238E27FC236}">
                <a16:creationId xmlns:a16="http://schemas.microsoft.com/office/drawing/2014/main" id="{F0E409DE-1986-2F28-88D1-7961C8A935DE}"/>
              </a:ext>
            </a:extLst>
          </p:cNvPr>
          <p:cNvSpPr txBox="1"/>
          <p:nvPr/>
        </p:nvSpPr>
        <p:spPr>
          <a:xfrm>
            <a:off x="742709" y="1121063"/>
            <a:ext cx="10706582" cy="5355312"/>
          </a:xfrm>
          <a:prstGeom prst="rect">
            <a:avLst/>
          </a:prstGeom>
          <a:noFill/>
        </p:spPr>
        <p:txBody>
          <a:bodyPr wrap="square" rtlCol="0">
            <a:spAutoFit/>
          </a:bodyPr>
          <a:lstStyle/>
          <a:p>
            <a:r>
              <a:rPr lang="fr-FR" b="1" dirty="0">
                <a:solidFill>
                  <a:schemeClr val="accent5">
                    <a:lumMod val="75000"/>
                  </a:schemeClr>
                </a:solidFill>
              </a:rPr>
              <a:t>Objectifs ?</a:t>
            </a:r>
          </a:p>
          <a:p>
            <a:r>
              <a:rPr lang="fr-FR" dirty="0"/>
              <a:t>Améliorer l’accès à l’AMU par </a:t>
            </a:r>
            <a:r>
              <a:rPr lang="fr-FR" b="1" dirty="0"/>
              <a:t>l’harmonisation et la simplification </a:t>
            </a:r>
            <a:r>
              <a:rPr lang="fr-FR" dirty="0"/>
              <a:t>des procédures d’accès et de couverture de l’AMU</a:t>
            </a:r>
          </a:p>
          <a:p>
            <a:endParaRPr lang="fr-FR" dirty="0"/>
          </a:p>
          <a:p>
            <a:r>
              <a:rPr lang="fr-FR" b="1" dirty="0">
                <a:solidFill>
                  <a:schemeClr val="accent5">
                    <a:lumMod val="75000"/>
                  </a:schemeClr>
                </a:solidFill>
              </a:rPr>
              <a:t>Qui ?</a:t>
            </a:r>
          </a:p>
          <a:p>
            <a:r>
              <a:rPr lang="fr-FR" dirty="0"/>
              <a:t>Interpellation des politiques et administrations publiques en agissant sur les </a:t>
            </a:r>
            <a:r>
              <a:rPr lang="fr-FR" b="1" dirty="0"/>
              <a:t>3 niveaux de pouvoir​​</a:t>
            </a:r>
          </a:p>
          <a:p>
            <a:pPr marL="285750" indent="-285750">
              <a:buFont typeface="Arial" panose="020B0604020202020204" pitchFamily="34" charset="0"/>
              <a:buChar char="•"/>
            </a:pPr>
            <a:r>
              <a:rPr lang="fr-FR" dirty="0"/>
              <a:t>Le niveau local : CPAS</a:t>
            </a:r>
          </a:p>
          <a:p>
            <a:pPr marL="285750" indent="-285750">
              <a:buFont typeface="Arial" panose="020B0604020202020204" pitchFamily="34" charset="0"/>
              <a:buChar char="•"/>
            </a:pPr>
            <a:r>
              <a:rPr lang="fr-FR" dirty="0"/>
              <a:t>Les 3 régions​ ​: Fédérations des CPAS &amp; le Ministre chargé de la santé et de l’action sociale</a:t>
            </a:r>
          </a:p>
          <a:p>
            <a:pPr marL="285750" indent="-285750">
              <a:buFont typeface="Arial" panose="020B0604020202020204" pitchFamily="34" charset="0"/>
              <a:buChar char="•"/>
            </a:pPr>
            <a:r>
              <a:rPr lang="fr-FR" dirty="0"/>
              <a:t>Le fédéral : le cadre légal est défini par l'administration (SPP IS) et la Ministre chargée de l’Intégration Sociale ​​(</a:t>
            </a:r>
            <a:r>
              <a:rPr lang="fr-FR" dirty="0" err="1"/>
              <a:t>Lalieux</a:t>
            </a:r>
            <a:r>
              <a:rPr lang="fr-FR" dirty="0"/>
              <a:t>)</a:t>
            </a:r>
          </a:p>
          <a:p>
            <a:pPr marL="285750" indent="-285750">
              <a:buFont typeface="Arial" panose="020B0604020202020204" pitchFamily="34" charset="0"/>
              <a:buChar char="•"/>
            </a:pPr>
            <a:r>
              <a:rPr lang="fr-FR" i="1" dirty="0"/>
              <a:t>+ les partis politiques dans le cadre des élections locales, régionales et fédérale en 2024</a:t>
            </a:r>
          </a:p>
          <a:p>
            <a:endParaRPr lang="fr-FR" dirty="0"/>
          </a:p>
          <a:p>
            <a:r>
              <a:rPr lang="fr-FR" b="1" dirty="0">
                <a:solidFill>
                  <a:schemeClr val="accent5">
                    <a:lumMod val="75000"/>
                  </a:schemeClr>
                </a:solidFill>
              </a:rPr>
              <a:t>Comment ? </a:t>
            </a:r>
          </a:p>
          <a:p>
            <a:pPr marL="285750" indent="-285750">
              <a:buFont typeface="Arial" panose="020B0604020202020204" pitchFamily="34" charset="0"/>
              <a:buChar char="•"/>
            </a:pPr>
            <a:r>
              <a:rPr lang="fr-FR" b="1" dirty="0"/>
              <a:t>Réunir et mobiliser </a:t>
            </a:r>
            <a:r>
              <a:rPr lang="fr-FR" dirty="0"/>
              <a:t>les acteurs du social-santé et les </a:t>
            </a:r>
            <a:r>
              <a:rPr lang="fr-FR" dirty="0" err="1"/>
              <a:t>ayants-droit</a:t>
            </a:r>
            <a:r>
              <a:rPr lang="fr-FR" dirty="0"/>
              <a:t> à l’AMU</a:t>
            </a:r>
          </a:p>
          <a:p>
            <a:pPr marL="285750" indent="-285750">
              <a:buFont typeface="Arial" panose="020B0604020202020204" pitchFamily="34" charset="0"/>
              <a:buChar char="•"/>
            </a:pPr>
            <a:r>
              <a:rPr lang="fr-FR" b="1" dirty="0"/>
              <a:t>​Rédaction </a:t>
            </a:r>
            <a:r>
              <a:rPr lang="fr-FR" dirty="0"/>
              <a:t>de différentes notes et documents: pour dresser les constats et formuler des recommandations porté par les soignants et </a:t>
            </a:r>
            <a:r>
              <a:rPr lang="fr-FR" dirty="0" err="1"/>
              <a:t>ayants-droit</a:t>
            </a:r>
            <a:r>
              <a:rPr lang="fr-FR" dirty="0"/>
              <a:t> à l’AMU</a:t>
            </a:r>
          </a:p>
          <a:p>
            <a:pPr marL="285750" indent="-285750">
              <a:buFont typeface="Arial" panose="020B0604020202020204" pitchFamily="34" charset="0"/>
              <a:buChar char="•"/>
            </a:pPr>
            <a:r>
              <a:rPr lang="fr-FR" b="1" dirty="0"/>
              <a:t>Rencontrer et interpeller </a:t>
            </a:r>
            <a:r>
              <a:rPr lang="fr-FR" dirty="0"/>
              <a:t>les politiques et les administrations locales, régionales et fédérales</a:t>
            </a:r>
          </a:p>
          <a:p>
            <a:pPr marL="285750" indent="-285750">
              <a:buFont typeface="Arial" panose="020B0604020202020204" pitchFamily="34" charset="0"/>
              <a:buChar char="•"/>
            </a:pPr>
            <a:r>
              <a:rPr lang="fr-FR" i="1" dirty="0"/>
              <a:t>+ processus de concertation avec les parties prenantes en 2023 autour d’un mémorandum dans le cadre des élections 2024</a:t>
            </a:r>
          </a:p>
        </p:txBody>
      </p:sp>
    </p:spTree>
    <p:extLst>
      <p:ext uri="{BB962C8B-B14F-4D97-AF65-F5344CB8AC3E}">
        <p14:creationId xmlns:p14="http://schemas.microsoft.com/office/powerpoint/2010/main" val="34000572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Play"/>
              <a:buNone/>
            </a:pPr>
            <a:endParaRPr/>
          </a:p>
        </p:txBody>
      </p:sp>
      <p:sp>
        <p:nvSpPr>
          <p:cNvPr id="89" name="Google Shape;89;p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endParaRPr/>
          </a:p>
        </p:txBody>
      </p:sp>
      <p:pic>
        <p:nvPicPr>
          <p:cNvPr id="90" name="Google Shape;90;p1"/>
          <p:cNvPicPr preferRelativeResize="0"/>
          <p:nvPr/>
        </p:nvPicPr>
        <p:blipFill rotWithShape="1">
          <a:blip r:embed="rId3">
            <a:alphaModFix/>
          </a:blip>
          <a:srcRect/>
          <a:stretch/>
        </p:blipFill>
        <p:spPr>
          <a:xfrm>
            <a:off x="533400" y="1"/>
            <a:ext cx="11093041" cy="6877938"/>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99EE943A-0AB8-3AA5-2190-D67208D6C634}"/>
              </a:ext>
            </a:extLst>
          </p:cNvPr>
          <p:cNvSpPr txBox="1"/>
          <p:nvPr/>
        </p:nvSpPr>
        <p:spPr>
          <a:xfrm>
            <a:off x="717755" y="1569771"/>
            <a:ext cx="10601953" cy="5047536"/>
          </a:xfrm>
          <a:prstGeom prst="rect">
            <a:avLst/>
          </a:prstGeom>
          <a:noFill/>
        </p:spPr>
        <p:txBody>
          <a:bodyPr wrap="square">
            <a:spAutoFit/>
          </a:bodyPr>
          <a:lstStyle/>
          <a:p>
            <a:pPr algn="l" rtl="0" fontAlgn="base"/>
            <a:r>
              <a:rPr lang="fr-FR" sz="2000" b="1" dirty="0">
                <a:solidFill>
                  <a:schemeClr val="accent5">
                    <a:lumMod val="75000"/>
                  </a:schemeClr>
                </a:solidFill>
                <a:ea typeface="Open Sans Semibold" panose="020B0706030804020204" pitchFamily="34" charset="0"/>
                <a:cs typeface="Open Sans Semibold" panose="020B0706030804020204" pitchFamily="34" charset="0"/>
              </a:rPr>
              <a:t>Les r</a:t>
            </a:r>
            <a:r>
              <a:rPr lang="fr-FR" sz="2000" b="1" i="0" u="none" strike="noStrike" dirty="0">
                <a:solidFill>
                  <a:schemeClr val="accent5">
                    <a:lumMod val="75000"/>
                  </a:schemeClr>
                </a:solidFill>
                <a:effectLst/>
                <a:ea typeface="Open Sans Semibold" panose="020B0706030804020204" pitchFamily="34" charset="0"/>
                <a:cs typeface="Open Sans Semibold" panose="020B0706030804020204" pitchFamily="34" charset="0"/>
              </a:rPr>
              <a:t>ésultats</a:t>
            </a:r>
          </a:p>
          <a:p>
            <a:pPr marL="285750" indent="-285750" algn="l" rtl="0" fontAlgn="base">
              <a:buFont typeface="Arial" panose="020B0604020202020204" pitchFamily="34" charset="0"/>
              <a:buChar char="•"/>
            </a:pPr>
            <a:endParaRPr lang="fr-FR" dirty="0">
              <a:solidFill>
                <a:schemeClr val="accent5">
                  <a:lumMod val="75000"/>
                </a:schemeClr>
              </a:solidFill>
              <a:ea typeface="Open Sans Semibold" panose="020B0706030804020204" pitchFamily="34" charset="0"/>
              <a:cs typeface="Open Sans Semibold" panose="020B0706030804020204" pitchFamily="34" charset="0"/>
            </a:endParaRPr>
          </a:p>
          <a:p>
            <a:pPr marL="285750" indent="-285750" algn="l" rtl="0" fontAlgn="base">
              <a:buFont typeface="Arial" panose="020B0604020202020204" pitchFamily="34" charset="0"/>
              <a:buChar char="•"/>
            </a:pPr>
            <a:r>
              <a:rPr lang="fr-FR" sz="1800" b="0" i="0" u="none" strike="noStrike" dirty="0">
                <a:effectLst/>
                <a:ea typeface="Open Sans Semibold" panose="020B0706030804020204" pitchFamily="34" charset="0"/>
                <a:cs typeface="Open Sans Semibold" panose="020B0706030804020204" pitchFamily="34" charset="0"/>
              </a:rPr>
              <a:t>En 2022,</a:t>
            </a:r>
            <a:r>
              <a:rPr lang="fr-FR" sz="1800" b="0" i="0" u="none" strike="noStrike" dirty="0">
                <a:solidFill>
                  <a:schemeClr val="accent5">
                    <a:lumMod val="75000"/>
                  </a:schemeClr>
                </a:solidFill>
                <a:effectLst/>
                <a:ea typeface="Open Sans Semibold" panose="020B0706030804020204" pitchFamily="34" charset="0"/>
                <a:cs typeface="Open Sans Semibold" panose="020B0706030804020204" pitchFamily="34" charset="0"/>
              </a:rPr>
              <a:t> </a:t>
            </a:r>
            <a:r>
              <a:rPr lang="fr-FR" sz="1800" b="1" i="0" u="none" strike="noStrike" dirty="0">
                <a:solidFill>
                  <a:schemeClr val="accent5">
                    <a:lumMod val="75000"/>
                  </a:schemeClr>
                </a:solidFill>
                <a:effectLst/>
                <a:ea typeface="Open Sans Semibold" panose="020B0706030804020204" pitchFamily="34" charset="0"/>
                <a:cs typeface="Open Sans Semibold" panose="020B0706030804020204" pitchFamily="34" charset="0"/>
              </a:rPr>
              <a:t>la Fédération des CPAS bruxellois</a:t>
            </a:r>
            <a:r>
              <a:rPr lang="fr-FR" sz="1800" b="0" i="0" u="none" strike="noStrike" dirty="0">
                <a:effectLst/>
                <a:ea typeface="Open Sans Semibold" panose="020B0706030804020204" pitchFamily="34" charset="0"/>
                <a:cs typeface="Open Sans Semibold" panose="020B0706030804020204" pitchFamily="34" charset="0"/>
              </a:rPr>
              <a:t>, avec les CPAS bruxellois, s’accordent sur :</a:t>
            </a:r>
            <a:r>
              <a:rPr lang="fr-FR" sz="1800" b="0" i="0" dirty="0">
                <a:effectLst/>
                <a:ea typeface="Open Sans Semibold" panose="020B0706030804020204" pitchFamily="34" charset="0"/>
                <a:cs typeface="Open Sans Semibold" panose="020B0706030804020204" pitchFamily="34" charset="0"/>
              </a:rPr>
              <a:t>​</a:t>
            </a:r>
            <a:endParaRPr lang="fr-FR" b="0" i="0" dirty="0">
              <a:effectLst/>
              <a:ea typeface="Open Sans Semibold" panose="020B0706030804020204" pitchFamily="34" charset="0"/>
              <a:cs typeface="Open Sans Semibold" panose="020B0706030804020204" pitchFamily="34" charset="0"/>
            </a:endParaRPr>
          </a:p>
          <a:p>
            <a:pPr marL="742950" lvl="1" indent="-285750" fontAlgn="base">
              <a:buFont typeface="Arial" panose="020B0604020202020204" pitchFamily="34" charset="0"/>
              <a:buChar char="•"/>
            </a:pPr>
            <a:r>
              <a:rPr lang="fr-FR" sz="1600" b="0" i="0" u="none" strike="noStrike" dirty="0">
                <a:effectLst/>
                <a:ea typeface="Open Sans Semibold" panose="020B0706030804020204" pitchFamily="34" charset="0"/>
                <a:cs typeface="Open Sans Semibold" panose="020B0706030804020204" pitchFamily="34" charset="0"/>
              </a:rPr>
              <a:t>Une «</a:t>
            </a:r>
            <a:r>
              <a:rPr lang="fr-FR" sz="1600" b="1" i="0" dirty="0">
                <a:effectLst/>
                <a:ea typeface="Open Sans Semibold" panose="020B0706030804020204" pitchFamily="34" charset="0"/>
                <a:cs typeface="Open Sans Semibold" panose="020B0706030804020204" pitchFamily="34" charset="0"/>
              </a:rPr>
              <a:t> AAMU</a:t>
            </a:r>
            <a:r>
              <a:rPr lang="fr-FR" sz="1600" b="1" i="0" strike="noStrike" dirty="0">
                <a:effectLst/>
                <a:ea typeface="Open Sans Semibold" panose="020B0706030804020204" pitchFamily="34" charset="0"/>
                <a:cs typeface="Open Sans Semibold" panose="020B0706030804020204" pitchFamily="34" charset="0"/>
              </a:rPr>
              <a:t> </a:t>
            </a:r>
            <a:r>
              <a:rPr lang="fr-FR" sz="1600" b="0" i="0" u="none" strike="noStrike" dirty="0">
                <a:effectLst/>
                <a:ea typeface="Open Sans Semibold" panose="020B0706030804020204" pitchFamily="34" charset="0"/>
                <a:cs typeface="Open Sans Semibold" panose="020B0706030804020204" pitchFamily="34" charset="0"/>
              </a:rPr>
              <a:t>» harmonisée (cf. attestation à remplir par un médecin)</a:t>
            </a:r>
            <a:r>
              <a:rPr lang="fr-FR" sz="1600" b="0" i="0" dirty="0">
                <a:effectLst/>
                <a:ea typeface="Open Sans Semibold" panose="020B0706030804020204" pitchFamily="34" charset="0"/>
                <a:cs typeface="Open Sans Semibold" panose="020B0706030804020204" pitchFamily="34" charset="0"/>
              </a:rPr>
              <a:t>​</a:t>
            </a:r>
            <a:endParaRPr lang="fr-FR" b="0" i="0" dirty="0">
              <a:effectLst/>
              <a:ea typeface="Open Sans Semibold" panose="020B0706030804020204" pitchFamily="34" charset="0"/>
              <a:cs typeface="Open Sans Semibold" panose="020B0706030804020204" pitchFamily="34" charset="0"/>
            </a:endParaRPr>
          </a:p>
          <a:p>
            <a:pPr marL="742950" lvl="1" indent="-285750" fontAlgn="base">
              <a:buFont typeface="Arial" panose="020B0604020202020204" pitchFamily="34" charset="0"/>
              <a:buChar char="•"/>
            </a:pPr>
            <a:r>
              <a:rPr lang="fr-FR" sz="1600" b="0" i="0" u="none" strike="noStrike" dirty="0">
                <a:effectLst/>
                <a:ea typeface="Open Sans Semibold" panose="020B0706030804020204" pitchFamily="34" charset="0"/>
                <a:cs typeface="Open Sans Semibold" panose="020B0706030804020204" pitchFamily="34" charset="0"/>
              </a:rPr>
              <a:t>Un accord sur la </a:t>
            </a:r>
            <a:r>
              <a:rPr lang="fr-FR" sz="1600" b="1" i="0" dirty="0">
                <a:effectLst/>
                <a:ea typeface="Open Sans Semibold" panose="020B0706030804020204" pitchFamily="34" charset="0"/>
                <a:cs typeface="Open Sans Semibold" panose="020B0706030804020204" pitchFamily="34" charset="0"/>
              </a:rPr>
              <a:t>territorialité</a:t>
            </a:r>
            <a:r>
              <a:rPr lang="fr-FR" sz="1600" b="1" i="0" strike="noStrike" dirty="0">
                <a:effectLst/>
                <a:ea typeface="Open Sans Semibold" panose="020B0706030804020204" pitchFamily="34" charset="0"/>
                <a:cs typeface="Open Sans Semibold" panose="020B0706030804020204" pitchFamily="34" charset="0"/>
              </a:rPr>
              <a:t> </a:t>
            </a:r>
            <a:r>
              <a:rPr lang="fr-FR" sz="1600" b="0" i="0" u="none" strike="noStrike" dirty="0">
                <a:effectLst/>
                <a:ea typeface="Open Sans Semibold" panose="020B0706030804020204" pitchFamily="34" charset="0"/>
                <a:cs typeface="Open Sans Semibold" panose="020B0706030804020204" pitchFamily="34" charset="0"/>
              </a:rPr>
              <a:t>pour les </a:t>
            </a:r>
            <a:r>
              <a:rPr lang="fr-FR" sz="1600" b="0" i="0" u="none" strike="noStrike" dirty="0" err="1">
                <a:effectLst/>
                <a:ea typeface="Open Sans Semibold" panose="020B0706030804020204" pitchFamily="34" charset="0"/>
                <a:cs typeface="Open Sans Semibold" panose="020B0706030804020204" pitchFamily="34" charset="0"/>
              </a:rPr>
              <a:t>hébergé·es</a:t>
            </a:r>
            <a:r>
              <a:rPr lang="fr-FR" sz="1600" b="0" i="0" u="none" strike="noStrike" dirty="0">
                <a:effectLst/>
                <a:ea typeface="Open Sans Semibold" panose="020B0706030804020204" pitchFamily="34" charset="0"/>
                <a:cs typeface="Open Sans Semibold" panose="020B0706030804020204" pitchFamily="34" charset="0"/>
              </a:rPr>
              <a:t> dans les centres d’urgence </a:t>
            </a:r>
            <a:r>
              <a:rPr lang="fr-FR" sz="1600" b="0" i="0" dirty="0">
                <a:effectLst/>
                <a:ea typeface="Open Sans Semibold" panose="020B0706030804020204" pitchFamily="34" charset="0"/>
                <a:cs typeface="Open Sans Semibold" panose="020B0706030804020204" pitchFamily="34" charset="0"/>
              </a:rPr>
              <a:t>​</a:t>
            </a:r>
            <a:endParaRPr lang="fr-FR" b="0" i="0" dirty="0">
              <a:effectLst/>
              <a:ea typeface="Open Sans Semibold" panose="020B0706030804020204" pitchFamily="34" charset="0"/>
              <a:cs typeface="Open Sans Semibold" panose="020B0706030804020204" pitchFamily="34" charset="0"/>
            </a:endParaRPr>
          </a:p>
          <a:p>
            <a:pPr marL="285750" indent="-285750" algn="l" rtl="0" fontAlgn="base">
              <a:buFont typeface="Arial" panose="020B0604020202020204" pitchFamily="34" charset="0"/>
              <a:buChar char="•"/>
            </a:pPr>
            <a:endParaRPr lang="fr-FR" b="0" i="0" dirty="0">
              <a:solidFill>
                <a:srgbClr val="000000"/>
              </a:solidFill>
              <a:effectLst/>
              <a:ea typeface="Open Sans Semibold" panose="020B0706030804020204" pitchFamily="34" charset="0"/>
              <a:cs typeface="Open Sans Semibold" panose="020B0706030804020204" pitchFamily="34" charset="0"/>
            </a:endParaRPr>
          </a:p>
          <a:p>
            <a:pPr marL="285750" indent="-285750" algn="l" rtl="0" fontAlgn="base">
              <a:buFont typeface="Arial" panose="020B0604020202020204" pitchFamily="34" charset="0"/>
              <a:buChar char="•"/>
            </a:pPr>
            <a:r>
              <a:rPr lang="fr-FR" sz="1800" b="0" i="0" u="none" strike="noStrike" dirty="0">
                <a:effectLst/>
                <a:ea typeface="Open Sans Semibold" panose="020B0706030804020204" pitchFamily="34" charset="0"/>
                <a:cs typeface="Open Sans Semibold" panose="020B0706030804020204" pitchFamily="34" charset="0"/>
              </a:rPr>
              <a:t>En mars 2023, le comité d'experts pour le </a:t>
            </a:r>
            <a:r>
              <a:rPr lang="fr-FR" sz="1800" b="1" i="0" u="none" strike="noStrike" dirty="0">
                <a:solidFill>
                  <a:schemeClr val="accent5">
                    <a:lumMod val="75000"/>
                  </a:schemeClr>
                </a:solidFill>
                <a:effectLst/>
                <a:ea typeface="Open Sans Semibold" panose="020B0706030804020204" pitchFamily="34" charset="0"/>
                <a:cs typeface="Open Sans Semibold" panose="020B0706030804020204" pitchFamily="34" charset="0"/>
              </a:rPr>
              <a:t>projet de loi IVG </a:t>
            </a:r>
            <a:r>
              <a:rPr lang="fr-FR" sz="1800" b="0" i="0" u="none" strike="noStrike" dirty="0">
                <a:effectLst/>
                <a:ea typeface="Open Sans Semibold" panose="020B0706030804020204" pitchFamily="34" charset="0"/>
                <a:cs typeface="Open Sans Semibold" panose="020B0706030804020204" pitchFamily="34" charset="0"/>
              </a:rPr>
              <a:t>intègre nos recommandations dans son rapport au gouvernement</a:t>
            </a:r>
            <a:r>
              <a:rPr lang="en-US" sz="1800" b="0" i="0" dirty="0">
                <a:effectLst/>
                <a:ea typeface="Open Sans Semibold" panose="020B0706030804020204" pitchFamily="34" charset="0"/>
                <a:cs typeface="Open Sans Semibold" panose="020B0706030804020204" pitchFamily="34" charset="0"/>
              </a:rPr>
              <a:t>​</a:t>
            </a:r>
            <a:endParaRPr lang="en-US" b="0" i="0" dirty="0">
              <a:effectLst/>
              <a:ea typeface="Open Sans Semibold" panose="020B0706030804020204" pitchFamily="34" charset="0"/>
              <a:cs typeface="Open Sans Semibold" panose="020B0706030804020204" pitchFamily="34" charset="0"/>
            </a:endParaRPr>
          </a:p>
          <a:p>
            <a:pPr marL="285750" indent="-285750" algn="l" rtl="0" fontAlgn="base">
              <a:buFont typeface="Arial" panose="020B0604020202020204" pitchFamily="34" charset="0"/>
              <a:buChar char="•"/>
            </a:pPr>
            <a:endParaRPr lang="fr-FR" b="0" i="0" dirty="0">
              <a:solidFill>
                <a:srgbClr val="E9511C"/>
              </a:solidFill>
              <a:effectLst/>
              <a:ea typeface="Open Sans Semibold" panose="020B0706030804020204" pitchFamily="34" charset="0"/>
              <a:cs typeface="Open Sans Semibold" panose="020B0706030804020204" pitchFamily="34" charset="0"/>
            </a:endParaRPr>
          </a:p>
          <a:p>
            <a:pPr marL="285750" indent="-285750" algn="l" rtl="0" fontAlgn="base">
              <a:buFont typeface="Arial" panose="020B0604020202020204" pitchFamily="34" charset="0"/>
              <a:buChar char="•"/>
            </a:pPr>
            <a:r>
              <a:rPr lang="fr-FR" sz="1800" b="0" i="0" u="none" strike="noStrike" dirty="0">
                <a:effectLst/>
                <a:ea typeface="Open Sans Semibold" panose="020B0706030804020204" pitchFamily="34" charset="0"/>
                <a:cs typeface="Open Sans Semibold" panose="020B0706030804020204" pitchFamily="34" charset="0"/>
              </a:rPr>
              <a:t>En juillet 2023, le SPP IS promet de relancer le travail autour du logiciel </a:t>
            </a:r>
            <a:r>
              <a:rPr lang="fr-FR" sz="1800" b="1" i="0" u="none" strike="noStrike" dirty="0">
                <a:solidFill>
                  <a:schemeClr val="accent5">
                    <a:lumMod val="75000"/>
                  </a:schemeClr>
                </a:solidFill>
                <a:effectLst/>
                <a:ea typeface="Open Sans Semibold" panose="020B0706030804020204" pitchFamily="34" charset="0"/>
                <a:cs typeface="Open Sans Semibold" panose="020B0706030804020204" pitchFamily="34" charset="0"/>
              </a:rPr>
              <a:t>"MediPrima"</a:t>
            </a:r>
            <a:r>
              <a:rPr lang="en-US" sz="1800" b="1" i="0" dirty="0">
                <a:solidFill>
                  <a:schemeClr val="accent5">
                    <a:lumMod val="75000"/>
                  </a:schemeClr>
                </a:solidFill>
                <a:effectLst/>
                <a:ea typeface="Open Sans Semibold" panose="020B0706030804020204" pitchFamily="34" charset="0"/>
                <a:cs typeface="Open Sans Semibold" panose="020B0706030804020204" pitchFamily="34" charset="0"/>
              </a:rPr>
              <a:t>​ </a:t>
            </a:r>
            <a:r>
              <a:rPr lang="en-US" sz="1800" b="0" i="0" dirty="0">
                <a:effectLst/>
                <a:ea typeface="Open Sans Semibold" panose="020B0706030804020204" pitchFamily="34" charset="0"/>
                <a:cs typeface="Open Sans Semibold" panose="020B0706030804020204" pitchFamily="34" charset="0"/>
              </a:rPr>
              <a:t>pour simplifier la </a:t>
            </a:r>
            <a:r>
              <a:rPr lang="en-US" sz="1800" b="0" i="0" dirty="0" err="1">
                <a:effectLst/>
                <a:ea typeface="Open Sans Semibold" panose="020B0706030804020204" pitchFamily="34" charset="0"/>
                <a:cs typeface="Open Sans Semibold" panose="020B0706030804020204" pitchFamily="34" charset="0"/>
              </a:rPr>
              <a:t>facturation</a:t>
            </a:r>
            <a:r>
              <a:rPr lang="en-US" sz="1800" b="0" i="0" dirty="0">
                <a:effectLst/>
                <a:ea typeface="Open Sans Semibold" panose="020B0706030804020204" pitchFamily="34" charset="0"/>
                <a:cs typeface="Open Sans Semibold" panose="020B0706030804020204" pitchFamily="34" charset="0"/>
              </a:rPr>
              <a:t> des </a:t>
            </a:r>
            <a:r>
              <a:rPr lang="en-US" sz="1800" b="0" i="0" dirty="0" err="1">
                <a:effectLst/>
                <a:ea typeface="Open Sans Semibold" panose="020B0706030804020204" pitchFamily="34" charset="0"/>
                <a:cs typeface="Open Sans Semibold" panose="020B0706030804020204" pitchFamily="34" charset="0"/>
              </a:rPr>
              <a:t>soins</a:t>
            </a:r>
            <a:endParaRPr lang="en-US" b="0" i="0" dirty="0">
              <a:effectLst/>
              <a:ea typeface="Open Sans Semibold" panose="020B0706030804020204" pitchFamily="34" charset="0"/>
              <a:cs typeface="Open Sans Semibold" panose="020B0706030804020204" pitchFamily="34" charset="0"/>
            </a:endParaRPr>
          </a:p>
          <a:p>
            <a:pPr marL="285750" indent="-285750" algn="l" rtl="0" fontAlgn="base">
              <a:buFont typeface="Arial" panose="020B0604020202020204" pitchFamily="34" charset="0"/>
              <a:buChar char="•"/>
            </a:pPr>
            <a:endParaRPr lang="fr-FR" b="0" i="0" dirty="0">
              <a:solidFill>
                <a:schemeClr val="accent5">
                  <a:lumMod val="75000"/>
                </a:schemeClr>
              </a:solidFill>
              <a:effectLst/>
              <a:ea typeface="Open Sans Semibold" panose="020B0706030804020204" pitchFamily="34" charset="0"/>
              <a:cs typeface="Open Sans Semibold" panose="020B0706030804020204" pitchFamily="34" charset="0"/>
            </a:endParaRPr>
          </a:p>
          <a:p>
            <a:pPr marL="285750" indent="-285750" algn="l" rtl="0" fontAlgn="base">
              <a:buFont typeface="Arial" panose="020B0604020202020204" pitchFamily="34" charset="0"/>
              <a:buChar char="•"/>
            </a:pPr>
            <a:r>
              <a:rPr lang="fr-FR" sz="1800" b="0" i="0" u="none" strike="noStrike" dirty="0">
                <a:effectLst/>
                <a:ea typeface="Open Sans Semibold" panose="020B0706030804020204" pitchFamily="34" charset="0"/>
                <a:cs typeface="Open Sans Semibold" panose="020B0706030804020204" pitchFamily="34" charset="0"/>
              </a:rPr>
              <a:t>En 2024, le SPP IS s’engage </a:t>
            </a:r>
            <a:r>
              <a:rPr lang="fr-FR" dirty="0">
                <a:ea typeface="Open Sans Semibold" panose="020B0706030804020204" pitchFamily="34" charset="0"/>
                <a:cs typeface="Open Sans Semibold" panose="020B0706030804020204" pitchFamily="34" charset="0"/>
              </a:rPr>
              <a:t>à rédiger une </a:t>
            </a:r>
            <a:r>
              <a:rPr lang="fr-FR" b="1" dirty="0">
                <a:solidFill>
                  <a:schemeClr val="accent5">
                    <a:lumMod val="75000"/>
                  </a:schemeClr>
                </a:solidFill>
                <a:ea typeface="Open Sans Semibold" panose="020B0706030804020204" pitchFamily="34" charset="0"/>
                <a:cs typeface="Open Sans Semibold" panose="020B0706030804020204" pitchFamily="34" charset="0"/>
              </a:rPr>
              <a:t>nouvelle</a:t>
            </a:r>
            <a:r>
              <a:rPr lang="fr-FR" sz="1800" b="1" i="0" u="none" strike="noStrike" dirty="0">
                <a:solidFill>
                  <a:schemeClr val="accent5">
                    <a:lumMod val="75000"/>
                  </a:schemeClr>
                </a:solidFill>
                <a:effectLst/>
                <a:ea typeface="Open Sans Semibold" panose="020B0706030804020204" pitchFamily="34" charset="0"/>
                <a:cs typeface="Open Sans Semibold" panose="020B0706030804020204" pitchFamily="34" charset="0"/>
              </a:rPr>
              <a:t> circulaire </a:t>
            </a:r>
            <a:r>
              <a:rPr lang="fr-FR" sz="1800" b="0" i="0" u="none" strike="noStrike" dirty="0">
                <a:effectLst/>
                <a:ea typeface="Open Sans Semibold" panose="020B0706030804020204" pitchFamily="34" charset="0"/>
                <a:cs typeface="Open Sans Semibold" panose="020B0706030804020204" pitchFamily="34" charset="0"/>
              </a:rPr>
              <a:t>de clarification de l’AMU</a:t>
            </a:r>
          </a:p>
          <a:p>
            <a:pPr algn="l" rtl="0" fontAlgn="base"/>
            <a:endParaRPr lang="fr-FR" b="0" i="0" dirty="0">
              <a:solidFill>
                <a:srgbClr val="000000"/>
              </a:solidFill>
              <a:effectLst/>
              <a:ea typeface="Open Sans Semibold" panose="020B0706030804020204" pitchFamily="34" charset="0"/>
              <a:cs typeface="Open Sans Semibold" panose="020B0706030804020204" pitchFamily="34" charset="0"/>
            </a:endParaRPr>
          </a:p>
          <a:p>
            <a:pPr marL="285750" indent="-285750" algn="l" rtl="0" fontAlgn="base">
              <a:buFont typeface="Arial" panose="020B0604020202020204" pitchFamily="34" charset="0"/>
              <a:buChar char="•"/>
            </a:pPr>
            <a:r>
              <a:rPr lang="fr-FR" sz="1800" b="1" i="0" u="none" strike="noStrike" dirty="0">
                <a:solidFill>
                  <a:schemeClr val="accent5">
                    <a:lumMod val="75000"/>
                  </a:schemeClr>
                </a:solidFill>
                <a:effectLst/>
                <a:ea typeface="Open Sans Semibold" panose="020B0706030804020204" pitchFamily="34" charset="0"/>
                <a:cs typeface="Open Sans Semibold" panose="020B0706030804020204" pitchFamily="34" charset="0"/>
              </a:rPr>
              <a:t>Intégration de nos recommandations </a:t>
            </a:r>
            <a:r>
              <a:rPr lang="fr-FR" sz="1800" b="0" i="0" u="none" strike="noStrike" dirty="0">
                <a:effectLst/>
                <a:ea typeface="Open Sans Semibold" panose="020B0706030804020204" pitchFamily="34" charset="0"/>
                <a:cs typeface="Open Sans Semibold" panose="020B0706030804020204" pitchFamily="34" charset="0"/>
              </a:rPr>
              <a:t>dans de nombreux mémorandums et programmes des partis politiques</a:t>
            </a:r>
            <a:r>
              <a:rPr lang="en-US" sz="1800" b="0" i="0" dirty="0">
                <a:effectLst/>
                <a:ea typeface="Open Sans Semibold" panose="020B0706030804020204" pitchFamily="34" charset="0"/>
                <a:cs typeface="Open Sans Semibold" panose="020B0706030804020204" pitchFamily="34" charset="0"/>
              </a:rPr>
              <a:t>​</a:t>
            </a:r>
          </a:p>
          <a:p>
            <a:pPr algn="l" rtl="0" fontAlgn="base"/>
            <a:endParaRPr lang="en-US" dirty="0">
              <a:solidFill>
                <a:schemeClr val="accent5">
                  <a:lumMod val="75000"/>
                </a:schemeClr>
              </a:solidFill>
              <a:ea typeface="Open Sans Semibold" panose="020B0706030804020204" pitchFamily="34" charset="0"/>
              <a:cs typeface="Open Sans Semibold" panose="020B0706030804020204" pitchFamily="34" charset="0"/>
            </a:endParaRPr>
          </a:p>
          <a:p>
            <a:pPr marL="285750" indent="-285750" algn="l" rtl="0" fontAlgn="base">
              <a:buFont typeface="Arial" panose="020B0604020202020204" pitchFamily="34" charset="0"/>
              <a:buChar char="•"/>
            </a:pPr>
            <a:r>
              <a:rPr lang="fr-FR" b="0" i="1" u="none" strike="noStrike" dirty="0">
                <a:effectLst/>
                <a:ea typeface="Open Sans Semibold" panose="020B0706030804020204" pitchFamily="34" charset="0"/>
                <a:cs typeface="Open Sans Semibold" panose="020B0706030804020204" pitchFamily="34" charset="0"/>
              </a:rPr>
              <a:t>Prochaine étape : peser sur l’</a:t>
            </a:r>
            <a:r>
              <a:rPr lang="fr-FR" b="0" i="1" u="none" strike="noStrike" dirty="0">
                <a:solidFill>
                  <a:schemeClr val="accent5">
                    <a:lumMod val="75000"/>
                  </a:schemeClr>
                </a:solidFill>
                <a:effectLst/>
                <a:ea typeface="Open Sans Semibold" panose="020B0706030804020204" pitchFamily="34" charset="0"/>
                <a:cs typeface="Open Sans Semibold" panose="020B0706030804020204" pitchFamily="34" charset="0"/>
              </a:rPr>
              <a:t> </a:t>
            </a:r>
            <a:r>
              <a:rPr lang="fr-FR" b="1" i="1" u="none" strike="noStrike" dirty="0">
                <a:solidFill>
                  <a:schemeClr val="accent5">
                    <a:lumMod val="75000"/>
                  </a:schemeClr>
                </a:solidFill>
                <a:effectLst/>
                <a:ea typeface="Open Sans Semibold" panose="020B0706030804020204" pitchFamily="34" charset="0"/>
                <a:cs typeface="Open Sans Semibold" panose="020B0706030804020204" pitchFamily="34" charset="0"/>
              </a:rPr>
              <a:t>accord gouvernemental </a:t>
            </a:r>
            <a:endParaRPr lang="en-US" b="0" i="1" dirty="0">
              <a:solidFill>
                <a:schemeClr val="accent5">
                  <a:lumMod val="75000"/>
                </a:schemeClr>
              </a:solidFill>
              <a:effectLst/>
              <a:ea typeface="Open Sans Semibold" panose="020B0706030804020204" pitchFamily="34" charset="0"/>
              <a:cs typeface="Open Sans Semibold" panose="020B0706030804020204" pitchFamily="34" charset="0"/>
            </a:endParaRPr>
          </a:p>
        </p:txBody>
      </p:sp>
      <p:sp>
        <p:nvSpPr>
          <p:cNvPr id="6" name="Espace réservé du contenu 6">
            <a:extLst>
              <a:ext uri="{FF2B5EF4-FFF2-40B4-BE49-F238E27FC236}">
                <a16:creationId xmlns:a16="http://schemas.microsoft.com/office/drawing/2014/main" id="{EBEAFBD3-9FE5-92C2-640C-84DBBEB5349D}"/>
              </a:ext>
            </a:extLst>
          </p:cNvPr>
          <p:cNvSpPr>
            <a:spLocks noGrp="1"/>
          </p:cNvSpPr>
          <p:nvPr>
            <p:ph idx="1"/>
          </p:nvPr>
        </p:nvSpPr>
        <p:spPr>
          <a:xfrm>
            <a:off x="891539" y="381625"/>
            <a:ext cx="10408920" cy="1320800"/>
          </a:xfrm>
        </p:spPr>
        <p:txBody>
          <a:bodyPr>
            <a:normAutofit/>
          </a:bodyPr>
          <a:lstStyle/>
          <a:p>
            <a:pPr marL="0" indent="0" algn="ctr">
              <a:buNone/>
            </a:pPr>
            <a:r>
              <a:rPr lang="fr-BE" sz="4000" dirty="0">
                <a:solidFill>
                  <a:srgbClr val="E9511C"/>
                </a:solidFill>
                <a:latin typeface="Anton" panose="00000500000000000000" pitchFamily="2" charset="0"/>
              </a:rPr>
              <a:t>Le travail de PLAIDOYER sur l’AMU</a:t>
            </a:r>
          </a:p>
        </p:txBody>
      </p:sp>
    </p:spTree>
    <p:extLst>
      <p:ext uri="{BB962C8B-B14F-4D97-AF65-F5344CB8AC3E}">
        <p14:creationId xmlns:p14="http://schemas.microsoft.com/office/powerpoint/2010/main" val="36648058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grpSp>
        <p:nvGrpSpPr>
          <p:cNvPr id="3" name="Groupe 2">
            <a:extLst>
              <a:ext uri="{FF2B5EF4-FFF2-40B4-BE49-F238E27FC236}">
                <a16:creationId xmlns:a16="http://schemas.microsoft.com/office/drawing/2014/main" id="{12F4C65D-188B-B05F-421E-0BF6889DC084}"/>
              </a:ext>
            </a:extLst>
          </p:cNvPr>
          <p:cNvGrpSpPr/>
          <p:nvPr/>
        </p:nvGrpSpPr>
        <p:grpSpPr>
          <a:xfrm>
            <a:off x="2815773" y="852955"/>
            <a:ext cx="6585857" cy="2740726"/>
            <a:chOff x="2803073" y="1648842"/>
            <a:chExt cx="6585857" cy="1932580"/>
          </a:xfrm>
        </p:grpSpPr>
        <p:sp>
          <p:nvSpPr>
            <p:cNvPr id="5" name="Rectangle 4">
              <a:extLst>
                <a:ext uri="{FF2B5EF4-FFF2-40B4-BE49-F238E27FC236}">
                  <a16:creationId xmlns:a16="http://schemas.microsoft.com/office/drawing/2014/main" id="{0B313C7D-4C27-BB83-5537-EA000F6EB1AD}"/>
                </a:ext>
              </a:extLst>
            </p:cNvPr>
            <p:cNvSpPr/>
            <p:nvPr/>
          </p:nvSpPr>
          <p:spPr>
            <a:xfrm>
              <a:off x="4482194" y="3085094"/>
              <a:ext cx="3227614" cy="496328"/>
            </a:xfrm>
            <a:prstGeom prst="rect">
              <a:avLst/>
            </a:prstGeom>
            <a:solidFill>
              <a:srgbClr val="E951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500"/>
                </a:lnSpc>
                <a:spcBef>
                  <a:spcPts val="600"/>
                </a:spcBef>
              </a:pPr>
              <a:r>
                <a:rPr lang="fr-FR" sz="3000" dirty="0">
                  <a:latin typeface="Anton" pitchFamily="2" charset="0"/>
                </a:rPr>
                <a:t>MÉDECINS DU MONDE</a:t>
              </a:r>
              <a:endParaRPr lang="fr-BE" sz="3000" dirty="0">
                <a:latin typeface="Anton" pitchFamily="2" charset="0"/>
              </a:endParaRPr>
            </a:p>
          </p:txBody>
        </p:sp>
        <p:sp>
          <p:nvSpPr>
            <p:cNvPr id="6" name="ZoneTexte 5">
              <a:extLst>
                <a:ext uri="{FF2B5EF4-FFF2-40B4-BE49-F238E27FC236}">
                  <a16:creationId xmlns:a16="http://schemas.microsoft.com/office/drawing/2014/main" id="{3748D0FD-36AD-26F2-43DA-4E1B066F1DD0}"/>
                </a:ext>
              </a:extLst>
            </p:cNvPr>
            <p:cNvSpPr txBox="1"/>
            <p:nvPr/>
          </p:nvSpPr>
          <p:spPr>
            <a:xfrm>
              <a:off x="2803073" y="2304690"/>
              <a:ext cx="6585857" cy="1169551"/>
            </a:xfrm>
            <a:prstGeom prst="rect">
              <a:avLst/>
            </a:prstGeom>
            <a:noFill/>
          </p:spPr>
          <p:txBody>
            <a:bodyPr wrap="square" rtlCol="0">
              <a:spAutoFit/>
            </a:bodyPr>
            <a:lstStyle/>
            <a:p>
              <a:pPr algn="ctr">
                <a:spcAft>
                  <a:spcPts val="50"/>
                </a:spcAft>
              </a:pPr>
              <a:r>
                <a:rPr lang="fr-FR" sz="7000" dirty="0">
                  <a:solidFill>
                    <a:srgbClr val="E9511D"/>
                  </a:solidFill>
                  <a:latin typeface="Anton" pitchFamily="2" charset="0"/>
                </a:rPr>
                <a:t>L’INJUSTICE</a:t>
              </a:r>
              <a:endParaRPr lang="fr-BE" sz="7000" dirty="0">
                <a:solidFill>
                  <a:srgbClr val="E9511D"/>
                </a:solidFill>
                <a:latin typeface="Anton" pitchFamily="2" charset="0"/>
              </a:endParaRPr>
            </a:p>
          </p:txBody>
        </p:sp>
        <p:sp>
          <p:nvSpPr>
            <p:cNvPr id="7" name="ZoneTexte 6">
              <a:extLst>
                <a:ext uri="{FF2B5EF4-FFF2-40B4-BE49-F238E27FC236}">
                  <a16:creationId xmlns:a16="http://schemas.microsoft.com/office/drawing/2014/main" id="{AE526095-F8BF-25B1-072F-6B14C4A021AE}"/>
                </a:ext>
              </a:extLst>
            </p:cNvPr>
            <p:cNvSpPr txBox="1"/>
            <p:nvPr/>
          </p:nvSpPr>
          <p:spPr>
            <a:xfrm>
              <a:off x="2803073" y="1648842"/>
              <a:ext cx="6585857" cy="1169551"/>
            </a:xfrm>
            <a:prstGeom prst="rect">
              <a:avLst/>
            </a:prstGeom>
            <a:noFill/>
          </p:spPr>
          <p:txBody>
            <a:bodyPr wrap="square" rtlCol="0">
              <a:spAutoFit/>
            </a:bodyPr>
            <a:lstStyle/>
            <a:p>
              <a:pPr algn="ctr">
                <a:spcAft>
                  <a:spcPts val="50"/>
                </a:spcAft>
              </a:pPr>
              <a:r>
                <a:rPr lang="fr-FR" sz="7000" dirty="0">
                  <a:solidFill>
                    <a:srgbClr val="E9511D"/>
                  </a:solidFill>
                  <a:latin typeface="Anton" pitchFamily="2" charset="0"/>
                </a:rPr>
                <a:t>SOIGNE AUSSI</a:t>
              </a:r>
            </a:p>
          </p:txBody>
        </p:sp>
        <p:pic>
          <p:nvPicPr>
            <p:cNvPr id="8" name="Image 7">
              <a:extLst>
                <a:ext uri="{FF2B5EF4-FFF2-40B4-BE49-F238E27FC236}">
                  <a16:creationId xmlns:a16="http://schemas.microsoft.com/office/drawing/2014/main" id="{2A0C156F-4D95-39C3-C132-A070500A4E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36216" y="2196340"/>
              <a:ext cx="869729" cy="622300"/>
            </a:xfrm>
            <a:prstGeom prst="rect">
              <a:avLst/>
            </a:prstGeom>
          </p:spPr>
        </p:pic>
      </p:grpSp>
      <p:sp>
        <p:nvSpPr>
          <p:cNvPr id="9" name="ZoneTexte 8">
            <a:extLst>
              <a:ext uri="{FF2B5EF4-FFF2-40B4-BE49-F238E27FC236}">
                <a16:creationId xmlns:a16="http://schemas.microsoft.com/office/drawing/2014/main" id="{C5EF8A80-722D-49E9-C105-43AA33EADC3D}"/>
              </a:ext>
            </a:extLst>
          </p:cNvPr>
          <p:cNvSpPr txBox="1">
            <a:spLocks noGrp="1" noRot="1" noMove="1" noResize="1" noEditPoints="1" noAdjustHandles="1" noChangeArrowheads="1" noChangeShapeType="1"/>
          </p:cNvSpPr>
          <p:nvPr/>
        </p:nvSpPr>
        <p:spPr>
          <a:xfrm>
            <a:off x="2559049" y="4541635"/>
            <a:ext cx="7048500" cy="1938992"/>
          </a:xfrm>
          <a:prstGeom prst="rect">
            <a:avLst/>
          </a:prstGeom>
          <a:noFill/>
        </p:spPr>
        <p:txBody>
          <a:bodyPr wrap="square" rtlCol="0">
            <a:spAutoFit/>
          </a:bodyPr>
          <a:lstStyle/>
          <a:p>
            <a:pPr algn="ctr"/>
            <a:r>
              <a:rPr lang="fr-FR" sz="1500" b="1" dirty="0">
                <a:solidFill>
                  <a:srgbClr val="E9511D"/>
                </a:solidFill>
                <a:latin typeface="Open Sans" pitchFamily="2" charset="0"/>
                <a:ea typeface="Open Sans" pitchFamily="2" charset="0"/>
                <a:cs typeface="Open Sans" pitchFamily="2" charset="0"/>
              </a:rPr>
              <a:t>Amélie Deprez, Coordinatrice Régionale Bruxelles </a:t>
            </a:r>
          </a:p>
          <a:p>
            <a:pPr algn="ctr"/>
            <a:r>
              <a:rPr lang="fr-FR" sz="1500" dirty="0">
                <a:solidFill>
                  <a:srgbClr val="E9511D"/>
                </a:solidFill>
                <a:latin typeface="Open Sans" pitchFamily="2" charset="0"/>
                <a:ea typeface="Open Sans" pitchFamily="2" charset="0"/>
                <a:cs typeface="Open Sans" pitchFamily="2" charset="0"/>
                <a:hlinkClick r:id="rId3"/>
              </a:rPr>
              <a:t>amelie.deprez@medecinsdumonde.be</a:t>
            </a:r>
            <a:r>
              <a:rPr lang="fr-FR" sz="1500" dirty="0">
                <a:solidFill>
                  <a:srgbClr val="E9511D"/>
                </a:solidFill>
                <a:latin typeface="Open Sans" pitchFamily="2" charset="0"/>
                <a:ea typeface="Open Sans" pitchFamily="2" charset="0"/>
                <a:cs typeface="Open Sans" pitchFamily="2" charset="0"/>
              </a:rPr>
              <a:t>  </a:t>
            </a:r>
          </a:p>
          <a:p>
            <a:pPr algn="ctr"/>
            <a:endParaRPr lang="fr-FR" sz="1500" b="1" dirty="0">
              <a:solidFill>
                <a:srgbClr val="E9511D"/>
              </a:solidFill>
              <a:latin typeface="Open Sans" pitchFamily="2" charset="0"/>
              <a:ea typeface="Open Sans" pitchFamily="2" charset="0"/>
              <a:cs typeface="Open Sans" pitchFamily="2" charset="0"/>
            </a:endParaRPr>
          </a:p>
          <a:p>
            <a:pPr algn="ctr"/>
            <a:r>
              <a:rPr lang="fr-FR" sz="1500" b="1" dirty="0">
                <a:solidFill>
                  <a:srgbClr val="E9511D"/>
                </a:solidFill>
                <a:latin typeface="Open Sans" pitchFamily="2" charset="0"/>
                <a:ea typeface="Open Sans" pitchFamily="2" charset="0"/>
                <a:cs typeface="Open Sans" pitchFamily="2" charset="0"/>
              </a:rPr>
              <a:t>Sarah Melsens, Chargée de plaidoyer AMU</a:t>
            </a:r>
          </a:p>
          <a:p>
            <a:pPr algn="ctr"/>
            <a:r>
              <a:rPr lang="fr-FR" sz="1500" dirty="0">
                <a:solidFill>
                  <a:srgbClr val="E9511D"/>
                </a:solidFill>
                <a:latin typeface="Open Sans" pitchFamily="2" charset="0"/>
                <a:ea typeface="Open Sans" pitchFamily="2" charset="0"/>
                <a:cs typeface="Open Sans" pitchFamily="2" charset="0"/>
                <a:hlinkClick r:id="rId4"/>
              </a:rPr>
              <a:t>Sarah.melsens@medecinsdumonde.be</a:t>
            </a:r>
            <a:endParaRPr lang="fr-FR" sz="1500" dirty="0">
              <a:solidFill>
                <a:srgbClr val="E9511D"/>
              </a:solidFill>
              <a:latin typeface="Open Sans" pitchFamily="2" charset="0"/>
              <a:ea typeface="Open Sans" pitchFamily="2" charset="0"/>
              <a:cs typeface="Open Sans" pitchFamily="2" charset="0"/>
            </a:endParaRPr>
          </a:p>
          <a:p>
            <a:pPr algn="ctr"/>
            <a:endParaRPr lang="fr-FR" sz="1500" dirty="0">
              <a:solidFill>
                <a:srgbClr val="E9511D"/>
              </a:solidFill>
              <a:latin typeface="Open Sans" pitchFamily="2" charset="0"/>
              <a:ea typeface="Open Sans" pitchFamily="2" charset="0"/>
              <a:cs typeface="Open Sans" pitchFamily="2" charset="0"/>
            </a:endParaRPr>
          </a:p>
          <a:p>
            <a:pPr algn="ctr"/>
            <a:r>
              <a:rPr lang="fr-FR" sz="1500" dirty="0">
                <a:solidFill>
                  <a:schemeClr val="bg1"/>
                </a:solidFill>
                <a:latin typeface="Open Sans" pitchFamily="2" charset="0"/>
                <a:ea typeface="Open Sans" pitchFamily="2" charset="0"/>
                <a:cs typeface="Open Sans" pitchFamily="2" charset="0"/>
              </a:rPr>
              <a:t>Retrouvez nos publications, notamment le mémorandum sur </a:t>
            </a:r>
            <a:r>
              <a:rPr lang="fr-FR" sz="1500" dirty="0">
                <a:solidFill>
                  <a:srgbClr val="E9511D"/>
                </a:solidFill>
                <a:latin typeface="Open Sans" pitchFamily="2" charset="0"/>
                <a:ea typeface="Open Sans" pitchFamily="2" charset="0"/>
                <a:cs typeface="Open Sans" pitchFamily="2" charset="0"/>
                <a:hlinkClick r:id="rId5"/>
              </a:rPr>
              <a:t>www.medecinsdumonde.be</a:t>
            </a:r>
            <a:r>
              <a:rPr lang="fr-FR" sz="1500" dirty="0">
                <a:solidFill>
                  <a:srgbClr val="E9511D"/>
                </a:solidFill>
                <a:latin typeface="Open Sans" pitchFamily="2" charset="0"/>
                <a:ea typeface="Open Sans" pitchFamily="2" charset="0"/>
                <a:cs typeface="Open Sans" pitchFamily="2" charset="0"/>
              </a:rPr>
              <a:t> </a:t>
            </a:r>
            <a:r>
              <a:rPr lang="fr-FR" sz="1500" dirty="0">
                <a:solidFill>
                  <a:schemeClr val="bg1"/>
                </a:solidFill>
                <a:latin typeface="Open Sans" pitchFamily="2" charset="0"/>
                <a:ea typeface="Open Sans" pitchFamily="2" charset="0"/>
                <a:cs typeface="Open Sans" pitchFamily="2" charset="0"/>
              </a:rPr>
              <a:t>=&gt; publications</a:t>
            </a:r>
            <a:endParaRPr lang="fr-BE" sz="1500" dirty="0">
              <a:solidFill>
                <a:schemeClr val="bg1"/>
              </a:solidFill>
              <a:latin typeface="Open Sans" pitchFamily="2" charset="0"/>
              <a:ea typeface="Open Sans" pitchFamily="2" charset="0"/>
              <a:cs typeface="Open Sans" pitchFamily="2" charset="0"/>
            </a:endParaRPr>
          </a:p>
        </p:txBody>
      </p:sp>
      <p:pic>
        <p:nvPicPr>
          <p:cNvPr id="2" name="Image 1">
            <a:extLst>
              <a:ext uri="{FF2B5EF4-FFF2-40B4-BE49-F238E27FC236}">
                <a16:creationId xmlns:a16="http://schemas.microsoft.com/office/drawing/2014/main" id="{49898039-9139-1BD6-A996-972FA96A1B75}"/>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9218645" y="3441681"/>
            <a:ext cx="7048500" cy="3416319"/>
          </a:xfrm>
          <a:prstGeom prst="rect">
            <a:avLst/>
          </a:prstGeom>
        </p:spPr>
      </p:pic>
    </p:spTree>
    <p:extLst>
      <p:ext uri="{BB962C8B-B14F-4D97-AF65-F5344CB8AC3E}">
        <p14:creationId xmlns:p14="http://schemas.microsoft.com/office/powerpoint/2010/main" val="3169442615"/>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FE58978C9EF1547A9835AAD7FB51546" ma:contentTypeVersion="17" ma:contentTypeDescription="Een nieuw document maken." ma:contentTypeScope="" ma:versionID="895a03e462d114a3ee1ba6fa4bd70d1d">
  <xsd:schema xmlns:xsd="http://www.w3.org/2001/XMLSchema" xmlns:xs="http://www.w3.org/2001/XMLSchema" xmlns:p="http://schemas.microsoft.com/office/2006/metadata/properties" xmlns:ns2="67bd3c9d-e201-4853-a3bd-90b166559b19" xmlns:ns3="8aa47a31-2ea1-4dc7-a203-8b4478cf06e6" targetNamespace="http://schemas.microsoft.com/office/2006/metadata/properties" ma:root="true" ma:fieldsID="7a95e07e92bdea9ed237f4d133543e07" ns2:_="" ns3:_="">
    <xsd:import namespace="67bd3c9d-e201-4853-a3bd-90b166559b19"/>
    <xsd:import namespace="8aa47a31-2ea1-4dc7-a203-8b4478cf06e6"/>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7bd3c9d-e201-4853-a3bd-90b166559b1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Afbeeldingtags" ma:readOnly="false" ma:fieldId="{5cf76f15-5ced-4ddc-b409-7134ff3c332f}" ma:taxonomyMulti="true" ma:sspId="8d24064c-84dd-40a8-8895-1ae0c821fa65"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dexed="true"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aa47a31-2ea1-4dc7-a203-8b4478cf06e6" elementFormDefault="qualified">
    <xsd:import namespace="http://schemas.microsoft.com/office/2006/documentManagement/types"/>
    <xsd:import namespace="http://schemas.microsoft.com/office/infopath/2007/PartnerControls"/>
    <xsd:element name="SharedWithUsers" ma:index="12"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Gedeeld met details" ma:internalName="SharedWithDetails" ma:readOnly="true">
      <xsd:simpleType>
        <xsd:restriction base="dms:Note">
          <xsd:maxLength value="255"/>
        </xsd:restriction>
      </xsd:simpleType>
    </xsd:element>
    <xsd:element name="TaxCatchAll" ma:index="16" nillable="true" ma:displayName="Taxonomy Catch All Column" ma:hidden="true" ma:list="{5c41ef48-4452-41bb-a2e8-20e513fdfaef}" ma:internalName="TaxCatchAll" ma:showField="CatchAllData" ma:web="8aa47a31-2ea1-4dc7-a203-8b4478cf06e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8aa47a31-2ea1-4dc7-a203-8b4478cf06e6" xsi:nil="true"/>
    <lcf76f155ced4ddcb4097134ff3c332f xmlns="67bd3c9d-e201-4853-a3bd-90b166559b1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5A78D1B-ED72-4384-800A-BA9664025386}"/>
</file>

<file path=customXml/itemProps2.xml><?xml version="1.0" encoding="utf-8"?>
<ds:datastoreItem xmlns:ds="http://schemas.openxmlformats.org/officeDocument/2006/customXml" ds:itemID="{E3939B88-2535-4AD7-86E0-69D3E64808EF}"/>
</file>

<file path=customXml/itemProps3.xml><?xml version="1.0" encoding="utf-8"?>
<ds:datastoreItem xmlns:ds="http://schemas.openxmlformats.org/officeDocument/2006/customXml" ds:itemID="{C52B50BF-F551-47AC-9A46-CBBCE12D9B1D}"/>
</file>

<file path=docProps/app.xml><?xml version="1.0" encoding="utf-8"?>
<Properties xmlns="http://schemas.openxmlformats.org/officeDocument/2006/extended-properties" xmlns:vt="http://schemas.openxmlformats.org/officeDocument/2006/docPropsVTypes">
  <TotalTime>398</TotalTime>
  <Words>2635</Words>
  <Application>Microsoft Office PowerPoint</Application>
  <PresentationFormat>Breedbeeld</PresentationFormat>
  <Paragraphs>194</Paragraphs>
  <Slides>14</Slides>
  <Notes>9</Notes>
  <HiddenSlides>1</HiddenSlides>
  <MMClips>0</MMClips>
  <ScaleCrop>false</ScaleCrop>
  <HeadingPairs>
    <vt:vector size="6" baseType="variant">
      <vt:variant>
        <vt:lpstr>Gebruikte lettertypen</vt:lpstr>
      </vt:variant>
      <vt:variant>
        <vt:i4>9</vt:i4>
      </vt:variant>
      <vt:variant>
        <vt:lpstr>Thema</vt:lpstr>
      </vt:variant>
      <vt:variant>
        <vt:i4>1</vt:i4>
      </vt:variant>
      <vt:variant>
        <vt:lpstr>Diatitels</vt:lpstr>
      </vt:variant>
      <vt:variant>
        <vt:i4>14</vt:i4>
      </vt:variant>
    </vt:vector>
  </HeadingPairs>
  <TitlesOfParts>
    <vt:vector size="24" baseType="lpstr">
      <vt:lpstr>Anton</vt:lpstr>
      <vt:lpstr>Arial</vt:lpstr>
      <vt:lpstr>Calibri</vt:lpstr>
      <vt:lpstr>Calibri Light</vt:lpstr>
      <vt:lpstr>Open Sans</vt:lpstr>
      <vt:lpstr>Open Sans Semibold</vt:lpstr>
      <vt:lpstr>Play</vt:lpstr>
      <vt:lpstr>Symbol</vt:lpstr>
      <vt:lpstr>Wingdings</vt:lpstr>
      <vt:lpstr>Thème Office</vt:lpstr>
      <vt:lpstr>L’Aide Médicale Urgente (AMU) la théorie vs. la pratique</vt:lpstr>
      <vt:lpstr>PowerPoint-presentatie</vt:lpstr>
      <vt:lpstr>Accès à l’Aide Médicale Urgente (AMU)</vt:lpstr>
      <vt:lpstr>Accès à l’Aide Médicale Urgente (AMU)</vt:lpstr>
      <vt:lpstr>PowerPoint-presentatie</vt:lpstr>
      <vt:lpstr>Ligne du temps d’une demande AMU au CPAS</vt:lpstr>
      <vt:lpstr>Accès à l’Aide Médicale Urgente (AMU)</vt:lpstr>
      <vt:lpstr>PowerPoint-presentatie</vt:lpstr>
      <vt:lpstr>L’enquête sociale</vt:lpstr>
      <vt:lpstr>Accès à l’IVG et accès à l’AMU</vt:lpstr>
      <vt:lpstr>PowerPoint-presentatie</vt:lpstr>
      <vt:lpstr>PowerPoint-presentatie</vt:lpstr>
      <vt:lpstr>PowerPoint-presentatie</vt:lpstr>
      <vt:lpstr>PowerPoint-presentatie</vt:lpstr>
    </vt:vector>
  </TitlesOfParts>
  <Company>Medecins du Monde Belgique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Sarah MELSENS</dc:creator>
  <cp:lastModifiedBy>Marijke Ceyssens</cp:lastModifiedBy>
  <cp:revision>3</cp:revision>
  <dcterms:created xsi:type="dcterms:W3CDTF">2023-09-20T15:09:56Z</dcterms:created>
  <dcterms:modified xsi:type="dcterms:W3CDTF">2024-03-18T10:28:02Z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0x0101009FE58978C9EF1547A9835AAD7FB51546</vt:lpwstr>
  </property>
</Properties>
</file>