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4"/>
  </p:sldMasterIdLst>
  <p:notesMasterIdLst>
    <p:notesMasterId r:id="rId19"/>
  </p:notesMasterIdLst>
  <p:handoutMasterIdLst>
    <p:handoutMasterId r:id="rId20"/>
  </p:handoutMasterIdLst>
  <p:sldIdLst>
    <p:sldId id="379" r:id="rId5"/>
    <p:sldId id="390" r:id="rId6"/>
    <p:sldId id="389" r:id="rId7"/>
    <p:sldId id="388" r:id="rId8"/>
    <p:sldId id="392" r:id="rId9"/>
    <p:sldId id="393" r:id="rId10"/>
    <p:sldId id="386" r:id="rId11"/>
    <p:sldId id="371" r:id="rId12"/>
    <p:sldId id="369" r:id="rId13"/>
    <p:sldId id="378" r:id="rId14"/>
    <p:sldId id="387" r:id="rId15"/>
    <p:sldId id="394" r:id="rId16"/>
    <p:sldId id="391" r:id="rId17"/>
    <p:sldId id="395" r:id="rId18"/>
  </p:sldIdLst>
  <p:sldSz cx="9144000" cy="6858000" type="screen4x3"/>
  <p:notesSz cx="9872663" cy="6797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 userDrawn="1">
          <p15:clr>
            <a:srgbClr val="A4A3A4"/>
          </p15:clr>
        </p15:guide>
        <p15:guide id="2" pos="310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geliki DIMOU" initials="AD" lastIdx="1" clrIdx="0">
    <p:extLst>
      <p:ext uri="{19B8F6BF-5375-455C-9EA6-DF929625EA0E}">
        <p15:presenceInfo xmlns:p15="http://schemas.microsoft.com/office/powerpoint/2012/main" userId="S-1-5-21-105584773-621415409-3258964199-45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36"/>
    <a:srgbClr val="DFDB00"/>
    <a:srgbClr val="BBDDFD"/>
    <a:srgbClr val="FF00FF"/>
    <a:srgbClr val="E2007A"/>
    <a:srgbClr val="CCD221"/>
    <a:srgbClr val="FFFFFF"/>
    <a:srgbClr val="92BD11"/>
    <a:srgbClr val="B3BBC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8" autoAdjust="0"/>
    <p:restoredTop sz="94016" autoAdjust="0"/>
  </p:normalViewPr>
  <p:slideViewPr>
    <p:cSldViewPr>
      <p:cViewPr varScale="1">
        <p:scale>
          <a:sx n="92" d="100"/>
          <a:sy n="92" d="100"/>
        </p:scale>
        <p:origin x="1990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867"/>
    </p:cViewPr>
  </p:sorterViewPr>
  <p:notesViewPr>
    <p:cSldViewPr>
      <p:cViewPr varScale="1">
        <p:scale>
          <a:sx n="95" d="100"/>
          <a:sy n="95" d="100"/>
        </p:scale>
        <p:origin x="-1308" y="-90"/>
      </p:cViewPr>
      <p:guideLst>
        <p:guide orient="horz" pos="2142"/>
        <p:guide pos="310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664479440069992E-2"/>
          <c:y val="0.14856481481481484"/>
          <c:w val="0.85544663167104107"/>
          <c:h val="0.61498432487605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Feuil1!$B$4</c:f>
              <c:strCache>
                <c:ptCount val="1"/>
                <c:pt idx="0">
                  <c:v>Budget 2022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cat>
            <c:strRef>
              <c:f>Feuil1!$A$5:$A$11</c:f>
              <c:strCache>
                <c:ptCount val="7"/>
                <c:pt idx="0">
                  <c:v>Mali</c:v>
                </c:pt>
                <c:pt idx="1">
                  <c:v>Niger</c:v>
                </c:pt>
                <c:pt idx="2">
                  <c:v>tunisie</c:v>
                </c:pt>
                <c:pt idx="3">
                  <c:v>Maroc</c:v>
                </c:pt>
                <c:pt idx="4">
                  <c:v>RDC</c:v>
                </c:pt>
                <c:pt idx="5">
                  <c:v>Croatie</c:v>
                </c:pt>
                <c:pt idx="6">
                  <c:v>Bosnie</c:v>
                </c:pt>
              </c:strCache>
            </c:strRef>
          </c:cat>
          <c:val>
            <c:numRef>
              <c:f>Feuil1!$B$5:$B$11</c:f>
            </c:numRef>
          </c:val>
          <c:extLst>
            <c:ext xmlns:c16="http://schemas.microsoft.com/office/drawing/2014/chart" uri="{C3380CC4-5D6E-409C-BE32-E72D297353CC}">
              <c16:uniqueId val="{00000000-E52F-45B3-B9B4-4B3CEB79538F}"/>
            </c:ext>
          </c:extLst>
        </c:ser>
        <c:ser>
          <c:idx val="1"/>
          <c:order val="1"/>
          <c:tx>
            <c:strRef>
              <c:f>Feuil1!$C$4</c:f>
              <c:strCache>
                <c:ptCount val="1"/>
                <c:pt idx="0">
                  <c:v>budget % (20M)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cat>
            <c:strRef>
              <c:f>Feuil1!$A$5:$A$11</c:f>
              <c:strCache>
                <c:ptCount val="7"/>
                <c:pt idx="0">
                  <c:v>Mali</c:v>
                </c:pt>
                <c:pt idx="1">
                  <c:v>Niger</c:v>
                </c:pt>
                <c:pt idx="2">
                  <c:v>tunisie</c:v>
                </c:pt>
                <c:pt idx="3">
                  <c:v>Maroc</c:v>
                </c:pt>
                <c:pt idx="4">
                  <c:v>RDC</c:v>
                </c:pt>
                <c:pt idx="5">
                  <c:v>Croatie</c:v>
                </c:pt>
                <c:pt idx="6">
                  <c:v>Bosnie</c:v>
                </c:pt>
              </c:strCache>
            </c:strRef>
          </c:cat>
          <c:val>
            <c:numRef>
              <c:f>Feuil1!$C$5:$C$11</c:f>
              <c:numCache>
                <c:formatCode>_-* #,##0_-;\-* #,##0_-;_-* "-"??_-;_-@_-</c:formatCode>
                <c:ptCount val="7"/>
                <c:pt idx="0">
                  <c:v>31</c:v>
                </c:pt>
                <c:pt idx="1">
                  <c:v>17</c:v>
                </c:pt>
                <c:pt idx="2">
                  <c:v>8</c:v>
                </c:pt>
                <c:pt idx="3">
                  <c:v>3</c:v>
                </c:pt>
                <c:pt idx="4">
                  <c:v>34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2F-45B3-B9B4-4B3CEB79538F}"/>
            </c:ext>
          </c:extLst>
        </c:ser>
        <c:ser>
          <c:idx val="2"/>
          <c:order val="2"/>
          <c:tx>
            <c:strRef>
              <c:f>Feuil1!$D$4</c:f>
              <c:strCache>
                <c:ptCount val="1"/>
                <c:pt idx="0">
                  <c:v>Staff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cat>
            <c:strRef>
              <c:f>Feuil1!$A$5:$A$11</c:f>
              <c:strCache>
                <c:ptCount val="7"/>
                <c:pt idx="0">
                  <c:v>Mali</c:v>
                </c:pt>
                <c:pt idx="1">
                  <c:v>Niger</c:v>
                </c:pt>
                <c:pt idx="2">
                  <c:v>tunisie</c:v>
                </c:pt>
                <c:pt idx="3">
                  <c:v>Maroc</c:v>
                </c:pt>
                <c:pt idx="4">
                  <c:v>RDC</c:v>
                </c:pt>
                <c:pt idx="5">
                  <c:v>Croatie</c:v>
                </c:pt>
                <c:pt idx="6">
                  <c:v>Bosnie</c:v>
                </c:pt>
              </c:strCache>
            </c:strRef>
          </c:cat>
          <c:val>
            <c:numRef>
              <c:f>Feuil1!$D$5:$D$11</c:f>
            </c:numRef>
          </c:val>
          <c:extLst>
            <c:ext xmlns:c16="http://schemas.microsoft.com/office/drawing/2014/chart" uri="{C3380CC4-5D6E-409C-BE32-E72D297353CC}">
              <c16:uniqueId val="{00000002-E52F-45B3-B9B4-4B3CEB79538F}"/>
            </c:ext>
          </c:extLst>
        </c:ser>
        <c:ser>
          <c:idx val="3"/>
          <c:order val="3"/>
          <c:tx>
            <c:strRef>
              <c:f>Feuil1!$E$4</c:f>
              <c:strCache>
                <c:ptCount val="1"/>
                <c:pt idx="0">
                  <c:v>staff% (560)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cat>
            <c:strRef>
              <c:f>Feuil1!$A$5:$A$11</c:f>
              <c:strCache>
                <c:ptCount val="7"/>
                <c:pt idx="0">
                  <c:v>Mali</c:v>
                </c:pt>
                <c:pt idx="1">
                  <c:v>Niger</c:v>
                </c:pt>
                <c:pt idx="2">
                  <c:v>tunisie</c:v>
                </c:pt>
                <c:pt idx="3">
                  <c:v>Maroc</c:v>
                </c:pt>
                <c:pt idx="4">
                  <c:v>RDC</c:v>
                </c:pt>
                <c:pt idx="5">
                  <c:v>Croatie</c:v>
                </c:pt>
                <c:pt idx="6">
                  <c:v>Bosnie</c:v>
                </c:pt>
              </c:strCache>
            </c:strRef>
          </c:cat>
          <c:val>
            <c:numRef>
              <c:f>Feuil1!$E$5:$E$11</c:f>
              <c:numCache>
                <c:formatCode>General</c:formatCode>
                <c:ptCount val="7"/>
                <c:pt idx="0">
                  <c:v>27</c:v>
                </c:pt>
                <c:pt idx="1">
                  <c:v>12</c:v>
                </c:pt>
                <c:pt idx="2">
                  <c:v>24</c:v>
                </c:pt>
                <c:pt idx="3">
                  <c:v>0.5</c:v>
                </c:pt>
                <c:pt idx="4">
                  <c:v>27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2F-45B3-B9B4-4B3CEB79538F}"/>
            </c:ext>
          </c:extLst>
        </c:ser>
        <c:ser>
          <c:idx val="4"/>
          <c:order val="4"/>
          <c:tx>
            <c:strRef>
              <c:f>Feuil1!$F$4</c:f>
              <c:strCache>
                <c:ptCount val="1"/>
                <c:pt idx="0">
                  <c:v>lieux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cat>
            <c:strRef>
              <c:f>Feuil1!$A$5:$A$11</c:f>
              <c:strCache>
                <c:ptCount val="7"/>
                <c:pt idx="0">
                  <c:v>Mali</c:v>
                </c:pt>
                <c:pt idx="1">
                  <c:v>Niger</c:v>
                </c:pt>
                <c:pt idx="2">
                  <c:v>tunisie</c:v>
                </c:pt>
                <c:pt idx="3">
                  <c:v>Maroc</c:v>
                </c:pt>
                <c:pt idx="4">
                  <c:v>RDC</c:v>
                </c:pt>
                <c:pt idx="5">
                  <c:v>Croatie</c:v>
                </c:pt>
                <c:pt idx="6">
                  <c:v>Bosnie</c:v>
                </c:pt>
              </c:strCache>
            </c:strRef>
          </c:cat>
          <c:val>
            <c:numRef>
              <c:f>Feuil1!$F$5:$F$11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6</c:v>
                </c:pt>
                <c:pt idx="3">
                  <c:v>2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2F-45B3-B9B4-4B3CEB7953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416606847"/>
        <c:axId val="416604351"/>
      </c:barChart>
      <c:catAx>
        <c:axId val="416606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416604351"/>
        <c:crosses val="autoZero"/>
        <c:auto val="1"/>
        <c:lblAlgn val="ctr"/>
        <c:lblOffset val="100"/>
        <c:noMultiLvlLbl val="0"/>
      </c:catAx>
      <c:valAx>
        <c:axId val="41660435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crossAx val="4166068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427873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0773" y="1"/>
            <a:ext cx="4280311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6364"/>
            <a:ext cx="427873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0773" y="6456364"/>
            <a:ext cx="4280311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21D9BF3-58D6-436C-A739-B49E184021ED}" type="slidenum">
              <a:rPr lang="fr-FR"/>
              <a:pPr>
                <a:defRPr/>
              </a:pPr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798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427873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2352" y="1"/>
            <a:ext cx="427873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36913" y="509588"/>
            <a:ext cx="3398837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6793" y="3228975"/>
            <a:ext cx="7899077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Click to edit Master text styles</a:t>
            </a:r>
          </a:p>
          <a:p>
            <a:pPr lvl="1"/>
            <a:r>
              <a:rPr lang="fr-FR" noProof="0"/>
              <a:t>Second level</a:t>
            </a:r>
          </a:p>
          <a:p>
            <a:pPr lvl="2"/>
            <a:r>
              <a:rPr lang="fr-FR" noProof="0"/>
              <a:t>Third level</a:t>
            </a:r>
          </a:p>
          <a:p>
            <a:pPr lvl="3"/>
            <a:r>
              <a:rPr lang="fr-FR" noProof="0"/>
              <a:t>Fourth level</a:t>
            </a:r>
          </a:p>
          <a:p>
            <a:pPr lvl="4"/>
            <a:r>
              <a:rPr lang="fr-FR" noProof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6364"/>
            <a:ext cx="427873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2352" y="6456364"/>
            <a:ext cx="427873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3079C0D2-2526-48D5-A021-7D66C0F95841}" type="slidenum">
              <a:rPr lang="fr-FR"/>
              <a:pPr>
                <a:defRPr/>
              </a:pPr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7107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79C0D2-2526-48D5-A021-7D66C0F95841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078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7" name="Rectangle 3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6528" y="1556792"/>
            <a:ext cx="8496944" cy="1296140"/>
          </a:xfrm>
        </p:spPr>
        <p:txBody>
          <a:bodyPr/>
          <a:lstStyle>
            <a:lvl1pPr algn="ctr">
              <a:defRPr sz="4050" baseline="0">
                <a:solidFill>
                  <a:schemeClr val="accent2"/>
                </a:solidFill>
                <a:latin typeface="Helvetica" pitchFamily="1" charset="0"/>
              </a:defRPr>
            </a:lvl1pPr>
          </a:lstStyle>
          <a:p>
            <a:pPr lvl="0"/>
            <a:r>
              <a:rPr lang="fr-FR" noProof="0" dirty="0"/>
              <a:t>Insérez un titre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5131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Diapositive de titr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7" name="Rectangle 3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6528" y="1556792"/>
            <a:ext cx="8496944" cy="1296140"/>
          </a:xfrm>
        </p:spPr>
        <p:txBody>
          <a:bodyPr/>
          <a:lstStyle>
            <a:lvl1pPr algn="ctr">
              <a:defRPr sz="4050" baseline="0">
                <a:solidFill>
                  <a:schemeClr val="accent2"/>
                </a:solidFill>
                <a:latin typeface="Helvetica" pitchFamily="1" charset="0"/>
              </a:defRPr>
            </a:lvl1pPr>
          </a:lstStyle>
          <a:p>
            <a:pPr lvl="0"/>
            <a:r>
              <a:rPr lang="fr-FR" noProof="0" dirty="0"/>
              <a:t>Insérez un titre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90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Diapositive de titr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7" name="Rectangle 3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6528" y="1556792"/>
            <a:ext cx="8496944" cy="1296140"/>
          </a:xfrm>
        </p:spPr>
        <p:txBody>
          <a:bodyPr/>
          <a:lstStyle>
            <a:lvl1pPr algn="ctr">
              <a:defRPr sz="4050" baseline="0">
                <a:solidFill>
                  <a:schemeClr val="accent2"/>
                </a:solidFill>
                <a:latin typeface="Helvetica" pitchFamily="1" charset="0"/>
              </a:defRPr>
            </a:lvl1pPr>
          </a:lstStyle>
          <a:p>
            <a:pPr lvl="0"/>
            <a:r>
              <a:rPr lang="fr-FR" noProof="0" dirty="0"/>
              <a:t>Insérez un titre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44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e de titr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7" name="Rectangle 3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6528" y="1556792"/>
            <a:ext cx="8496944" cy="1296140"/>
          </a:xfrm>
        </p:spPr>
        <p:txBody>
          <a:bodyPr/>
          <a:lstStyle>
            <a:lvl1pPr algn="ctr">
              <a:defRPr sz="4050" baseline="0">
                <a:solidFill>
                  <a:schemeClr val="accent2"/>
                </a:solidFill>
                <a:latin typeface="Helvetica" pitchFamily="1" charset="0"/>
              </a:defRPr>
            </a:lvl1pPr>
          </a:lstStyle>
          <a:p>
            <a:pPr lvl="0"/>
            <a:r>
              <a:rPr lang="fr-FR" noProof="0" dirty="0"/>
              <a:t>Insérez un titre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341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Diapositive de titr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7" name="Rectangle 3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6528" y="1556792"/>
            <a:ext cx="8496944" cy="1296140"/>
          </a:xfrm>
        </p:spPr>
        <p:txBody>
          <a:bodyPr/>
          <a:lstStyle>
            <a:lvl1pPr algn="ctr">
              <a:defRPr sz="4050" baseline="0">
                <a:solidFill>
                  <a:schemeClr val="accent2"/>
                </a:solidFill>
                <a:latin typeface="Helvetica" pitchFamily="1" charset="0"/>
              </a:defRPr>
            </a:lvl1pPr>
          </a:lstStyle>
          <a:p>
            <a:pPr lvl="0"/>
            <a:r>
              <a:rPr lang="fr-FR" noProof="0" dirty="0"/>
              <a:t>Insérez un titre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84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apositive de titr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7" name="Rectangle 3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6528" y="1556792"/>
            <a:ext cx="8496944" cy="1296140"/>
          </a:xfrm>
        </p:spPr>
        <p:txBody>
          <a:bodyPr/>
          <a:lstStyle>
            <a:lvl1pPr algn="ctr">
              <a:defRPr sz="4050" baseline="0">
                <a:solidFill>
                  <a:schemeClr val="accent2"/>
                </a:solidFill>
                <a:latin typeface="Helvetica" pitchFamily="1" charset="0"/>
              </a:defRPr>
            </a:lvl1pPr>
          </a:lstStyle>
          <a:p>
            <a:pPr lvl="0"/>
            <a:r>
              <a:rPr lang="fr-FR" noProof="0" dirty="0"/>
              <a:t>Insérez un titre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404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Diapositive de titr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7" name="Rectangle 3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6528" y="1556792"/>
            <a:ext cx="8496944" cy="1296140"/>
          </a:xfrm>
        </p:spPr>
        <p:txBody>
          <a:bodyPr/>
          <a:lstStyle>
            <a:lvl1pPr algn="ctr">
              <a:defRPr sz="4050" baseline="0">
                <a:solidFill>
                  <a:schemeClr val="accent2"/>
                </a:solidFill>
                <a:latin typeface="Helvetica" pitchFamily="1" charset="0"/>
              </a:defRPr>
            </a:lvl1pPr>
          </a:lstStyle>
          <a:p>
            <a:pPr lvl="0"/>
            <a:r>
              <a:rPr lang="fr-FR" noProof="0" dirty="0"/>
              <a:t>Insérez un titre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867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apositive de titr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7" name="Rectangle 3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6528" y="1556792"/>
            <a:ext cx="8496944" cy="1296140"/>
          </a:xfrm>
        </p:spPr>
        <p:txBody>
          <a:bodyPr/>
          <a:lstStyle>
            <a:lvl1pPr algn="ctr">
              <a:defRPr sz="4050" baseline="0">
                <a:solidFill>
                  <a:schemeClr val="accent2"/>
                </a:solidFill>
                <a:latin typeface="Helvetica" pitchFamily="1" charset="0"/>
              </a:defRPr>
            </a:lvl1pPr>
          </a:lstStyle>
          <a:p>
            <a:pPr lvl="0"/>
            <a:r>
              <a:rPr lang="fr-FR" noProof="0" dirty="0"/>
              <a:t>Insérez un titre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039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e de titr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7" name="Rectangle 3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6528" y="1556792"/>
            <a:ext cx="8496944" cy="1296140"/>
          </a:xfrm>
        </p:spPr>
        <p:txBody>
          <a:bodyPr/>
          <a:lstStyle>
            <a:lvl1pPr algn="ctr">
              <a:defRPr sz="4050" baseline="0">
                <a:solidFill>
                  <a:schemeClr val="accent2"/>
                </a:solidFill>
                <a:latin typeface="Helvetica" pitchFamily="1" charset="0"/>
              </a:defRPr>
            </a:lvl1pPr>
          </a:lstStyle>
          <a:p>
            <a:pPr lvl="0"/>
            <a:r>
              <a:rPr lang="fr-FR" noProof="0" dirty="0"/>
              <a:t>Insérez un titre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669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Diapositive de titr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7" name="Rectangle 3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6528" y="1556792"/>
            <a:ext cx="8496944" cy="1296140"/>
          </a:xfrm>
        </p:spPr>
        <p:txBody>
          <a:bodyPr/>
          <a:lstStyle>
            <a:lvl1pPr algn="ctr">
              <a:defRPr sz="4050" baseline="0">
                <a:solidFill>
                  <a:schemeClr val="accent2"/>
                </a:solidFill>
                <a:latin typeface="Helvetica" pitchFamily="1" charset="0"/>
              </a:defRPr>
            </a:lvl1pPr>
          </a:lstStyle>
          <a:p>
            <a:pPr lvl="0"/>
            <a:r>
              <a:rPr lang="fr-FR" noProof="0" dirty="0"/>
              <a:t>Insérez un titre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657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Diapositive de titre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7" name="Rectangle 3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6528" y="1556792"/>
            <a:ext cx="8496944" cy="1296140"/>
          </a:xfrm>
        </p:spPr>
        <p:txBody>
          <a:bodyPr/>
          <a:lstStyle>
            <a:lvl1pPr algn="ctr">
              <a:defRPr sz="4050" baseline="0">
                <a:solidFill>
                  <a:schemeClr val="accent2"/>
                </a:solidFill>
                <a:latin typeface="Helvetica" pitchFamily="1" charset="0"/>
              </a:defRPr>
            </a:lvl1pPr>
          </a:lstStyle>
          <a:p>
            <a:pPr lvl="0"/>
            <a:r>
              <a:rPr lang="fr-FR" noProof="0" dirty="0"/>
              <a:t>Insérez un titre</a:t>
            </a:r>
          </a:p>
        </p:txBody>
      </p:sp>
      <p:pic>
        <p:nvPicPr>
          <p:cNvPr id="10" name="Picture 2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260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944690" y="1472062"/>
            <a:ext cx="6803774" cy="503238"/>
          </a:xfrm>
        </p:spPr>
        <p:txBody>
          <a:bodyPr/>
          <a:lstStyle/>
          <a:p>
            <a:r>
              <a:rPr lang="fr-FR" dirty="0"/>
              <a:t>Insérez un titre</a:t>
            </a:r>
            <a:endParaRPr lang="fr-BE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540321" y="2276872"/>
            <a:ext cx="8208143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/>
              <a:t>  Modifiez les styles du texte du masque</a:t>
            </a:r>
          </a:p>
          <a:p>
            <a:pPr lvl="1"/>
            <a:r>
              <a:rPr lang="fr-FR" dirty="0"/>
              <a:t>  Deuxième niveau</a:t>
            </a:r>
          </a:p>
          <a:p>
            <a:pPr lvl="2"/>
            <a:r>
              <a:rPr lang="fr-FR" dirty="0"/>
              <a:t>  Troisième niveau</a:t>
            </a: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-36512" y="1700808"/>
            <a:ext cx="1800225" cy="71437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endParaRPr kumimoji="0" lang="en-US" altLang="fr-FR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-110" charset="-128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597353"/>
            <a:ext cx="9144000" cy="260648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endParaRPr kumimoji="0" lang="en-US" altLang="fr-FR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-110" charset="-128"/>
            </a:endParaRPr>
          </a:p>
        </p:txBody>
      </p:sp>
      <p:pic>
        <p:nvPicPr>
          <p:cNvPr id="7" name="Picture 2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584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944690" y="1472062"/>
            <a:ext cx="7019798" cy="503238"/>
          </a:xfrm>
        </p:spPr>
        <p:txBody>
          <a:bodyPr/>
          <a:lstStyle/>
          <a:p>
            <a:r>
              <a:rPr lang="fr-FR" dirty="0"/>
              <a:t>Insérez un titre</a:t>
            </a:r>
            <a:endParaRPr lang="fr-BE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1" hasCustomPrompt="1"/>
          </p:nvPr>
        </p:nvSpPr>
        <p:spPr bwMode="auto">
          <a:xfrm>
            <a:off x="468313" y="2276872"/>
            <a:ext cx="3959672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/>
              <a:t>  Modifiez les styles du texte du masque</a:t>
            </a:r>
          </a:p>
          <a:p>
            <a:pPr lvl="1"/>
            <a:r>
              <a:rPr lang="fr-FR" dirty="0"/>
              <a:t>  Deuxième niveau</a:t>
            </a:r>
          </a:p>
          <a:p>
            <a:pPr lvl="2"/>
            <a:r>
              <a:rPr lang="fr-FR" dirty="0"/>
              <a:t>  Troisième niveau</a:t>
            </a: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36512" y="1700808"/>
            <a:ext cx="1800225" cy="71437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endParaRPr kumimoji="0" lang="en-US" altLang="fr-FR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-110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6597353"/>
            <a:ext cx="9144000" cy="260648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endParaRPr kumimoji="0" lang="en-US" altLang="fr-FR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-110" charset="-128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2" hasCustomPrompt="1"/>
          </p:nvPr>
        </p:nvSpPr>
        <p:spPr>
          <a:xfrm>
            <a:off x="4643438" y="2276475"/>
            <a:ext cx="3960812" cy="41052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/>
              <a:t>  Modifiez les styles du texte du masque</a:t>
            </a:r>
          </a:p>
          <a:p>
            <a:pPr lvl="1"/>
            <a:r>
              <a:rPr lang="fr-FR" dirty="0"/>
              <a:t>  Deuxième niveau</a:t>
            </a:r>
          </a:p>
          <a:p>
            <a:pPr lvl="2"/>
            <a:r>
              <a:rPr lang="fr-FR" dirty="0"/>
              <a:t>  Troisième niveau</a:t>
            </a:r>
          </a:p>
        </p:txBody>
      </p:sp>
      <p:pic>
        <p:nvPicPr>
          <p:cNvPr id="9" name="Picture 2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9416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fr-FR" kern="0" dirty="0"/>
              <a:t>Insérez un titre</a:t>
            </a:r>
            <a:endParaRPr lang="fr-BE" kern="0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1484787"/>
            <a:ext cx="5486400" cy="324279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BE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36512" y="1629371"/>
            <a:ext cx="1800225" cy="71437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endParaRPr kumimoji="0" lang="en-US" altLang="fr-FR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-110" charset="-128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6597353"/>
            <a:ext cx="9144000" cy="260648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endParaRPr kumimoji="0" lang="en-US" altLang="fr-FR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pitchFamily="-110" charset="-128"/>
            </a:endParaRPr>
          </a:p>
        </p:txBody>
      </p:sp>
      <p:pic>
        <p:nvPicPr>
          <p:cNvPr id="7" name="Picture 2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0" y="108000"/>
            <a:ext cx="9114000" cy="127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148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44690" y="1472062"/>
            <a:ext cx="773886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Insérez un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0321" y="2276872"/>
            <a:ext cx="8208143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  Cliquez pour modifier les styles du texte du masque</a:t>
            </a:r>
          </a:p>
          <a:p>
            <a:pPr lvl="1"/>
            <a:r>
              <a:rPr lang="fr-FR" dirty="0"/>
              <a:t>  Deuxième niveau</a:t>
            </a:r>
          </a:p>
          <a:p>
            <a:pPr lvl="2"/>
            <a:r>
              <a:rPr lang="fr-FR" dirty="0"/>
              <a:t>  Troisième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406" r:id="rId2"/>
    <p:sldLayoutId id="2147484407" r:id="rId3"/>
    <p:sldLayoutId id="2147484403" r:id="rId4"/>
    <p:sldLayoutId id="2147484405" r:id="rId5"/>
    <p:sldLayoutId id="2147484408" r:id="rId6"/>
    <p:sldLayoutId id="2147484411" r:id="rId7"/>
    <p:sldLayoutId id="2147484410" r:id="rId8"/>
    <p:sldLayoutId id="2147484409" r:id="rId9"/>
    <p:sldLayoutId id="2147484412" r:id="rId10"/>
    <p:sldLayoutId id="2147484413" r:id="rId11"/>
    <p:sldLayoutId id="2147484386" r:id="rId12"/>
    <p:sldLayoutId id="2147484388" r:id="rId13"/>
    <p:sldLayoutId id="2147484393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baseline="0">
          <a:solidFill>
            <a:srgbClr val="0065BD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1575" b="1">
          <a:solidFill>
            <a:schemeClr val="accent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1575" b="1">
          <a:solidFill>
            <a:schemeClr val="accent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1575" b="1">
          <a:solidFill>
            <a:schemeClr val="accent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1575" b="1">
          <a:solidFill>
            <a:schemeClr val="accent1"/>
          </a:solidFill>
          <a:latin typeface="Arial" charset="0"/>
        </a:defRPr>
      </a:lvl5pPr>
      <a:lvl6pPr marL="257175" algn="ctr" rtl="0" eaLnBrk="1" fontAlgn="base" hangingPunct="1">
        <a:spcBef>
          <a:spcPct val="0"/>
        </a:spcBef>
        <a:spcAft>
          <a:spcPct val="0"/>
        </a:spcAft>
        <a:defRPr sz="1575" b="1">
          <a:solidFill>
            <a:schemeClr val="accent1"/>
          </a:solidFill>
          <a:latin typeface="Arial" charset="0"/>
        </a:defRPr>
      </a:lvl6pPr>
      <a:lvl7pPr marL="514350" algn="ctr" rtl="0" eaLnBrk="1" fontAlgn="base" hangingPunct="1">
        <a:spcBef>
          <a:spcPct val="0"/>
        </a:spcBef>
        <a:spcAft>
          <a:spcPct val="0"/>
        </a:spcAft>
        <a:defRPr sz="1575" b="1">
          <a:solidFill>
            <a:schemeClr val="accent1"/>
          </a:solidFill>
          <a:latin typeface="Arial" charset="0"/>
        </a:defRPr>
      </a:lvl7pPr>
      <a:lvl8pPr marL="771525" algn="ctr" rtl="0" eaLnBrk="1" fontAlgn="base" hangingPunct="1">
        <a:spcBef>
          <a:spcPct val="0"/>
        </a:spcBef>
        <a:spcAft>
          <a:spcPct val="0"/>
        </a:spcAft>
        <a:defRPr sz="1575" b="1">
          <a:solidFill>
            <a:schemeClr val="accent1"/>
          </a:solidFill>
          <a:latin typeface="Arial" charset="0"/>
        </a:defRPr>
      </a:lvl8pPr>
      <a:lvl9pPr marL="1028700" algn="ctr" rtl="0" eaLnBrk="1" fontAlgn="base" hangingPunct="1">
        <a:spcBef>
          <a:spcPct val="0"/>
        </a:spcBef>
        <a:spcAft>
          <a:spcPct val="0"/>
        </a:spcAft>
        <a:defRPr sz="1575" b="1">
          <a:solidFill>
            <a:schemeClr val="accent1"/>
          </a:solidFill>
          <a:latin typeface="Arial" charset="0"/>
        </a:defRPr>
      </a:lvl9pPr>
    </p:titleStyle>
    <p:bodyStyle>
      <a:lvl1pPr marL="192881" indent="-192881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Arial" charset="0"/>
        <a:buBlip>
          <a:blip r:embed="rId16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Arial" charset="0"/>
        <a:buBlip>
          <a:blip r:embed="rId16"/>
        </a:buBlip>
        <a:defRPr>
          <a:solidFill>
            <a:srgbClr val="209CD7"/>
          </a:solidFill>
          <a:latin typeface="+mn-lt"/>
        </a:defRPr>
      </a:lvl2pPr>
      <a:lvl3pPr marL="642938" indent="-128588" algn="l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 sz="1800">
          <a:solidFill>
            <a:srgbClr val="CCD221"/>
          </a:solidFill>
          <a:latin typeface="+mn-lt"/>
        </a:defRPr>
      </a:lvl3pPr>
      <a:lvl4pPr marL="771525" indent="0" algn="l" rtl="0" eaLnBrk="1" fontAlgn="base" hangingPunct="1">
        <a:spcBef>
          <a:spcPct val="20000"/>
        </a:spcBef>
        <a:spcAft>
          <a:spcPct val="0"/>
        </a:spcAft>
        <a:buNone/>
        <a:defRPr sz="1600">
          <a:solidFill>
            <a:srgbClr val="C6C6BC"/>
          </a:solidFill>
          <a:latin typeface="+mn-lt"/>
        </a:defRPr>
      </a:lvl4pPr>
      <a:lvl5pPr marL="1157288" indent="-128588" algn="l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 sz="900">
          <a:solidFill>
            <a:srgbClr val="C6C6BC"/>
          </a:solidFill>
          <a:latin typeface="+mn-lt"/>
        </a:defRPr>
      </a:lvl5pPr>
      <a:lvl6pPr marL="1414463" indent="-128588" algn="just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 sz="788">
          <a:solidFill>
            <a:schemeClr val="tx1"/>
          </a:solidFill>
          <a:latin typeface="+mn-lt"/>
        </a:defRPr>
      </a:lvl6pPr>
      <a:lvl7pPr marL="1671638" indent="-128588" algn="just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 sz="788">
          <a:solidFill>
            <a:schemeClr val="tx1"/>
          </a:solidFill>
          <a:latin typeface="+mn-lt"/>
        </a:defRPr>
      </a:lvl7pPr>
      <a:lvl8pPr marL="1928813" indent="-128588" algn="just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 sz="788">
          <a:solidFill>
            <a:schemeClr val="tx1"/>
          </a:solidFill>
          <a:latin typeface="+mn-lt"/>
        </a:defRPr>
      </a:lvl8pPr>
      <a:lvl9pPr marL="2185988" indent="-128588" algn="just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 sz="788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map.comersis.com/carte-du-Moyen-Orient-Maghreb-Europe-Pays-arabes-et-Ouest-Asie-cm234704a29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Afficher l’image sour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0"/>
            <a:ext cx="12015864" cy="659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95936" y="692696"/>
            <a:ext cx="507382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5400" b="1" dirty="0" err="1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DvdW</a:t>
            </a:r>
            <a:r>
              <a:rPr lang="fr-FR" sz="5400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-MDM</a:t>
            </a:r>
          </a:p>
          <a:p>
            <a:pPr lvl="0" algn="ctr"/>
            <a:r>
              <a:rPr lang="fr-FR" sz="5400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En quelques mots</a:t>
            </a:r>
            <a:endParaRPr lang="fr-FR" sz="54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690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D284D07-3770-49AC-9033-97AD97F951FB}"/>
              </a:ext>
            </a:extLst>
          </p:cNvPr>
          <p:cNvSpPr txBox="1"/>
          <p:nvPr/>
        </p:nvSpPr>
        <p:spPr>
          <a:xfrm>
            <a:off x="323528" y="1844824"/>
            <a:ext cx="8424936" cy="1797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"/>
              </a:spcAft>
            </a:pPr>
            <a:r>
              <a:rPr lang="fr-BE" sz="4400" dirty="0">
                <a:solidFill>
                  <a:srgbClr val="E9511D"/>
                </a:solidFill>
                <a:latin typeface="Anton" pitchFamily="2" charset="0"/>
              </a:rPr>
              <a:t>VISION</a:t>
            </a:r>
          </a:p>
          <a:p>
            <a:pPr algn="ctr">
              <a:spcAft>
                <a:spcPts val="0"/>
              </a:spcAft>
            </a:pPr>
            <a:endParaRPr lang="fr-FR" sz="6600" dirty="0">
              <a:solidFill>
                <a:srgbClr val="E9511D"/>
              </a:solidFill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8DB9E65-6A70-4684-A68D-3C3EB7CBE077}"/>
              </a:ext>
            </a:extLst>
          </p:cNvPr>
          <p:cNvSpPr txBox="1"/>
          <p:nvPr/>
        </p:nvSpPr>
        <p:spPr>
          <a:xfrm>
            <a:off x="-756592" y="2996952"/>
            <a:ext cx="112654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Médecins du Monde </a:t>
            </a:r>
            <a:r>
              <a:rPr lang="en-US" sz="2400" b="1" spc="-1" dirty="0" err="1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veut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un monde </a:t>
            </a:r>
            <a:r>
              <a:rPr lang="en-US" sz="2400" b="1" spc="-1" dirty="0" err="1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dans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</a:t>
            </a:r>
            <a:r>
              <a:rPr lang="en-US" sz="2400" b="1" spc="-1" dirty="0" err="1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lequel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les obstacles </a:t>
            </a:r>
            <a:endParaRPr lang="en-US" sz="2400" b="1" spc="-1" dirty="0" smtClean="0">
              <a:solidFill>
                <a:srgbClr val="000000"/>
              </a:solidFill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  <a:p>
            <a:pPr algn="ctr"/>
            <a:r>
              <a:rPr lang="en-US" sz="2400" b="1" spc="-1" dirty="0" smtClean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à 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la santé </a:t>
            </a:r>
            <a:r>
              <a:rPr lang="en-US" sz="2400" b="1" spc="-1" dirty="0" err="1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sont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</a:t>
            </a:r>
            <a:r>
              <a:rPr lang="en-US" sz="2400" b="1" spc="-1" dirty="0" err="1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supprimés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, </a:t>
            </a:r>
            <a:endParaRPr lang="en-US" sz="2400" b="1" spc="-1" dirty="0" smtClean="0">
              <a:solidFill>
                <a:srgbClr val="000000"/>
              </a:solidFill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  <a:p>
            <a:pPr algn="ctr"/>
            <a:r>
              <a:rPr lang="en-US" sz="2400" b="1" spc="-1" dirty="0" err="1" smtClean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dans</a:t>
            </a:r>
            <a:r>
              <a:rPr lang="en-US" sz="2400" b="1" spc="-1" dirty="0" smtClean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</a:t>
            </a:r>
            <a:r>
              <a:rPr lang="en-US" sz="2400" b="1" spc="-1" dirty="0" err="1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lequel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le droit à la santé </a:t>
            </a:r>
            <a:r>
              <a:rPr lang="en-US" sz="2400" b="1" spc="-1" dirty="0" err="1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est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acquis </a:t>
            </a:r>
            <a:endParaRPr lang="en-US" sz="2400" b="1" spc="-1" dirty="0" smtClean="0">
              <a:solidFill>
                <a:srgbClr val="000000"/>
              </a:solidFill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  <a:p>
            <a:pPr algn="ctr"/>
            <a:r>
              <a:rPr lang="en-US" sz="2400" b="1" spc="-1" dirty="0" smtClean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grâce 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à </a:t>
            </a:r>
            <a:r>
              <a:rPr lang="en-US" sz="2400" b="1" spc="-1" dirty="0" err="1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une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couverture de </a:t>
            </a:r>
            <a:r>
              <a:rPr lang="en-US" sz="2400" b="1" spc="-1" dirty="0" err="1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soins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de santé </a:t>
            </a:r>
            <a:r>
              <a:rPr lang="en-US" sz="2400" b="1" spc="-1" dirty="0" err="1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universelle</a:t>
            </a:r>
            <a:r>
              <a:rPr lang="en-US" sz="2400" b="1" spc="-1" dirty="0">
                <a:solidFill>
                  <a:srgbClr val="000000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(CSU).</a:t>
            </a:r>
            <a:endParaRPr lang="fr-BE" sz="2400" dirty="0"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217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64AD83-EBEE-4BBD-8770-8CDF0D68387E}"/>
              </a:ext>
            </a:extLst>
          </p:cNvPr>
          <p:cNvSpPr/>
          <p:nvPr/>
        </p:nvSpPr>
        <p:spPr>
          <a:xfrm>
            <a:off x="2843808" y="1700808"/>
            <a:ext cx="4032448" cy="792088"/>
          </a:xfrm>
          <a:prstGeom prst="rect">
            <a:avLst/>
          </a:prstGeom>
          <a:solidFill>
            <a:srgbClr val="1D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  <a:spcBef>
                <a:spcPts val="600"/>
              </a:spcBef>
            </a:pPr>
            <a:r>
              <a:rPr lang="fr-FR" sz="3200" dirty="0">
                <a:latin typeface="Anton" pitchFamily="2" charset="0"/>
              </a:rPr>
              <a:t>Mission</a:t>
            </a:r>
            <a:endParaRPr lang="fr-BE" sz="3200" dirty="0">
              <a:latin typeface="Anto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2852936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">
              <a:lnSpc>
                <a:spcPct val="100000"/>
              </a:lnSpc>
              <a:spcBef>
                <a:spcPts val="400"/>
              </a:spcBef>
              <a:buSzPct val="100101"/>
            </a:pP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Médecins du Monde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est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un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mouvement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international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indépendant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qui par les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soins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, les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témoignages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et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l’accompagnement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du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changement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social, au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niveau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  national et international, vise, avec les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personnes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exclues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, à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chercher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et à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réclamer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  les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moyens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d’obtenir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un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accès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spc="-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universel</a:t>
            </a:r>
            <a:r>
              <a:rPr lang="en-US" sz="2400" b="1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à la santé</a:t>
            </a:r>
            <a:r>
              <a:rPr lang="en-US" sz="2400" spc="-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041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E7F434-1B6F-4103-B2C2-DF590F1E547C}"/>
              </a:ext>
            </a:extLst>
          </p:cNvPr>
          <p:cNvSpPr/>
          <p:nvPr/>
        </p:nvSpPr>
        <p:spPr>
          <a:xfrm>
            <a:off x="2843808" y="3419432"/>
            <a:ext cx="2489915" cy="496328"/>
          </a:xfrm>
          <a:prstGeom prst="rect">
            <a:avLst/>
          </a:prstGeom>
          <a:solidFill>
            <a:srgbClr val="1D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  <a:spcBef>
                <a:spcPts val="600"/>
              </a:spcBef>
            </a:pPr>
            <a:r>
              <a:rPr lang="fr-FR" sz="2500" dirty="0" smtClean="0">
                <a:latin typeface="Anton" pitchFamily="2" charset="0"/>
              </a:rPr>
              <a:t>Expertises </a:t>
            </a:r>
            <a:endParaRPr lang="fr-BE" sz="2500" dirty="0">
              <a:latin typeface="Anton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E7F434-1B6F-4103-B2C2-DF590F1E547C}"/>
              </a:ext>
            </a:extLst>
          </p:cNvPr>
          <p:cNvSpPr/>
          <p:nvPr/>
        </p:nvSpPr>
        <p:spPr>
          <a:xfrm>
            <a:off x="5868144" y="4295629"/>
            <a:ext cx="2482354" cy="496328"/>
          </a:xfrm>
          <a:prstGeom prst="rect">
            <a:avLst/>
          </a:prstGeom>
          <a:solidFill>
            <a:srgbClr val="1D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  <a:spcBef>
                <a:spcPts val="600"/>
              </a:spcBef>
            </a:pPr>
            <a:r>
              <a:rPr lang="fr-FR" sz="2500" dirty="0">
                <a:latin typeface="Anton" pitchFamily="2" charset="0"/>
              </a:rPr>
              <a:t>Cross-</a:t>
            </a:r>
            <a:r>
              <a:rPr lang="fr-FR" sz="2500" dirty="0" err="1">
                <a:latin typeface="Anton" pitchFamily="2" charset="0"/>
              </a:rPr>
              <a:t>cutting</a:t>
            </a:r>
            <a:endParaRPr lang="fr-BE" sz="2500" dirty="0">
              <a:latin typeface="Anton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47001E-196A-4373-B618-D8DAE7DDFD00}"/>
              </a:ext>
            </a:extLst>
          </p:cNvPr>
          <p:cNvSpPr txBox="1"/>
          <p:nvPr/>
        </p:nvSpPr>
        <p:spPr>
          <a:xfrm>
            <a:off x="2717531" y="4307981"/>
            <a:ext cx="2997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SDSR</a:t>
            </a:r>
          </a:p>
          <a:p>
            <a:pPr algn="ctr"/>
            <a:r>
              <a:rPr lang="fr-FR" b="1" dirty="0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Santé Droits Migration</a:t>
            </a:r>
          </a:p>
          <a:p>
            <a:pPr algn="ctr"/>
            <a:r>
              <a:rPr lang="fr-FR" b="1" dirty="0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Réduction De Risques</a:t>
            </a:r>
            <a:endParaRPr lang="fr-BE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fr-FR" b="1" dirty="0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One </a:t>
            </a:r>
            <a:r>
              <a:rPr lang="fr-FR" b="1" dirty="0" err="1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Health</a:t>
            </a:r>
            <a:endParaRPr lang="fr-FR" b="1" dirty="0">
              <a:solidFill>
                <a:srgbClr val="1D1A55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fr-FR" b="1" dirty="0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Crises &amp; </a:t>
            </a:r>
            <a:r>
              <a:rPr lang="fr-FR" b="1" dirty="0" err="1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Conflict</a:t>
            </a:r>
            <a:endParaRPr lang="fr-FR" b="1" dirty="0">
              <a:solidFill>
                <a:srgbClr val="1D1A55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E47001E-196A-4373-B618-D8DAE7DDFD00}"/>
              </a:ext>
            </a:extLst>
          </p:cNvPr>
          <p:cNvSpPr txBox="1"/>
          <p:nvPr/>
        </p:nvSpPr>
        <p:spPr>
          <a:xfrm>
            <a:off x="6120854" y="5058860"/>
            <a:ext cx="19769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VBG</a:t>
            </a:r>
          </a:p>
          <a:p>
            <a:pPr algn="ctr"/>
            <a:r>
              <a:rPr lang="fr-FR" b="1" dirty="0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SMSPS</a:t>
            </a:r>
          </a:p>
          <a:p>
            <a:pPr algn="ctr"/>
            <a:r>
              <a:rPr lang="fr-FR" b="1" dirty="0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SSP</a:t>
            </a:r>
          </a:p>
          <a:p>
            <a:pPr algn="ctr"/>
            <a:r>
              <a:rPr lang="fr-FR" b="1" dirty="0" err="1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Empowerment</a:t>
            </a:r>
            <a:endParaRPr lang="fr-BE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3" name="Interdiction 12"/>
          <p:cNvSpPr/>
          <p:nvPr/>
        </p:nvSpPr>
        <p:spPr>
          <a:xfrm>
            <a:off x="7308304" y="1218456"/>
            <a:ext cx="914400" cy="914400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tx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660232" y="2259852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Non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Substitution</a:t>
            </a:r>
            <a:endParaRPr lang="fr-BE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47001E-196A-4373-B618-D8DAE7DDFD00}"/>
              </a:ext>
            </a:extLst>
          </p:cNvPr>
          <p:cNvSpPr txBox="1"/>
          <p:nvPr/>
        </p:nvSpPr>
        <p:spPr>
          <a:xfrm>
            <a:off x="0" y="2809961"/>
            <a:ext cx="2482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Soigner</a:t>
            </a:r>
          </a:p>
          <a:p>
            <a:pPr algn="ctr"/>
            <a:r>
              <a:rPr lang="fr-FR" b="1" dirty="0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Témoigner</a:t>
            </a:r>
          </a:p>
          <a:p>
            <a:pPr algn="ctr"/>
            <a:r>
              <a:rPr lang="fr-FR" b="1" dirty="0">
                <a:solidFill>
                  <a:srgbClr val="1D1A55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Changer </a:t>
            </a:r>
            <a:endParaRPr lang="fr-BE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E7F434-1B6F-4103-B2C2-DF590F1E547C}"/>
              </a:ext>
            </a:extLst>
          </p:cNvPr>
          <p:cNvSpPr/>
          <p:nvPr/>
        </p:nvSpPr>
        <p:spPr>
          <a:xfrm>
            <a:off x="0" y="2132856"/>
            <a:ext cx="2482354" cy="496328"/>
          </a:xfrm>
          <a:prstGeom prst="rect">
            <a:avLst/>
          </a:prstGeom>
          <a:solidFill>
            <a:srgbClr val="1D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  <a:spcBef>
                <a:spcPts val="600"/>
              </a:spcBef>
            </a:pPr>
            <a:r>
              <a:rPr lang="fr-FR" sz="2500" dirty="0">
                <a:latin typeface="Anton" pitchFamily="2" charset="0"/>
              </a:rPr>
              <a:t>Piliers</a:t>
            </a:r>
            <a:endParaRPr lang="fr-BE" sz="2500" dirty="0">
              <a:latin typeface="Ant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614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AC6E2FE-9158-4692-B6B5-D995CF15CF94}"/>
              </a:ext>
            </a:extLst>
          </p:cNvPr>
          <p:cNvSpPr txBox="1">
            <a:spLocks/>
          </p:cNvSpPr>
          <p:nvPr/>
        </p:nvSpPr>
        <p:spPr>
          <a:xfrm>
            <a:off x="1802917" y="1516446"/>
            <a:ext cx="5826067" cy="120841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100" b="1" dirty="0">
                <a:solidFill>
                  <a:srgbClr val="0065BD"/>
                </a:solidFill>
                <a:cs typeface="Calibri Light"/>
              </a:rPr>
              <a:t>Le Réseau Médecins du Monde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113BA22-B0B3-4606-A5AE-89B244E92160}"/>
              </a:ext>
            </a:extLst>
          </p:cNvPr>
          <p:cNvSpPr/>
          <p:nvPr/>
        </p:nvSpPr>
        <p:spPr>
          <a:xfrm>
            <a:off x="1802917" y="2595471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cs typeface="Calibri"/>
              </a:rPr>
              <a:t>ALLEMAGNE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9EE5BF9-F850-436D-9377-7AF056D77856}"/>
              </a:ext>
            </a:extLst>
          </p:cNvPr>
          <p:cNvSpPr/>
          <p:nvPr/>
        </p:nvSpPr>
        <p:spPr>
          <a:xfrm>
            <a:off x="6547446" y="3652206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SUEDE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A4193D6-0A56-4845-AFD1-5C8D0FC8DE7D}"/>
              </a:ext>
            </a:extLst>
          </p:cNvPr>
          <p:cNvSpPr/>
          <p:nvPr/>
        </p:nvSpPr>
        <p:spPr>
          <a:xfrm>
            <a:off x="3096879" y="2595470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ARGENTINE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3FA848-B97C-4FC1-B92D-9AC3CE5204D5}"/>
              </a:ext>
            </a:extLst>
          </p:cNvPr>
          <p:cNvSpPr/>
          <p:nvPr/>
        </p:nvSpPr>
        <p:spPr>
          <a:xfrm>
            <a:off x="4433972" y="2595471"/>
            <a:ext cx="976944" cy="923027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FFFFFF"/>
                </a:solidFill>
                <a:cs typeface="Calibri"/>
              </a:rPr>
              <a:t>BELGIQUE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652C1D2-74E3-47D3-9622-6714AE449731}"/>
              </a:ext>
            </a:extLst>
          </p:cNvPr>
          <p:cNvSpPr/>
          <p:nvPr/>
        </p:nvSpPr>
        <p:spPr>
          <a:xfrm>
            <a:off x="5803415" y="2595470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ESPAGNE</a:t>
            </a:r>
            <a:endParaRPr lang="en-US" sz="675" b="1" dirty="0">
              <a:solidFill>
                <a:srgbClr val="2E75B5"/>
              </a:solidFill>
              <a:cs typeface="Calibri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5FC3A90-C09D-4AA0-A737-2D5743070158}"/>
              </a:ext>
            </a:extLst>
          </p:cNvPr>
          <p:cNvSpPr/>
          <p:nvPr/>
        </p:nvSpPr>
        <p:spPr>
          <a:xfrm>
            <a:off x="7140512" y="2595470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FRANCE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38A30E4-6EBE-4BA9-AB1E-7397FFDE28F1}"/>
              </a:ext>
            </a:extLst>
          </p:cNvPr>
          <p:cNvSpPr/>
          <p:nvPr/>
        </p:nvSpPr>
        <p:spPr>
          <a:xfrm>
            <a:off x="5253484" y="3652205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ROYAUME-UNI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97E0862-6FD5-4CF7-AB04-42AC62598774}"/>
              </a:ext>
            </a:extLst>
          </p:cNvPr>
          <p:cNvSpPr/>
          <p:nvPr/>
        </p:nvSpPr>
        <p:spPr>
          <a:xfrm>
            <a:off x="3840908" y="3652206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PORTUGAL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0277054-2721-4814-94C0-1E1FA4FFB868}"/>
              </a:ext>
            </a:extLst>
          </p:cNvPr>
          <p:cNvSpPr/>
          <p:nvPr/>
        </p:nvSpPr>
        <p:spPr>
          <a:xfrm>
            <a:off x="2428331" y="3652204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PAYS-BAS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2185ADC-F0B9-4450-A3EE-CDFB37A9066F}"/>
              </a:ext>
            </a:extLst>
          </p:cNvPr>
          <p:cNvSpPr/>
          <p:nvPr/>
        </p:nvSpPr>
        <p:spPr>
          <a:xfrm>
            <a:off x="1123590" y="3609072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GRECE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60D5DD3-B3BE-4EE7-9860-7920274CF6AE}"/>
              </a:ext>
            </a:extLst>
          </p:cNvPr>
          <p:cNvSpPr/>
          <p:nvPr/>
        </p:nvSpPr>
        <p:spPr>
          <a:xfrm>
            <a:off x="7313039" y="4579546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ETATS-UNIS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08CF898-10E9-4953-9E96-1EE09797FA55}"/>
              </a:ext>
            </a:extLst>
          </p:cNvPr>
          <p:cNvSpPr/>
          <p:nvPr/>
        </p:nvSpPr>
        <p:spPr>
          <a:xfrm>
            <a:off x="5932814" y="4579543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CANADA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F2CE431-BACC-4B13-9004-D4355B084EC0}"/>
              </a:ext>
            </a:extLst>
          </p:cNvPr>
          <p:cNvSpPr/>
          <p:nvPr/>
        </p:nvSpPr>
        <p:spPr>
          <a:xfrm>
            <a:off x="4638850" y="4579545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JAPON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5E57670-B4F5-4A45-B4CA-92C96159846A}"/>
              </a:ext>
            </a:extLst>
          </p:cNvPr>
          <p:cNvSpPr/>
          <p:nvPr/>
        </p:nvSpPr>
        <p:spPr>
          <a:xfrm>
            <a:off x="3172361" y="4579546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LUXEMBOURG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7E27D31-38D0-4820-BB0D-3A6833A83873}"/>
              </a:ext>
            </a:extLst>
          </p:cNvPr>
          <p:cNvSpPr/>
          <p:nvPr/>
        </p:nvSpPr>
        <p:spPr>
          <a:xfrm>
            <a:off x="1705868" y="4536412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latin typeface="Calibri"/>
                <a:cs typeface="Calibri"/>
              </a:rPr>
              <a:t>SUISSE</a:t>
            </a:r>
            <a:endParaRPr lang="en-US" sz="675" dirty="0">
              <a:solidFill>
                <a:srgbClr val="2E75B5"/>
              </a:solidFill>
            </a:endParaRPr>
          </a:p>
        </p:txBody>
      </p:sp>
      <p:sp>
        <p:nvSpPr>
          <p:cNvPr id="25" name="Oval 8">
            <a:extLst>
              <a:ext uri="{FF2B5EF4-FFF2-40B4-BE49-F238E27FC236}">
                <a16:creationId xmlns:a16="http://schemas.microsoft.com/office/drawing/2014/main" id="{7113BA22-B0B3-4606-A5AE-89B244E92160}"/>
              </a:ext>
            </a:extLst>
          </p:cNvPr>
          <p:cNvSpPr/>
          <p:nvPr/>
        </p:nvSpPr>
        <p:spPr>
          <a:xfrm>
            <a:off x="629723" y="2590336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rgbClr val="2E75B5"/>
                </a:solidFill>
                <a:cs typeface="Calibri"/>
              </a:rPr>
              <a:t>TURQUIE</a:t>
            </a:r>
          </a:p>
        </p:txBody>
      </p:sp>
      <p:sp>
        <p:nvSpPr>
          <p:cNvPr id="26" name="Oval 8">
            <a:extLst>
              <a:ext uri="{FF2B5EF4-FFF2-40B4-BE49-F238E27FC236}">
                <a16:creationId xmlns:a16="http://schemas.microsoft.com/office/drawing/2014/main" id="{7113BA22-B0B3-4606-A5AE-89B244E92160}"/>
              </a:ext>
            </a:extLst>
          </p:cNvPr>
          <p:cNvSpPr/>
          <p:nvPr/>
        </p:nvSpPr>
        <p:spPr>
          <a:xfrm>
            <a:off x="7841408" y="3587508"/>
            <a:ext cx="976944" cy="923027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>
                <a:solidFill>
                  <a:srgbClr val="2E75B5"/>
                </a:solidFill>
                <a:cs typeface="Calibri"/>
              </a:rPr>
              <a:t>ITALIE</a:t>
            </a:r>
            <a:endParaRPr lang="en-US" sz="675" b="1" dirty="0">
              <a:solidFill>
                <a:srgbClr val="2E75B5"/>
              </a:solidFill>
              <a:cs typeface="Calibri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1867727" cy="97102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0116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re 178"/>
          <p:cNvSpPr>
            <a:spLocks noGrp="1"/>
          </p:cNvSpPr>
          <p:nvPr>
            <p:ph type="title"/>
          </p:nvPr>
        </p:nvSpPr>
        <p:spPr>
          <a:xfrm>
            <a:off x="996885" y="1252956"/>
            <a:ext cx="6571712" cy="1061613"/>
          </a:xfrm>
        </p:spPr>
        <p:txBody>
          <a:bodyPr>
            <a:normAutofit/>
          </a:bodyPr>
          <a:lstStyle/>
          <a:p>
            <a:r>
              <a:rPr lang="fr-BE" dirty="0" smtClean="0"/>
              <a:t> Q6: Empreinte Géographique</a:t>
            </a:r>
            <a:endParaRPr lang="fr-B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1EB73E-3B61-4712-AE7D-F02B13E9C2CD}"/>
              </a:ext>
            </a:extLst>
          </p:cNvPr>
          <p:cNvSpPr/>
          <p:nvPr/>
        </p:nvSpPr>
        <p:spPr>
          <a:xfrm>
            <a:off x="0" y="5758377"/>
            <a:ext cx="9144000" cy="242374"/>
          </a:xfrm>
          <a:prstGeom prst="rect">
            <a:avLst/>
          </a:prstGeom>
          <a:solidFill>
            <a:srgbClr val="1D1A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6"/>
          <a:stretch/>
        </p:blipFill>
        <p:spPr>
          <a:xfrm>
            <a:off x="-1" y="860227"/>
            <a:ext cx="9150928" cy="513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6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ésultat de recherche d'images pour &quot;carte  afrique et europe&quot;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666"/>
            <a:ext cx="9189156" cy="689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 descr="Logo MDM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1036" y="2064324"/>
            <a:ext cx="277495" cy="27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 descr="Logo MDM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77901" y="2817383"/>
            <a:ext cx="277495" cy="27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 descr="Logo MDM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53746" y="2628963"/>
            <a:ext cx="277495" cy="27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Logo MDM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80474" y="4030145"/>
            <a:ext cx="277495" cy="27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 descr="Logo MDM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55396" y="3891398"/>
            <a:ext cx="277495" cy="27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 descr="Logo MDM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55396" y="4323182"/>
            <a:ext cx="277495" cy="27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 8" descr="Logo MDM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91880" y="5733256"/>
            <a:ext cx="277495" cy="27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9" descr="Logo MDM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56059" y="1379554"/>
            <a:ext cx="277495" cy="27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 12" descr="Logo MDM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17311" y="4726018"/>
            <a:ext cx="277495" cy="27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 descr="Logo MDM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08430" y="1786829"/>
            <a:ext cx="277495" cy="27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Graphique 16">
            <a:extLst>
              <a:ext uri="{FF2B5EF4-FFF2-40B4-BE49-F238E27FC236}">
                <a16:creationId xmlns:a16="http://schemas.microsoft.com/office/drawing/2014/main" id="{93F4DEAE-7CEA-49A3-A434-0F97C433B20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491880" y="404664"/>
          <a:ext cx="5652120" cy="3287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154812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640219"/>
              </p:ext>
            </p:extLst>
          </p:nvPr>
        </p:nvGraphicFramePr>
        <p:xfrm>
          <a:off x="-17445" y="1484784"/>
          <a:ext cx="9161445" cy="43204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5048">
                  <a:extLst>
                    <a:ext uri="{9D8B030D-6E8A-4147-A177-3AD203B41FA5}">
                      <a16:colId xmlns:a16="http://schemas.microsoft.com/office/drawing/2014/main" val="3063938782"/>
                    </a:ext>
                  </a:extLst>
                </a:gridCol>
                <a:gridCol w="1298864">
                  <a:extLst>
                    <a:ext uri="{9D8B030D-6E8A-4147-A177-3AD203B41FA5}">
                      <a16:colId xmlns:a16="http://schemas.microsoft.com/office/drawing/2014/main" val="205819489"/>
                    </a:ext>
                  </a:extLst>
                </a:gridCol>
                <a:gridCol w="3433742">
                  <a:extLst>
                    <a:ext uri="{9D8B030D-6E8A-4147-A177-3AD203B41FA5}">
                      <a16:colId xmlns:a16="http://schemas.microsoft.com/office/drawing/2014/main" val="3353189399"/>
                    </a:ext>
                  </a:extLst>
                </a:gridCol>
                <a:gridCol w="3503791">
                  <a:extLst>
                    <a:ext uri="{9D8B030D-6E8A-4147-A177-3AD203B41FA5}">
                      <a16:colId xmlns:a16="http://schemas.microsoft.com/office/drawing/2014/main" val="383574180"/>
                    </a:ext>
                  </a:extLst>
                </a:gridCol>
              </a:tblGrid>
              <a:tr h="20949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 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Budget 2022 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Personnel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Lieux d’action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extLst>
                  <a:ext uri="{0D108BD9-81ED-4DB2-BD59-A6C34878D82A}">
                    <a16:rowId xmlns:a16="http://schemas.microsoft.com/office/drawing/2014/main" val="823419635"/>
                  </a:ext>
                </a:extLst>
              </a:tr>
              <a:tr h="5872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MALI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7.300.000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      -     158 (10 ep)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Région de Gao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Région de Menaka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Région de Kita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extLst>
                  <a:ext uri="{0D108BD9-81ED-4DB2-BD59-A6C34878D82A}">
                    <a16:rowId xmlns:a16="http://schemas.microsoft.com/office/drawing/2014/main" val="2866303392"/>
                  </a:ext>
                </a:extLst>
              </a:tr>
              <a:tr h="5872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NIGER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4.060.059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       -      72 (7ep)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Région de Tillaberi (4 districts sanitaires)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Région Tahoua (3 districts sanitaires)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Région d’Agadez (2 districts sanitaires)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extLst>
                  <a:ext uri="{0D108BD9-81ED-4DB2-BD59-A6C34878D82A}">
                    <a16:rowId xmlns:a16="http://schemas.microsoft.com/office/drawing/2014/main" val="1535786477"/>
                  </a:ext>
                </a:extLst>
              </a:tr>
              <a:tr h="117456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TUNISIE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1.800.000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>
                          <a:effectLst/>
                        </a:rPr>
                        <a:t>100 staffs nationaux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     3 expatriés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     3 EUAV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100">
                          <a:effectLst/>
                        </a:rPr>
                        <a:t>   37 bénévoles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Tunis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Sfax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Médenine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Zarzis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Jendouba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SidiBouzid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extLst>
                  <a:ext uri="{0D108BD9-81ED-4DB2-BD59-A6C34878D82A}">
                    <a16:rowId xmlns:a16="http://schemas.microsoft.com/office/drawing/2014/main" val="1228575490"/>
                  </a:ext>
                </a:extLst>
              </a:tr>
              <a:tr h="5872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MAROC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684.444</a:t>
                      </a:r>
                      <a:endParaRPr lang="fr-BE" sz="10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 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     1 MdM BE (expatrié)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     2 mises à dis.MdM BE 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   23 partenaires (AMANE et MS2)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Région de Rabat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Région de Oujda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extLst>
                  <a:ext uri="{0D108BD9-81ED-4DB2-BD59-A6C34878D82A}">
                    <a16:rowId xmlns:a16="http://schemas.microsoft.com/office/drawing/2014/main" val="1479792151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RDC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 dirty="0" smtClean="0">
                          <a:effectLst/>
                        </a:rPr>
                        <a:t>8,000.000</a:t>
                      </a:r>
                      <a:endParaRPr lang="fr-B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       -      165 (10 ep)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Kinshasa (1 projet)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Sud-Kivu (4 lieux – 6 zones de santé)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extLst>
                  <a:ext uri="{0D108BD9-81ED-4DB2-BD59-A6C34878D82A}">
                    <a16:rowId xmlns:a16="http://schemas.microsoft.com/office/drawing/2014/main" val="142310937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CROATIE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486.410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   16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     3 service contract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Programme migration : Zagreb et Kutina</a:t>
                      </a:r>
                      <a:endParaRPr lang="fr-BE" sz="100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>
                          <a:effectLst/>
                        </a:rPr>
                        <a:t>Programme Roms : région de Medimurje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extLst>
                  <a:ext uri="{0D108BD9-81ED-4DB2-BD59-A6C34878D82A}">
                    <a16:rowId xmlns:a16="http://schemas.microsoft.com/office/drawing/2014/main" val="2456290151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BOSNIE 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975.399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BE" sz="1100">
                          <a:effectLst/>
                        </a:rPr>
                        <a:t>       -        35 dont 5 service contract</a:t>
                      </a:r>
                      <a:endParaRPr lang="fr-B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 dirty="0">
                          <a:effectLst/>
                        </a:rPr>
                        <a:t>Canton d’Una Sana</a:t>
                      </a:r>
                      <a:endParaRPr lang="fr-BE" sz="1000" dirty="0">
                        <a:effectLst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BE" sz="1100" dirty="0">
                          <a:effectLst/>
                        </a:rPr>
                        <a:t>Canton de </a:t>
                      </a:r>
                      <a:r>
                        <a:rPr lang="fr-BE" sz="1100" dirty="0" err="1">
                          <a:effectLst/>
                        </a:rPr>
                        <a:t>Sararejo</a:t>
                      </a:r>
                      <a:endParaRPr lang="fr-B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53" marR="63353" marT="0" marB="0"/>
                </a:tc>
                <a:extLst>
                  <a:ext uri="{0D108BD9-81ED-4DB2-BD59-A6C34878D82A}">
                    <a16:rowId xmlns:a16="http://schemas.microsoft.com/office/drawing/2014/main" val="288473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53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0808"/>
            <a:ext cx="9144000" cy="492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20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16632"/>
            <a:ext cx="7272808" cy="646169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79512" y="3320095"/>
            <a:ext cx="3983783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+ Hub-humanitaire</a:t>
            </a:r>
          </a:p>
          <a:p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+ </a:t>
            </a:r>
            <a:r>
              <a:rPr lang="fr-FR" sz="24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Medi-Halte</a:t>
            </a:r>
            <a:endParaRPr lang="fr-FR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  <a:p>
            <a:endParaRPr lang="fr-FR" sz="2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  <a:p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+ </a:t>
            </a:r>
            <a:r>
              <a:rPr lang="fr-FR" sz="24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Tooline</a:t>
            </a:r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1</a:t>
            </a:r>
          </a:p>
          <a:p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+ Chaire Santé-Précarité</a:t>
            </a:r>
          </a:p>
          <a:p>
            <a:endParaRPr lang="fr-FR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  <a:p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+ Participation Observatoire EU</a:t>
            </a:r>
          </a:p>
          <a:p>
            <a:r>
              <a:rPr lang="fr-FR" dirty="0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</a:t>
            </a:r>
            <a:endParaRPr lang="fr-BE" dirty="0"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972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Afbeelding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1922463"/>
            <a:ext cx="8321675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Afbeelding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5522913"/>
            <a:ext cx="6464300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Verbindingslijn: gebogen 13">
            <a:extLst>
              <a:ext uri="{FF2B5EF4-FFF2-40B4-BE49-F238E27FC236}">
                <a16:creationId xmlns:a16="http://schemas.microsoft.com/office/drawing/2014/main" id="{A571D969-8D35-4ECB-A925-25D0AFACB652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52413" y="4024313"/>
            <a:ext cx="2374900" cy="1511300"/>
          </a:xfrm>
          <a:prstGeom prst="bentConnector2">
            <a:avLst/>
          </a:prstGeom>
          <a:ln>
            <a:solidFill>
              <a:srgbClr val="F15D2A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01" name="Titel 1"/>
          <p:cNvSpPr>
            <a:spLocks noGrp="1" noChangeArrowheads="1"/>
          </p:cNvSpPr>
          <p:nvPr>
            <p:ph type="title"/>
          </p:nvPr>
        </p:nvSpPr>
        <p:spPr>
          <a:xfrm>
            <a:off x="2051050" y="1346200"/>
            <a:ext cx="6646863" cy="504825"/>
          </a:xfrm>
        </p:spPr>
        <p:txBody>
          <a:bodyPr/>
          <a:lstStyle/>
          <a:p>
            <a:r>
              <a:rPr lang="fr-FR" altLang="fr-FR" sz="2400" smtClean="0">
                <a:solidFill>
                  <a:schemeClr val="accent2"/>
                </a:solidFill>
                <a:latin typeface="Helvetica" panose="020B0604020202020204" pitchFamily="34" charset="0"/>
                <a:ea typeface="ヒラギノ角ゴ Pro W3"/>
                <a:cs typeface="ヒラギノ角ゴ Pro W3"/>
              </a:rPr>
              <a:t>Le volontariat - le     du Médecins du Monde</a:t>
            </a:r>
            <a:endParaRPr lang="fr-BE" altLang="fr-FR" sz="2400" smtClean="0">
              <a:ea typeface="ＭＳ Ｐゴシック" panose="020B0600070205080204" pitchFamily="34" charset="-128"/>
            </a:endParaRPr>
          </a:p>
        </p:txBody>
      </p:sp>
      <p:pic>
        <p:nvPicPr>
          <p:cNvPr id="4102" name="Picture 2" descr="AHA: dit betekenen verschillende kleuren en vormen van de hartje-emoji'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487488"/>
            <a:ext cx="28416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34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fficher l’image sour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539" y="2492896"/>
            <a:ext cx="7133739" cy="400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E7F434-1B6F-4103-B2C2-DF590F1E547C}"/>
              </a:ext>
            </a:extLst>
          </p:cNvPr>
          <p:cNvSpPr/>
          <p:nvPr/>
        </p:nvSpPr>
        <p:spPr>
          <a:xfrm>
            <a:off x="395536" y="1844824"/>
            <a:ext cx="8460432" cy="496328"/>
          </a:xfrm>
          <a:prstGeom prst="rect">
            <a:avLst/>
          </a:prstGeom>
          <a:solidFill>
            <a:srgbClr val="1D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  <a:spcBef>
                <a:spcPts val="600"/>
              </a:spcBef>
            </a:pPr>
            <a:r>
              <a:rPr lang="fr-FR" sz="2500" dirty="0" smtClean="0">
                <a:latin typeface="Anton" pitchFamily="2" charset="0"/>
              </a:rPr>
              <a:t>ETRE VOLONTAIRE A MEDECINS DU MONDE </a:t>
            </a:r>
            <a:endParaRPr lang="fr-BE" sz="2500" dirty="0">
              <a:latin typeface="Ant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321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16632"/>
            <a:ext cx="7272808" cy="646169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79512" y="3320095"/>
            <a:ext cx="3983783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+ Hub-humanitaire</a:t>
            </a:r>
          </a:p>
          <a:p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+ </a:t>
            </a:r>
            <a:r>
              <a:rPr lang="fr-FR" sz="24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Medi-Halte</a:t>
            </a:r>
            <a:endParaRPr lang="fr-FR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  <a:p>
            <a:endParaRPr lang="fr-FR" sz="2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  <a:p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+ </a:t>
            </a:r>
            <a:r>
              <a:rPr lang="fr-FR" sz="24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Tooline</a:t>
            </a:r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1</a:t>
            </a:r>
          </a:p>
          <a:p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+ Chaire Santé-Précarité</a:t>
            </a:r>
          </a:p>
          <a:p>
            <a:endParaRPr lang="fr-FR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  <a:p>
            <a:r>
              <a:rPr lang="fr-FR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+ Participation Observatoire EU</a:t>
            </a:r>
          </a:p>
          <a:p>
            <a:r>
              <a:rPr lang="fr-FR" dirty="0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 </a:t>
            </a:r>
            <a:endParaRPr lang="fr-BE" dirty="0"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617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AE7F434-1B6F-4103-B2C2-DF590F1E547C}"/>
              </a:ext>
            </a:extLst>
          </p:cNvPr>
          <p:cNvSpPr/>
          <p:nvPr/>
        </p:nvSpPr>
        <p:spPr>
          <a:xfrm>
            <a:off x="1979712" y="1484784"/>
            <a:ext cx="6876256" cy="496328"/>
          </a:xfrm>
          <a:prstGeom prst="rect">
            <a:avLst/>
          </a:prstGeom>
          <a:solidFill>
            <a:srgbClr val="1D1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  <a:spcBef>
                <a:spcPts val="600"/>
              </a:spcBef>
            </a:pPr>
            <a:r>
              <a:rPr lang="fr-FR" sz="2500" dirty="0" smtClean="0">
                <a:latin typeface="Anton" pitchFamily="2" charset="0"/>
              </a:rPr>
              <a:t>ETRE AMBASSADEUR.DRICE DE MEDECINS DU MONDE </a:t>
            </a:r>
            <a:endParaRPr lang="fr-BE" sz="2500" dirty="0">
              <a:latin typeface="Anton" pitchFamily="2" charset="0"/>
            </a:endParaRPr>
          </a:p>
        </p:txBody>
      </p:sp>
      <p:pic>
        <p:nvPicPr>
          <p:cNvPr id="3074" name="Picture 2" descr="Afficher l’image sour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659" y="2060848"/>
            <a:ext cx="6083399" cy="45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7504" y="2708920"/>
            <a:ext cx="210185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Etre porteur.</a:t>
            </a:r>
            <a:r>
              <a:rPr lang="fr-FR" b="1" dirty="0" err="1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teuse</a:t>
            </a:r>
            <a:r>
              <a:rPr lang="fr-FR" b="1" dirty="0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..s</a:t>
            </a:r>
          </a:p>
          <a:p>
            <a:r>
              <a:rPr lang="fr-FR" b="1" dirty="0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des combats de MDM</a:t>
            </a:r>
          </a:p>
          <a:p>
            <a:r>
              <a:rPr lang="fr-FR" b="1" dirty="0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pour faire évoluer le</a:t>
            </a:r>
          </a:p>
          <a:p>
            <a:r>
              <a:rPr lang="fr-FR" b="1" dirty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s</a:t>
            </a:r>
            <a:r>
              <a:rPr lang="fr-FR" b="1" dirty="0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ystème de santé afin</a:t>
            </a:r>
          </a:p>
          <a:p>
            <a:r>
              <a:rPr lang="fr-FR" b="1" dirty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d</a:t>
            </a:r>
            <a:r>
              <a:rPr lang="fr-FR" b="1" dirty="0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’assurer le droit </a:t>
            </a:r>
          </a:p>
          <a:p>
            <a:r>
              <a:rPr lang="fr-FR" b="1" dirty="0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à la santé</a:t>
            </a:r>
          </a:p>
          <a:p>
            <a:r>
              <a:rPr lang="fr-FR" b="1" dirty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p</a:t>
            </a:r>
            <a:r>
              <a:rPr lang="fr-FR" b="1" dirty="0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our </a:t>
            </a:r>
            <a:r>
              <a:rPr lang="fr-FR" b="1" dirty="0" err="1" smtClean="0"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tous.tes</a:t>
            </a:r>
            <a:endParaRPr lang="fr-FR" b="1" dirty="0" smtClean="0"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6426055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MdM">
  <a:themeElements>
    <a:clrScheme name="Diapo Texte 14">
      <a:dk1>
        <a:srgbClr val="000000"/>
      </a:dk1>
      <a:lt1>
        <a:srgbClr val="FFFFFF"/>
      </a:lt1>
      <a:dk2>
        <a:srgbClr val="000000"/>
      </a:dk2>
      <a:lt2>
        <a:srgbClr val="C6C6BC"/>
      </a:lt2>
      <a:accent1>
        <a:srgbClr val="055298"/>
      </a:accent1>
      <a:accent2>
        <a:srgbClr val="0065BD"/>
      </a:accent2>
      <a:accent3>
        <a:srgbClr val="FFFFFF"/>
      </a:accent3>
      <a:accent4>
        <a:srgbClr val="000000"/>
      </a:accent4>
      <a:accent5>
        <a:srgbClr val="AAB3CA"/>
      </a:accent5>
      <a:accent6>
        <a:srgbClr val="005BAB"/>
      </a:accent6>
      <a:hlink>
        <a:srgbClr val="EE332C"/>
      </a:hlink>
      <a:folHlink>
        <a:srgbClr val="4D2422"/>
      </a:folHlink>
    </a:clrScheme>
    <a:fontScheme name="Diapo Tex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apo Tex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 Tex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 Tex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 Tex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 Tex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 Tex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 Tex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 Tex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 Tex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 Tex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 Tex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 Tex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 Texte 13">
        <a:dk1>
          <a:srgbClr val="000000"/>
        </a:dk1>
        <a:lt1>
          <a:srgbClr val="FFFFFF"/>
        </a:lt1>
        <a:dk2>
          <a:srgbClr val="000000"/>
        </a:dk2>
        <a:lt2>
          <a:srgbClr val="C6C6BC"/>
        </a:lt2>
        <a:accent1>
          <a:srgbClr val="209CD8"/>
        </a:accent1>
        <a:accent2>
          <a:srgbClr val="0065BD"/>
        </a:accent2>
        <a:accent3>
          <a:srgbClr val="FFFFFF"/>
        </a:accent3>
        <a:accent4>
          <a:srgbClr val="000000"/>
        </a:accent4>
        <a:accent5>
          <a:srgbClr val="ABCBE9"/>
        </a:accent5>
        <a:accent6>
          <a:srgbClr val="005BAB"/>
        </a:accent6>
        <a:hlink>
          <a:srgbClr val="C10068"/>
        </a:hlink>
        <a:folHlink>
          <a:srgbClr val="4D24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 Texte 14">
        <a:dk1>
          <a:srgbClr val="000000"/>
        </a:dk1>
        <a:lt1>
          <a:srgbClr val="FFFFFF"/>
        </a:lt1>
        <a:dk2>
          <a:srgbClr val="000000"/>
        </a:dk2>
        <a:lt2>
          <a:srgbClr val="C6C6BC"/>
        </a:lt2>
        <a:accent1>
          <a:srgbClr val="055298"/>
        </a:accent1>
        <a:accent2>
          <a:srgbClr val="0065BD"/>
        </a:accent2>
        <a:accent3>
          <a:srgbClr val="FFFFFF"/>
        </a:accent3>
        <a:accent4>
          <a:srgbClr val="000000"/>
        </a:accent4>
        <a:accent5>
          <a:srgbClr val="AAB3CA"/>
        </a:accent5>
        <a:accent6>
          <a:srgbClr val="005BAB"/>
        </a:accent6>
        <a:hlink>
          <a:srgbClr val="EE332C"/>
        </a:hlink>
        <a:folHlink>
          <a:srgbClr val="4D24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 Texte 15">
        <a:dk1>
          <a:srgbClr val="000000"/>
        </a:dk1>
        <a:lt1>
          <a:srgbClr val="0065BD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B8DB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ésentation1" id="{6CA9F65A-E207-40FF-8C7A-75E0EC886260}" vid="{572400E6-665E-4A87-85D8-886F0B4A63D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E58978C9EF1547A9835AAD7FB51546" ma:contentTypeVersion="17" ma:contentTypeDescription="Een nieuw document maken." ma:contentTypeScope="" ma:versionID="895a03e462d114a3ee1ba6fa4bd70d1d">
  <xsd:schema xmlns:xsd="http://www.w3.org/2001/XMLSchema" xmlns:xs="http://www.w3.org/2001/XMLSchema" xmlns:p="http://schemas.microsoft.com/office/2006/metadata/properties" xmlns:ns2="67bd3c9d-e201-4853-a3bd-90b166559b19" xmlns:ns3="8aa47a31-2ea1-4dc7-a203-8b4478cf06e6" targetNamespace="http://schemas.microsoft.com/office/2006/metadata/properties" ma:root="true" ma:fieldsID="7a95e07e92bdea9ed237f4d133543e07" ns2:_="" ns3:_="">
    <xsd:import namespace="67bd3c9d-e201-4853-a3bd-90b166559b19"/>
    <xsd:import namespace="8aa47a31-2ea1-4dc7-a203-8b4478cf06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bd3c9d-e201-4853-a3bd-90b166559b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8d24064c-84dd-40a8-8895-1ae0c821fa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a47a31-2ea1-4dc7-a203-8b4478cf06e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c41ef48-4452-41bb-a2e8-20e513fdfaef}" ma:internalName="TaxCatchAll" ma:showField="CatchAllData" ma:web="8aa47a31-2ea1-4dc7-a203-8b4478cf06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aa47a31-2ea1-4dc7-a203-8b4478cf06e6" xsi:nil="true"/>
    <lcf76f155ced4ddcb4097134ff3c332f xmlns="67bd3c9d-e201-4853-a3bd-90b166559b1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C59BBB-AF1C-4264-A09B-EDAAE1D0D448}"/>
</file>

<file path=customXml/itemProps2.xml><?xml version="1.0" encoding="utf-8"?>
<ds:datastoreItem xmlns:ds="http://schemas.openxmlformats.org/officeDocument/2006/customXml" ds:itemID="{6A08D375-E8E1-4355-8FE9-FF13F4927FAB}">
  <ds:schemaRefs>
    <ds:schemaRef ds:uri="84a39ee8-5670-445f-8e67-82104dd449c7"/>
    <ds:schemaRef ds:uri="http://purl.org/dc/terms/"/>
    <ds:schemaRef ds:uri="http://www.w3.org/XML/1998/namespace"/>
    <ds:schemaRef ds:uri="http://schemas.microsoft.com/office/2006/documentManagement/types"/>
    <ds:schemaRef ds:uri="f6aaa8a9-957a-475e-a280-ac2f6857a4d6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E973CBD-F2B1-4CCF-AE83-0ACD4430CF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26823</TotalTime>
  <Words>343</Words>
  <Application>Microsoft Office PowerPoint</Application>
  <PresentationFormat>Diavoorstelling (4:3)</PresentationFormat>
  <Paragraphs>123</Paragraphs>
  <Slides>14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7" baseType="lpstr">
      <vt:lpstr>MS PGothic</vt:lpstr>
      <vt:lpstr>Anton</vt:lpstr>
      <vt:lpstr>Arial</vt:lpstr>
      <vt:lpstr>Arial Narrow</vt:lpstr>
      <vt:lpstr>Calibri</vt:lpstr>
      <vt:lpstr>Calibri Light</vt:lpstr>
      <vt:lpstr>Helvetica</vt:lpstr>
      <vt:lpstr>Open Sans</vt:lpstr>
      <vt:lpstr>Open Sans Condensed</vt:lpstr>
      <vt:lpstr>Times New Roman</vt:lpstr>
      <vt:lpstr>Wingdings</vt:lpstr>
      <vt:lpstr>ヒラギノ角ゴ Pro W3</vt:lpstr>
      <vt:lpstr>PowerPoint MdM</vt:lpstr>
      <vt:lpstr>PowerPoint-presentatie</vt:lpstr>
      <vt:lpstr>PowerPoint-presentatie</vt:lpstr>
      <vt:lpstr>PowerPoint-presentatie</vt:lpstr>
      <vt:lpstr>PowerPoint-presentatie</vt:lpstr>
      <vt:lpstr>PowerPoint-presentatie</vt:lpstr>
      <vt:lpstr> Q6: Empreinte Géographique</vt:lpstr>
      <vt:lpstr>PowerPoint-presentatie</vt:lpstr>
      <vt:lpstr>PowerPoint-presentatie</vt:lpstr>
      <vt:lpstr>PowerPoint-presentatie</vt:lpstr>
      <vt:lpstr>PowerPoint-presentatie</vt:lpstr>
      <vt:lpstr>Le volontariat - le     du Médecins du Monde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Groupe de réflexion approfondie &amp;TOC</dc:title>
  <dc:creator>Alexis Derine</dc:creator>
  <cp:lastModifiedBy>Marijke Ceyssens</cp:lastModifiedBy>
  <cp:revision>249</cp:revision>
  <dcterms:created xsi:type="dcterms:W3CDTF">2020-12-04T10:05:18Z</dcterms:created>
  <dcterms:modified xsi:type="dcterms:W3CDTF">2022-10-11T09:04:53Z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0x0101009FE58978C9EF1547A9835AAD7FB51546</vt:lpwstr>
  </property>
</Properties>
</file>