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2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1"/>
    <p:sldMasterId id="2147483840" r:id="rId2"/>
    <p:sldMasterId id="2147483878" r:id="rId3"/>
  </p:sldMasterIdLst>
  <p:notesMasterIdLst>
    <p:notesMasterId r:id="rId45"/>
  </p:notesMasterIdLst>
  <p:sldIdLst>
    <p:sldId id="256" r:id="rId4"/>
    <p:sldId id="327" r:id="rId5"/>
    <p:sldId id="331" r:id="rId6"/>
    <p:sldId id="328" r:id="rId7"/>
    <p:sldId id="335" r:id="rId8"/>
    <p:sldId id="336" r:id="rId9"/>
    <p:sldId id="337" r:id="rId10"/>
    <p:sldId id="338" r:id="rId11"/>
    <p:sldId id="339" r:id="rId12"/>
    <p:sldId id="340" r:id="rId13"/>
    <p:sldId id="342" r:id="rId14"/>
    <p:sldId id="343" r:id="rId15"/>
    <p:sldId id="347" r:id="rId16"/>
    <p:sldId id="344" r:id="rId17"/>
    <p:sldId id="350" r:id="rId18"/>
    <p:sldId id="257" r:id="rId19"/>
    <p:sldId id="258" r:id="rId20"/>
    <p:sldId id="282" r:id="rId21"/>
    <p:sldId id="318" r:id="rId22"/>
    <p:sldId id="320" r:id="rId23"/>
    <p:sldId id="321" r:id="rId24"/>
    <p:sldId id="352" r:id="rId25"/>
    <p:sldId id="295" r:id="rId26"/>
    <p:sldId id="312" r:id="rId27"/>
    <p:sldId id="290" r:id="rId28"/>
    <p:sldId id="260" r:id="rId29"/>
    <p:sldId id="307" r:id="rId30"/>
    <p:sldId id="353" r:id="rId31"/>
    <p:sldId id="305" r:id="rId32"/>
    <p:sldId id="354" r:id="rId33"/>
    <p:sldId id="323" r:id="rId34"/>
    <p:sldId id="324" r:id="rId35"/>
    <p:sldId id="351" r:id="rId36"/>
    <p:sldId id="300" r:id="rId37"/>
    <p:sldId id="308" r:id="rId38"/>
    <p:sldId id="309" r:id="rId39"/>
    <p:sldId id="311" r:id="rId40"/>
    <p:sldId id="310" r:id="rId41"/>
    <p:sldId id="313" r:id="rId42"/>
    <p:sldId id="355" r:id="rId43"/>
    <p:sldId id="271" r:id="rId4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942" autoAdjust="0"/>
  </p:normalViewPr>
  <p:slideViewPr>
    <p:cSldViewPr>
      <p:cViewPr varScale="1">
        <p:scale>
          <a:sx n="77" d="100"/>
          <a:sy n="77" d="100"/>
        </p:scale>
        <p:origin x="1618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50" Type="http://schemas.openxmlformats.org/officeDocument/2006/relationships/customXml" Target="../customXml/item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customXml" Target="../customXml/item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customXml" Target="../customXml/item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B46BAD-48B4-4D28-BC38-3EC86F4B2542}" type="datetimeFigureOut">
              <a:rPr lang="fr-BE" smtClean="0"/>
              <a:t>30-06-22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6DA49-BE86-4531-AA1F-CFF142EE2EE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74517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E48C3C75-94BF-4B80-A429-FB78B5249DEA}" type="slidenum">
              <a:rPr lang="nl-BE" altLang="fr-FR">
                <a:solidFill>
                  <a:srgbClr val="000000"/>
                </a:solidFill>
                <a:latin typeface="Times New Roman" pitchFamily="16" charset="0"/>
              </a:rPr>
              <a:pPr eaLnBrk="1"/>
              <a:t>17</a:t>
            </a:fld>
            <a:endParaRPr lang="nl-BE" altLang="fr-F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l-NL" altLang="fr-FR"/>
          </a:p>
        </p:txBody>
      </p:sp>
    </p:spTree>
    <p:extLst>
      <p:ext uri="{BB962C8B-B14F-4D97-AF65-F5344CB8AC3E}">
        <p14:creationId xmlns:p14="http://schemas.microsoft.com/office/powerpoint/2010/main" val="1324673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eaLnBrk="1"/>
            <a:fld id="{E48C3C75-94BF-4B80-A429-FB78B5249DEA}" type="slidenum">
              <a:rPr lang="nl-BE" altLang="fr-FR">
                <a:solidFill>
                  <a:srgbClr val="000000"/>
                </a:solidFill>
                <a:latin typeface="Times New Roman" pitchFamily="16" charset="0"/>
              </a:rPr>
              <a:pPr eaLnBrk="1"/>
              <a:t>18</a:t>
            </a:fld>
            <a:endParaRPr lang="nl-BE" altLang="fr-FR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l-NL" altLang="fr-FR"/>
          </a:p>
        </p:txBody>
      </p:sp>
    </p:spTree>
    <p:extLst>
      <p:ext uri="{BB962C8B-B14F-4D97-AF65-F5344CB8AC3E}">
        <p14:creationId xmlns:p14="http://schemas.microsoft.com/office/powerpoint/2010/main" val="1323817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0165" tIns="40083" rIns="80165" bIns="40083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fld id="{7DACBFD1-6BA3-43E9-9FE3-03B4D3091694}" type="slidenum">
              <a:rPr lang="nl-BE" altLang="fr-FR" smtClean="0">
                <a:solidFill>
                  <a:srgbClr val="FFFFFF"/>
                </a:solidFill>
              </a:rPr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t>23</a:t>
            </a:fld>
            <a:endParaRPr lang="nl-BE" altLang="fr-FR">
              <a:solidFill>
                <a:srgbClr val="FFFFFF"/>
              </a:solidFill>
            </a:endParaRPr>
          </a:p>
        </p:txBody>
      </p:sp>
      <p:sp>
        <p:nvSpPr>
          <p:cNvPr id="245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l-NL" altLang="fr-F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023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225588" y="-11796713"/>
            <a:ext cx="16649701" cy="124888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16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590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AB170FA8-69B5-487F-B853-7114A3717FA3}" type="slidenum">
              <a:rPr lang="en-GB" altLang="fr-FR"/>
              <a:pPr>
                <a:defRPr/>
              </a:pPr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724867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D0982-99C3-4281-B7CD-F203FB3A5DAC}" type="slidenum">
              <a:rPr lang="en-GB" altLang="fr-FR"/>
              <a:pPr>
                <a:defRPr/>
              </a:pPr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598241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C03E81E2-A763-4D77-8C33-A1F0D674AA60}" type="slidenum">
              <a:rPr lang="en-GB" altLang="fr-FR"/>
              <a:pPr>
                <a:defRPr/>
              </a:pPr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702283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42CD7-2CB3-46BE-9FFC-8BE0BEB9C4D5}" type="slidenum">
              <a:rPr lang="en-GB" altLang="fr-FR"/>
              <a:pPr>
                <a:defRPr/>
              </a:pPr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41214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CBDE6-85AF-46E6-9F50-E0BA5EBA726B}" type="slidenum">
              <a:rPr lang="en-GB" altLang="fr-FR"/>
              <a:pPr>
                <a:defRPr/>
              </a:pPr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809352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53438-10AA-4D79-8B8B-38FB7E2B93D0}" type="slidenum">
              <a:rPr lang="en-GB" altLang="fr-FR"/>
              <a:pPr>
                <a:defRPr/>
              </a:pPr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279460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F754D-0245-41CA-80D2-169BF00419A5}" type="slidenum">
              <a:rPr lang="en-GB" altLang="fr-FR"/>
              <a:pPr>
                <a:defRPr/>
              </a:pPr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28765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EF39A-F0D6-46FC-82F2-EAC7FC5AF51E}" type="slidenum">
              <a:rPr lang="en-GB" altLang="fr-FR"/>
              <a:pPr>
                <a:defRPr/>
              </a:pPr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51234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gner et arrondir un rectangle à un seul coin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riangle rect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orme libre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9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D185A-F62F-49B1-B329-28D2BB4EF433}" type="slidenum">
              <a:rPr lang="en-GB" altLang="fr-FR"/>
              <a:pPr>
                <a:defRPr/>
              </a:pPr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97993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282F7-1487-4B3E-9DF9-AE726F82DC7F}" type="slidenum">
              <a:rPr lang="en-GB" altLang="fr-FR"/>
              <a:pPr>
                <a:defRPr/>
              </a:pPr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411222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Espace réservé du numéro de diapositiv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51984-EA5C-4C6D-9DD7-18B779088A93}" type="slidenum">
              <a:rPr lang="en-GB" altLang="fr-FR"/>
              <a:pPr>
                <a:defRPr/>
              </a:pPr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124805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1663" cy="1433512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>
          <a:xfrm>
            <a:off x="457200" y="6353175"/>
            <a:ext cx="21256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1"/>
          </p:nvPr>
        </p:nvSpPr>
        <p:spPr>
          <a:xfrm>
            <a:off x="6553200" y="6353175"/>
            <a:ext cx="21256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D1B7D-EBDA-454B-92BE-C817FA2720A0}" type="slidenum">
              <a:rPr lang="en-GB" altLang="fr-FR"/>
              <a:pPr>
                <a:defRPr/>
              </a:pPr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3723985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412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784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0841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5933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664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641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6803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79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857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9024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2493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3103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7574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3351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5059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8236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6527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4924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8802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7114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7577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70371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7992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30445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0830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9602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1849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1663" cy="1433512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>
          <a:xfrm>
            <a:off x="457200" y="6353175"/>
            <a:ext cx="21256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1"/>
          </p:nvPr>
        </p:nvSpPr>
        <p:spPr>
          <a:xfrm>
            <a:off x="6553200" y="6353175"/>
            <a:ext cx="21256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D1B7D-EBDA-454B-92BE-C817FA2720A0}" type="slidenum">
              <a:rPr lang="en-GB" altLang="fr-FR"/>
              <a:pPr>
                <a:defRPr/>
              </a:pPr>
              <a:t>‹N°›</a:t>
            </a:fld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1919496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Espace réservé du titre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  <a:endParaRPr lang="en-US" altLang="fr-FR"/>
          </a:p>
        </p:txBody>
      </p:sp>
      <p:sp>
        <p:nvSpPr>
          <p:cNvPr id="1029" name="Espace réservé du texte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200">
                <a:solidFill>
                  <a:schemeClr val="tx2">
                    <a:shade val="90000"/>
                  </a:schemeClr>
                </a:solidFill>
                <a:latin typeface="Calibri" pitchFamily="32" charset="0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200">
                <a:solidFill>
                  <a:schemeClr val="tx2">
                    <a:shade val="90000"/>
                  </a:schemeClr>
                </a:solidFill>
                <a:latin typeface="Calibri" pitchFamily="32" charset="0"/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solidFill>
                  <a:srgbClr val="045C75"/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defRPr/>
            </a:pPr>
            <a:fld id="{F132BF5E-E36B-4315-A220-E36E48B208A7}" type="slidenum">
              <a:rPr lang="en-GB" altLang="fr-FR">
                <a:latin typeface="Calibri" panose="020F0502020204030204" pitchFamily="34" charset="0"/>
              </a:rPr>
              <a:pPr defTabSz="44926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en-GB" altLang="fr-FR">
              <a:latin typeface="Calibri" panose="020F0502020204030204" pitchFamily="34" charset="0"/>
            </a:endParaRPr>
          </a:p>
        </p:txBody>
      </p:sp>
      <p:grpSp>
        <p:nvGrpSpPr>
          <p:cNvPr id="1033" name="Groupe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prstClr val="white"/>
                </a:solidFill>
                <a:latin typeface="Calibri" pitchFamily="32" charset="0"/>
              </a:endParaRPr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449263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endParaRPr lang="en-US">
                <a:solidFill>
                  <a:prstClr val="white"/>
                </a:solidFill>
                <a:latin typeface="Calibri" pitchFamily="3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047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66AE7-DCC6-437F-9227-90AE675C801D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30/06/2022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CA949-36D9-4472-B7E2-6D2BF8ADE7E9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064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defRPr/>
            </a:pPr>
            <a:fld id="{BDEF4644-210D-44F4-8A24-D7178C1A6BEC}" type="slidenum">
              <a:rPr lang="en-GB" altLang="fr-FR" smtClean="0">
                <a:latin typeface="Calibri" panose="020F0502020204030204" pitchFamily="34" charset="0"/>
              </a:rPr>
              <a:pPr defTabSz="44926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en-GB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02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1437928"/>
            <a:ext cx="6476256" cy="1342999"/>
          </a:xfrm>
        </p:spPr>
        <p:txBody>
          <a:bodyPr>
            <a:noAutofit/>
          </a:bodyPr>
          <a:lstStyle/>
          <a:p>
            <a:pPr algn="ctr"/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International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Youth</a:t>
            </a: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 Association  for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development</a:t>
            </a:r>
            <a:b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</a:b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IYAD </a:t>
            </a:r>
            <a:br>
              <a:rPr lang="fr-BE" sz="4000" dirty="0">
                <a:latin typeface="Maiandra GD" panose="020E0502030308020204" pitchFamily="34" charset="0"/>
              </a:rPr>
            </a:br>
            <a:r>
              <a:rPr lang="fr-BE" sz="4000" dirty="0">
                <a:latin typeface="Maiandra GD" panose="020E0502030308020204" pitchFamily="34" charset="0"/>
              </a:rPr>
              <a:t>Anselme </a:t>
            </a:r>
            <a:r>
              <a:rPr lang="fr-BE" sz="4000" dirty="0" err="1">
                <a:latin typeface="Maiandra GD" panose="020E0502030308020204" pitchFamily="34" charset="0"/>
              </a:rPr>
              <a:t>mubeneshayi</a:t>
            </a:r>
            <a:r>
              <a:rPr lang="fr-BE" sz="4000" dirty="0">
                <a:latin typeface="Maiandra GD" panose="020E0502030308020204" pitchFamily="34" charset="0"/>
              </a:rPr>
              <a:t> K.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6984776" cy="2351112"/>
          </a:xfrm>
        </p:spPr>
        <p:txBody>
          <a:bodyPr>
            <a:normAutofit fontScale="25000" lnSpcReduction="20000"/>
          </a:bodyPr>
          <a:lstStyle/>
          <a:p>
            <a:pPr marL="285750" indent="-285750" algn="l">
              <a:buFontTx/>
              <a:buChar char="-"/>
            </a:pP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2004 :  Diaspora congolaise d’Anvers </a:t>
            </a:r>
          </a:p>
          <a:p>
            <a:pPr marL="285750" indent="-285750" algn="l">
              <a:buFontTx/>
              <a:buChar char="-"/>
            </a:pPr>
            <a:endParaRPr lang="fr-BE" sz="64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         </a:t>
            </a:r>
            <a:r>
              <a:rPr lang="fr-BE" sz="8000" b="1" dirty="0">
                <a:solidFill>
                  <a:schemeClr val="tx1"/>
                </a:solidFill>
                <a:latin typeface="Maiandra GD" panose="020E0502030308020204" pitchFamily="34" charset="0"/>
              </a:rPr>
              <a:t>-  20 personnes</a:t>
            </a:r>
          </a:p>
          <a:p>
            <a:pPr marL="285750" indent="-285750" algn="l">
              <a:buFontTx/>
              <a:buChar char="-"/>
            </a:pPr>
            <a:r>
              <a:rPr lang="fr-BE" sz="80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       - président </a:t>
            </a:r>
          </a:p>
          <a:p>
            <a:pPr marL="285750" indent="-285750" algn="l">
              <a:buFontTx/>
              <a:buChar char="-"/>
            </a:pPr>
            <a:r>
              <a:rPr lang="fr-BE" sz="80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      - 1 secrétaire </a:t>
            </a:r>
          </a:p>
          <a:p>
            <a:pPr marL="285750" indent="-285750" algn="l">
              <a:buFontTx/>
              <a:buChar char="-"/>
            </a:pPr>
            <a:r>
              <a:rPr lang="fr-BE" sz="80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       - 1 comptable  </a:t>
            </a:r>
          </a:p>
          <a:p>
            <a:pPr marL="285750" indent="-285750" algn="l">
              <a:buFontTx/>
              <a:buChar char="-"/>
            </a:pPr>
            <a:r>
              <a:rPr lang="fr-BE" sz="80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      </a:t>
            </a:r>
          </a:p>
          <a:p>
            <a:pPr marL="285750" indent="-285750" algn="l">
              <a:buFontTx/>
              <a:buChar char="-"/>
            </a:pP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pPr marL="285750" indent="-285750" algn="l">
              <a:buFontTx/>
              <a:buChar char="-"/>
            </a:pPr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algn="l"/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872905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1437928"/>
            <a:ext cx="6476256" cy="1342999"/>
          </a:xfrm>
        </p:spPr>
        <p:txBody>
          <a:bodyPr>
            <a:noAutofit/>
          </a:bodyPr>
          <a:lstStyle/>
          <a:p>
            <a:pPr algn="ctr"/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International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Youth</a:t>
            </a: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 Association  for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development</a:t>
            </a:r>
            <a:b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</a:b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IYAD </a:t>
            </a:r>
            <a:br>
              <a:rPr lang="fr-BE" sz="4000" dirty="0">
                <a:latin typeface="Maiandra GD" panose="020E0502030308020204" pitchFamily="34" charset="0"/>
              </a:rPr>
            </a:br>
            <a:r>
              <a:rPr lang="fr-BE" sz="4000" dirty="0">
                <a:latin typeface="Maiandra GD" panose="020E0502030308020204" pitchFamily="34" charset="0"/>
              </a:rPr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6984776" cy="3168352"/>
          </a:xfrm>
        </p:spPr>
        <p:txBody>
          <a:bodyPr>
            <a:normAutofit fontScale="25000" lnSpcReduction="20000"/>
          </a:bodyPr>
          <a:lstStyle/>
          <a:p>
            <a:pPr marL="285750" indent="-285750" algn="l">
              <a:buFontTx/>
              <a:buChar char="-"/>
            </a:pP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2004 :  Diaspora congolaise d’Anvers </a:t>
            </a:r>
          </a:p>
          <a:p>
            <a:pPr marL="285750" indent="-285750" algn="l">
              <a:buFontTx/>
              <a:buChar char="-"/>
            </a:pP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Objectif :</a:t>
            </a:r>
          </a:p>
          <a:p>
            <a:pPr marL="285750" indent="-285750" algn="l">
              <a:buFontTx/>
              <a:buChar char="-"/>
            </a:pP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         </a:t>
            </a:r>
            <a:r>
              <a:rPr lang="fr-BE" sz="8000" b="1" dirty="0">
                <a:solidFill>
                  <a:schemeClr val="tx1"/>
                </a:solidFill>
                <a:latin typeface="Maiandra GD" panose="020E0502030308020204" pitchFamily="34" charset="0"/>
              </a:rPr>
              <a:t>-  Favoriser  des rencontres  et d’échanges</a:t>
            </a:r>
          </a:p>
          <a:p>
            <a:pPr marL="285750" indent="-285750" algn="l">
              <a:buFontTx/>
              <a:buChar char="-"/>
            </a:pPr>
            <a:r>
              <a:rPr lang="fr-BE" sz="80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      - Activité culturel </a:t>
            </a:r>
          </a:p>
          <a:p>
            <a:pPr marL="285750" indent="-285750" algn="l">
              <a:buFontTx/>
              <a:buChar char="-"/>
            </a:pPr>
            <a:r>
              <a:rPr lang="fr-BE" sz="80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       - Projet au Sud </a:t>
            </a:r>
          </a:p>
          <a:p>
            <a:pPr marL="285750" indent="-285750" algn="l">
              <a:buFontTx/>
              <a:buChar char="-"/>
            </a:pPr>
            <a:endParaRPr lang="fr-BE" sz="80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pPr marL="285750" indent="-285750" algn="l">
              <a:buFontTx/>
              <a:buChar char="-"/>
            </a:pPr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algn="l"/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084495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1437928"/>
            <a:ext cx="6476256" cy="1342999"/>
          </a:xfrm>
        </p:spPr>
        <p:txBody>
          <a:bodyPr>
            <a:noAutofit/>
          </a:bodyPr>
          <a:lstStyle/>
          <a:p>
            <a:pPr algn="ctr"/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International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Youth</a:t>
            </a: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 Association  for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development</a:t>
            </a:r>
            <a:b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</a:b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IYAD </a:t>
            </a:r>
            <a:br>
              <a:rPr lang="fr-BE" sz="4000" dirty="0">
                <a:latin typeface="Maiandra GD" panose="020E0502030308020204" pitchFamily="34" charset="0"/>
              </a:rPr>
            </a:br>
            <a:r>
              <a:rPr lang="fr-BE" sz="4000" dirty="0">
                <a:latin typeface="Maiandra GD" panose="020E0502030308020204" pitchFamily="34" charset="0"/>
              </a:rPr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6984776" cy="3168352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fr-BE" sz="12800" b="1" dirty="0">
                <a:solidFill>
                  <a:schemeClr val="tx1"/>
                </a:solidFill>
                <a:latin typeface="Maiandra GD" panose="020E0502030308020204" pitchFamily="34" charset="0"/>
              </a:rPr>
              <a:t>  rencontre  et échange </a:t>
            </a:r>
          </a:p>
          <a:p>
            <a:pPr marL="285750" indent="-285750" algn="l">
              <a:buFontTx/>
              <a:buChar char="-"/>
            </a:pP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AROSA     </a:t>
            </a:r>
          </a:p>
          <a:p>
            <a:pPr marL="285750" indent="-285750" algn="l">
              <a:buFontTx/>
              <a:buChar char="-"/>
            </a:pPr>
            <a:endParaRPr lang="fr-BE" sz="64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fr-BE" sz="64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Because</a:t>
            </a: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 </a:t>
            </a:r>
            <a:r>
              <a:rPr lang="fr-BE" sz="64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health</a:t>
            </a: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 </a:t>
            </a:r>
          </a:p>
          <a:p>
            <a:pPr marL="285750" indent="-285750" algn="l">
              <a:buFontTx/>
              <a:buChar char="-"/>
            </a:pPr>
            <a:endParaRPr lang="fr-BE" sz="64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ABIOC </a:t>
            </a:r>
          </a:p>
          <a:p>
            <a:pPr marL="285750" indent="-285750" algn="l">
              <a:buFontTx/>
              <a:buChar char="-"/>
            </a:pPr>
            <a:endParaRPr lang="fr-BE" sz="64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Projet </a:t>
            </a:r>
            <a:r>
              <a:rPr lang="fr-BE" sz="64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memisa</a:t>
            </a: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- </a:t>
            </a:r>
            <a:r>
              <a:rPr lang="fr-BE" sz="64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iyad</a:t>
            </a: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-AZV</a:t>
            </a:r>
          </a:p>
          <a:p>
            <a:pPr marL="285750" indent="-285750" algn="l">
              <a:buFontTx/>
              <a:buChar char="-"/>
            </a:pPr>
            <a:endParaRPr lang="fr-BE" sz="42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fr-BE" sz="4200" b="1" dirty="0">
                <a:solidFill>
                  <a:schemeClr val="tx1"/>
                </a:solidFill>
                <a:latin typeface="Maiandra GD" panose="020E0502030308020204" pitchFamily="34" charset="0"/>
              </a:rPr>
              <a:t>  </a:t>
            </a:r>
          </a:p>
          <a:p>
            <a:pPr marL="285750" indent="-285750" algn="l">
              <a:buFontTx/>
              <a:buChar char="-"/>
            </a:pPr>
            <a:endParaRPr lang="fr-BE" sz="80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fr-BE" sz="80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</a:t>
            </a: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pPr marL="285750" indent="-285750" algn="l">
              <a:buFontTx/>
              <a:buChar char="-"/>
            </a:pPr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algn="l"/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967791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1437928"/>
            <a:ext cx="6476256" cy="1342999"/>
          </a:xfrm>
        </p:spPr>
        <p:txBody>
          <a:bodyPr>
            <a:noAutofit/>
          </a:bodyPr>
          <a:lstStyle/>
          <a:p>
            <a:pPr algn="ctr"/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International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Youth</a:t>
            </a: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 Association  for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development</a:t>
            </a:r>
            <a:b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</a:b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IYAD </a:t>
            </a:r>
            <a:br>
              <a:rPr lang="fr-BE" sz="4000" dirty="0">
                <a:latin typeface="Maiandra GD" panose="020E0502030308020204" pitchFamily="34" charset="0"/>
              </a:rPr>
            </a:br>
            <a:r>
              <a:rPr lang="fr-BE" sz="4000" dirty="0">
                <a:latin typeface="Maiandra GD" panose="020E0502030308020204" pitchFamily="34" charset="0"/>
              </a:rPr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6984776" cy="3168352"/>
          </a:xfrm>
        </p:spPr>
        <p:txBody>
          <a:bodyPr>
            <a:normAutofit/>
          </a:bodyPr>
          <a:lstStyle/>
          <a:p>
            <a:pPr algn="ctr"/>
            <a:r>
              <a:rPr lang="fr-BE" sz="3200" b="1" dirty="0">
                <a:solidFill>
                  <a:schemeClr val="tx1"/>
                </a:solidFill>
                <a:latin typeface="Maiandra GD" panose="020E0502030308020204" pitchFamily="34" charset="0"/>
              </a:rPr>
              <a:t>Activité culturel</a:t>
            </a:r>
          </a:p>
          <a:p>
            <a:pPr algn="ctr"/>
            <a:r>
              <a:rPr lang="fr-BE" sz="3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go </a:t>
            </a:r>
            <a:r>
              <a:rPr lang="fr-BE" sz="32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africa</a:t>
            </a:r>
            <a:r>
              <a:rPr lang="fr-BE" sz="3200" b="1" dirty="0">
                <a:solidFill>
                  <a:schemeClr val="tx1"/>
                </a:solidFill>
                <a:latin typeface="Maiandra GD" panose="020E0502030308020204" pitchFamily="34" charset="0"/>
              </a:rPr>
              <a:t>  festival</a:t>
            </a:r>
            <a:r>
              <a:rPr lang="fr-BE" sz="80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</a:t>
            </a: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pPr marL="285750" indent="-285750" algn="l">
              <a:buFontTx/>
              <a:buChar char="-"/>
            </a:pPr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algn="l"/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963696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1437928"/>
            <a:ext cx="6476256" cy="1342999"/>
          </a:xfrm>
        </p:spPr>
        <p:txBody>
          <a:bodyPr>
            <a:noAutofit/>
          </a:bodyPr>
          <a:lstStyle/>
          <a:p>
            <a:pPr algn="ctr"/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International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Youth</a:t>
            </a: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 Association  for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development</a:t>
            </a:r>
            <a:b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</a:b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IYAD </a:t>
            </a:r>
            <a:br>
              <a:rPr lang="fr-BE" sz="4000" dirty="0">
                <a:latin typeface="Maiandra GD" panose="020E0502030308020204" pitchFamily="34" charset="0"/>
              </a:rPr>
            </a:br>
            <a:r>
              <a:rPr lang="fr-BE" sz="4000" dirty="0">
                <a:latin typeface="Maiandra GD" panose="020E0502030308020204" pitchFamily="34" charset="0"/>
              </a:rPr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6984776" cy="3168352"/>
          </a:xfrm>
        </p:spPr>
        <p:txBody>
          <a:bodyPr>
            <a:normAutofit/>
          </a:bodyPr>
          <a:lstStyle/>
          <a:p>
            <a:pPr algn="ctr"/>
            <a:r>
              <a:rPr lang="fr-BE" sz="3200" b="1" dirty="0">
                <a:solidFill>
                  <a:schemeClr val="tx1"/>
                </a:solidFill>
                <a:latin typeface="Maiandra GD" panose="020E0502030308020204" pitchFamily="34" charset="0"/>
              </a:rPr>
              <a:t>Programme de sud </a:t>
            </a:r>
          </a:p>
          <a:p>
            <a:pPr algn="ctr"/>
            <a:r>
              <a:rPr lang="fr-BE" sz="3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A) </a:t>
            </a:r>
            <a:r>
              <a:rPr lang="fr-BE" sz="32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zuid</a:t>
            </a:r>
            <a:r>
              <a:rPr lang="fr-BE" sz="32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fr-BE" sz="32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werking</a:t>
            </a:r>
            <a:r>
              <a:rPr lang="fr-BE" sz="3200" b="1" dirty="0">
                <a:solidFill>
                  <a:srgbClr val="FF0000"/>
                </a:solidFill>
                <a:latin typeface="Maiandra GD" panose="020E0502030308020204" pitchFamily="34" charset="0"/>
              </a:rPr>
              <a:t>  </a:t>
            </a:r>
            <a:r>
              <a:rPr lang="fr-BE" sz="32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stad</a:t>
            </a:r>
            <a:r>
              <a:rPr lang="fr-BE" sz="32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fr-BE" sz="32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antwerpen</a:t>
            </a:r>
            <a:r>
              <a:rPr lang="fr-BE" sz="3200" b="1" dirty="0">
                <a:solidFill>
                  <a:schemeClr val="tx1"/>
                </a:solidFill>
                <a:latin typeface="Maiandra GD" panose="020E0502030308020204" pitchFamily="34" charset="0"/>
              </a:rPr>
              <a:t> </a:t>
            </a:r>
            <a:r>
              <a:rPr lang="fr-BE" sz="80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</a:t>
            </a: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pPr marL="285750" indent="-285750" algn="l">
              <a:buFontTx/>
              <a:buChar char="-"/>
            </a:pPr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algn="l"/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626495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1437928"/>
            <a:ext cx="6476256" cy="1342999"/>
          </a:xfrm>
        </p:spPr>
        <p:txBody>
          <a:bodyPr>
            <a:noAutofit/>
          </a:bodyPr>
          <a:lstStyle/>
          <a:p>
            <a:pPr algn="ctr"/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International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Youth</a:t>
            </a: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 Association  for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development</a:t>
            </a:r>
            <a:b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</a:b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IYAD </a:t>
            </a:r>
            <a:br>
              <a:rPr lang="fr-BE" sz="4000" dirty="0">
                <a:latin typeface="Maiandra GD" panose="020E0502030308020204" pitchFamily="34" charset="0"/>
              </a:rPr>
            </a:br>
            <a:r>
              <a:rPr lang="fr-BE" sz="4000" dirty="0">
                <a:latin typeface="Maiandra GD" panose="020E0502030308020204" pitchFamily="34" charset="0"/>
              </a:rPr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6984776" cy="3168352"/>
          </a:xfrm>
        </p:spPr>
        <p:txBody>
          <a:bodyPr>
            <a:normAutofit lnSpcReduction="10000"/>
          </a:bodyPr>
          <a:lstStyle/>
          <a:p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algn="l"/>
            <a:r>
              <a:rPr lang="fr-BE" b="1" dirty="0">
                <a:solidFill>
                  <a:schemeClr val="tx1"/>
                </a:solidFill>
                <a:latin typeface="Maiandra GD" panose="020E0502030308020204" pitchFamily="34" charset="0"/>
              </a:rPr>
              <a:t>  vision : </a:t>
            </a:r>
          </a:p>
          <a:p>
            <a:pPr algn="l"/>
            <a:r>
              <a:rPr lang="fr-BE" b="1" dirty="0">
                <a:solidFill>
                  <a:schemeClr val="tx1"/>
                </a:solidFill>
                <a:latin typeface="Maiandra GD" panose="020E0502030308020204" pitchFamily="34" charset="0"/>
              </a:rPr>
              <a:t>- Renforcer les actions de la diaspora  dans leur pays d’origine</a:t>
            </a:r>
          </a:p>
          <a:p>
            <a:pPr algn="l"/>
            <a:r>
              <a:rPr lang="fr-BE" b="1" dirty="0">
                <a:solidFill>
                  <a:schemeClr val="tx1"/>
                </a:solidFill>
                <a:latin typeface="Maiandra GD" panose="020E0502030308020204" pitchFamily="34" charset="0"/>
              </a:rPr>
              <a:t> ( </a:t>
            </a:r>
            <a:r>
              <a:rPr lang="fr-BE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ghana</a:t>
            </a:r>
            <a:r>
              <a:rPr lang="fr-BE" b="1" dirty="0">
                <a:solidFill>
                  <a:schemeClr val="tx1"/>
                </a:solidFill>
                <a:latin typeface="Maiandra GD" panose="020E0502030308020204" pitchFamily="34" charset="0"/>
              </a:rPr>
              <a:t> , R D Congo, Maroc)</a:t>
            </a:r>
          </a:p>
          <a:p>
            <a:pPr algn="l"/>
            <a:r>
              <a:rPr lang="fr-BE" b="1" dirty="0">
                <a:solidFill>
                  <a:schemeClr val="tx1"/>
                </a:solidFill>
                <a:latin typeface="Maiandra GD" panose="020E0502030308020204" pitchFamily="34" charset="0"/>
              </a:rPr>
              <a:t>-Créer une synergie entre diasporas investis dans la solidarité international </a:t>
            </a:r>
          </a:p>
          <a:p>
            <a:pPr algn="l"/>
            <a:r>
              <a:rPr lang="fr-BE" b="1" dirty="0">
                <a:solidFill>
                  <a:schemeClr val="tx1"/>
                </a:solidFill>
                <a:latin typeface="Maiandra GD" panose="020E0502030308020204" pitchFamily="34" charset="0"/>
              </a:rPr>
              <a:t>- Capitaliser l’expertise  de la diaspora comme acteur de changement </a:t>
            </a:r>
          </a:p>
          <a:p>
            <a:pPr algn="l"/>
            <a:r>
              <a:rPr lang="fr-BE" b="1" dirty="0">
                <a:solidFill>
                  <a:schemeClr val="tx1"/>
                </a:solidFill>
                <a:latin typeface="Maiandra GD" panose="020E0502030308020204" pitchFamily="34" charset="0"/>
              </a:rPr>
              <a:t> </a:t>
            </a:r>
          </a:p>
          <a:p>
            <a:pPr algn="l"/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405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1437928"/>
            <a:ext cx="6476256" cy="1342999"/>
          </a:xfrm>
        </p:spPr>
        <p:txBody>
          <a:bodyPr>
            <a:noAutofit/>
          </a:bodyPr>
          <a:lstStyle/>
          <a:p>
            <a:pPr algn="ctr"/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International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Youth</a:t>
            </a: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 Association  for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development</a:t>
            </a:r>
            <a:b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</a:b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IYAD </a:t>
            </a:r>
            <a:br>
              <a:rPr lang="fr-BE" sz="4000" dirty="0">
                <a:latin typeface="Maiandra GD" panose="020E0502030308020204" pitchFamily="34" charset="0"/>
              </a:rPr>
            </a:br>
            <a:r>
              <a:rPr lang="fr-BE" sz="4000" dirty="0">
                <a:latin typeface="Maiandra GD" panose="020E0502030308020204" pitchFamily="34" charset="0"/>
              </a:rPr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6984776" cy="3168352"/>
          </a:xfrm>
        </p:spPr>
        <p:txBody>
          <a:bodyPr>
            <a:normAutofit/>
          </a:bodyPr>
          <a:lstStyle/>
          <a:p>
            <a:pPr algn="ctr"/>
            <a:r>
              <a:rPr lang="fr-BE" sz="1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            </a:t>
            </a:r>
          </a:p>
          <a:p>
            <a:pPr marL="285750" indent="-285750" algn="l">
              <a:buFontTx/>
              <a:buChar char="-"/>
            </a:pPr>
            <a:r>
              <a:rPr lang="fr-BE" sz="1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Revalidation  des patients AVC (2012-2016)</a:t>
            </a:r>
          </a:p>
          <a:p>
            <a:pPr marL="285750" indent="-285750" algn="l">
              <a:buFontTx/>
              <a:buChar char="-"/>
            </a:pPr>
            <a:endParaRPr lang="fr-BE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Planning familiale  (2016-2020)</a:t>
            </a:r>
          </a:p>
          <a:p>
            <a:pPr marL="285750" indent="-285750" algn="l">
              <a:buFontTx/>
              <a:buChar char="-"/>
            </a:pPr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414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1437928"/>
            <a:ext cx="6476256" cy="1342999"/>
          </a:xfrm>
        </p:spPr>
        <p:txBody>
          <a:bodyPr>
            <a:noAutofit/>
          </a:bodyPr>
          <a:lstStyle/>
          <a:p>
            <a:pPr algn="ctr"/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International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Youth</a:t>
            </a: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 Association  for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development</a:t>
            </a:r>
            <a:b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</a:b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IYAD </a:t>
            </a:r>
            <a:br>
              <a:rPr lang="fr-BE" sz="4000" dirty="0">
                <a:latin typeface="Maiandra GD" panose="020E0502030308020204" pitchFamily="34" charset="0"/>
              </a:rPr>
            </a:br>
            <a:r>
              <a:rPr lang="fr-BE" sz="4000" dirty="0">
                <a:latin typeface="Maiandra GD" panose="020E0502030308020204" pitchFamily="34" charset="0"/>
              </a:rPr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6984776" cy="3168352"/>
          </a:xfrm>
        </p:spPr>
        <p:txBody>
          <a:bodyPr>
            <a:normAutofit/>
          </a:bodyPr>
          <a:lstStyle/>
          <a:p>
            <a:pPr algn="ctr"/>
            <a:r>
              <a:rPr lang="fr-BE" sz="80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</a:t>
            </a:r>
            <a:r>
              <a:rPr lang="fr-BE" sz="64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pPr marL="285750" indent="-285750" algn="l">
              <a:buFontTx/>
              <a:buChar char="-"/>
            </a:pPr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algn="l"/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-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C852D02-291E-4C96-A1CA-683854DA2D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568952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963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6984776" cy="3168352"/>
          </a:xfrm>
        </p:spPr>
        <p:txBody>
          <a:bodyPr>
            <a:normAutofit/>
          </a:bodyPr>
          <a:lstStyle/>
          <a:p>
            <a:pPr algn="ctr"/>
            <a:r>
              <a:rPr lang="fr-BE" sz="1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            </a:t>
            </a:r>
          </a:p>
          <a:p>
            <a:pPr marL="285750" indent="-285750" algn="l">
              <a:buFontTx/>
              <a:buChar char="-"/>
            </a:pPr>
            <a:r>
              <a:rPr lang="fr-BE" sz="1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699DC521-A8F2-478C-BD61-45AC05D416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D6B09C6-7267-4A3C-85FA-70F09E596C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640960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69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1437928"/>
            <a:ext cx="6476256" cy="1342999"/>
          </a:xfrm>
        </p:spPr>
        <p:txBody>
          <a:bodyPr>
            <a:noAutofit/>
          </a:bodyPr>
          <a:lstStyle/>
          <a:p>
            <a:pPr algn="ctr"/>
            <a:endParaRPr lang="fr-BE" sz="4000" dirty="0">
              <a:latin typeface="Maiandra GD" panose="020E0502030308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6984776" cy="3168352"/>
          </a:xfrm>
        </p:spPr>
        <p:txBody>
          <a:bodyPr>
            <a:normAutofit/>
          </a:bodyPr>
          <a:lstStyle/>
          <a:p>
            <a:pPr algn="ctr"/>
            <a:r>
              <a:rPr lang="fr-BE" sz="1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            </a:t>
            </a:r>
          </a:p>
          <a:p>
            <a:pPr marL="285750" indent="-285750" algn="l">
              <a:buFontTx/>
              <a:buChar char="-"/>
            </a:pPr>
            <a:r>
              <a:rPr lang="fr-BE" sz="1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5CA082-7340-404A-80E6-1919338CB0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6652"/>
            <a:ext cx="8208912" cy="615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85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1437928"/>
            <a:ext cx="6476256" cy="1342999"/>
          </a:xfrm>
        </p:spPr>
        <p:txBody>
          <a:bodyPr>
            <a:noAutofit/>
          </a:bodyPr>
          <a:lstStyle/>
          <a:p>
            <a:pPr algn="ctr"/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International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Youth</a:t>
            </a: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 Association  for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development</a:t>
            </a:r>
            <a:b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</a:b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IYAD </a:t>
            </a:r>
            <a:br>
              <a:rPr lang="fr-BE" sz="4000" dirty="0">
                <a:latin typeface="Maiandra GD" panose="020E0502030308020204" pitchFamily="34" charset="0"/>
              </a:rPr>
            </a:br>
            <a:r>
              <a:rPr lang="fr-BE" sz="4000" dirty="0">
                <a:latin typeface="Maiandra GD" panose="020E0502030308020204" pitchFamily="34" charset="0"/>
              </a:rPr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6984776" cy="3168352"/>
          </a:xfrm>
        </p:spPr>
        <p:txBody>
          <a:bodyPr>
            <a:normAutofit/>
          </a:bodyPr>
          <a:lstStyle/>
          <a:p>
            <a:pPr algn="ctr"/>
            <a:r>
              <a:rPr lang="fr-BE" sz="1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            </a:t>
            </a:r>
          </a:p>
          <a:p>
            <a:pPr marL="285750" indent="-285750" algn="l">
              <a:buFontTx/>
              <a:buChar char="-"/>
            </a:pPr>
            <a:r>
              <a:rPr lang="fr-BE" sz="1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Revalidation  des patients AVC (2012-2016)</a:t>
            </a:r>
          </a:p>
          <a:p>
            <a:pPr marL="285750" indent="-285750" algn="l">
              <a:buFontTx/>
              <a:buChar char="-"/>
            </a:pPr>
            <a:endParaRPr lang="fr-BE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Planning familiale  (2016-2020)</a:t>
            </a:r>
          </a:p>
          <a:p>
            <a:pPr marL="285750" indent="-285750" algn="l">
              <a:buFontTx/>
              <a:buChar char="-"/>
            </a:pPr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336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1437928"/>
            <a:ext cx="6476256" cy="1342999"/>
          </a:xfrm>
        </p:spPr>
        <p:txBody>
          <a:bodyPr>
            <a:noAutofit/>
          </a:bodyPr>
          <a:lstStyle/>
          <a:p>
            <a:pPr algn="ctr"/>
            <a:br>
              <a:rPr lang="fr-BE" sz="4000" dirty="0">
                <a:latin typeface="Maiandra GD" panose="020E0502030308020204" pitchFamily="34" charset="0"/>
              </a:rPr>
            </a:br>
            <a:r>
              <a:rPr lang="fr-BE" sz="4000" dirty="0">
                <a:latin typeface="Maiandra GD" panose="020E0502030308020204" pitchFamily="34" charset="0"/>
              </a:rPr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6984776" cy="3168352"/>
          </a:xfrm>
        </p:spPr>
        <p:txBody>
          <a:bodyPr>
            <a:normAutofit/>
          </a:bodyPr>
          <a:lstStyle/>
          <a:p>
            <a:pPr algn="ctr"/>
            <a:r>
              <a:rPr lang="fr-BE" sz="1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            </a:t>
            </a:r>
          </a:p>
          <a:p>
            <a:pPr marL="285750" indent="-285750" algn="l">
              <a:buFontTx/>
              <a:buChar char="-"/>
            </a:pPr>
            <a:r>
              <a:rPr lang="fr-BE" sz="1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C5AC47-BAD2-4187-BA6A-98BD347A9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43" y="260648"/>
            <a:ext cx="832369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933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1437928"/>
            <a:ext cx="6476256" cy="1342999"/>
          </a:xfrm>
        </p:spPr>
        <p:txBody>
          <a:bodyPr>
            <a:noAutofit/>
          </a:bodyPr>
          <a:lstStyle/>
          <a:p>
            <a:pPr algn="ctr"/>
            <a:br>
              <a:rPr lang="fr-BE" sz="4000" dirty="0">
                <a:latin typeface="Maiandra GD" panose="020E0502030308020204" pitchFamily="34" charset="0"/>
              </a:rPr>
            </a:br>
            <a:r>
              <a:rPr lang="fr-BE" sz="4000" dirty="0">
                <a:latin typeface="Maiandra GD" panose="020E0502030308020204" pitchFamily="34" charset="0"/>
              </a:rPr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6984776" cy="3168352"/>
          </a:xfrm>
        </p:spPr>
        <p:txBody>
          <a:bodyPr>
            <a:normAutofit/>
          </a:bodyPr>
          <a:lstStyle/>
          <a:p>
            <a:pPr algn="ctr"/>
            <a:r>
              <a:rPr lang="fr-BE" sz="1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            </a:t>
            </a:r>
          </a:p>
          <a:p>
            <a:pPr marL="285750" indent="-285750" algn="l">
              <a:buFontTx/>
              <a:buChar char="-"/>
            </a:pPr>
            <a:r>
              <a:rPr lang="fr-BE" sz="1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52B8E95-3AE3-41BB-BFAC-D74FED606B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64096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480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1437928"/>
            <a:ext cx="6476256" cy="1342999"/>
          </a:xfrm>
        </p:spPr>
        <p:txBody>
          <a:bodyPr>
            <a:noAutofit/>
          </a:bodyPr>
          <a:lstStyle/>
          <a:p>
            <a:pPr algn="ctr"/>
            <a:br>
              <a:rPr lang="fr-BE" sz="4000" dirty="0">
                <a:latin typeface="Maiandra GD" panose="020E0502030308020204" pitchFamily="34" charset="0"/>
              </a:rPr>
            </a:br>
            <a:r>
              <a:rPr lang="fr-BE" sz="4000" dirty="0">
                <a:latin typeface="Maiandra GD" panose="020E0502030308020204" pitchFamily="34" charset="0"/>
              </a:rPr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6984776" cy="3168352"/>
          </a:xfrm>
        </p:spPr>
        <p:txBody>
          <a:bodyPr>
            <a:normAutofit/>
          </a:bodyPr>
          <a:lstStyle/>
          <a:p>
            <a:pPr algn="ctr"/>
            <a:r>
              <a:rPr lang="fr-BE" sz="1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             </a:t>
            </a:r>
          </a:p>
          <a:p>
            <a:pPr marL="285750" indent="-285750" algn="l">
              <a:buFontTx/>
              <a:buChar char="-"/>
            </a:pPr>
            <a:r>
              <a:rPr lang="fr-BE" sz="1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marL="285750" indent="-285750" algn="l">
              <a:buFontTx/>
              <a:buChar char="-"/>
            </a:pPr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7587C3A-1360-4071-B351-F0D6489C58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4664"/>
            <a:ext cx="8064896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276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1437928"/>
            <a:ext cx="6476256" cy="1342999"/>
          </a:xfrm>
        </p:spPr>
        <p:txBody>
          <a:bodyPr>
            <a:noAutofit/>
          </a:bodyPr>
          <a:lstStyle/>
          <a:p>
            <a:pPr algn="ctr"/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International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Youth</a:t>
            </a: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 Association  for </a:t>
            </a:r>
            <a:r>
              <a:rPr lang="fr-BE" sz="2000" b="1" dirty="0" err="1">
                <a:solidFill>
                  <a:schemeClr val="tx1"/>
                </a:solidFill>
                <a:latin typeface="Maiandra GD" panose="020E0502030308020204" pitchFamily="34" charset="0"/>
              </a:rPr>
              <a:t>development</a:t>
            </a:r>
            <a:b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</a:br>
            <a:r>
              <a:rPr lang="fr-BE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IYAD </a:t>
            </a:r>
            <a:br>
              <a:rPr lang="fr-BE" sz="4000" dirty="0">
                <a:latin typeface="Maiandra GD" panose="020E0502030308020204" pitchFamily="34" charset="0"/>
              </a:rPr>
            </a:br>
            <a:r>
              <a:rPr lang="fr-BE" sz="4000" dirty="0">
                <a:latin typeface="Maiandra GD" panose="020E0502030308020204" pitchFamily="34" charset="0"/>
              </a:rPr>
              <a:t>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6984776" cy="3168352"/>
          </a:xfrm>
        </p:spPr>
        <p:txBody>
          <a:bodyPr>
            <a:normAutofit/>
          </a:bodyPr>
          <a:lstStyle/>
          <a:p>
            <a:pPr algn="ctr"/>
            <a:r>
              <a:rPr lang="fr-BE" sz="3200" b="1" dirty="0">
                <a:solidFill>
                  <a:schemeClr val="tx1"/>
                </a:solidFill>
                <a:latin typeface="Maiandra GD" panose="020E0502030308020204" pitchFamily="34" charset="0"/>
              </a:rPr>
              <a:t>Programme de sud </a:t>
            </a:r>
          </a:p>
          <a:p>
            <a:pPr algn="ctr"/>
            <a:r>
              <a:rPr lang="fr-BE" sz="32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</a:t>
            </a:r>
            <a:r>
              <a:rPr lang="fr-BE" sz="3200" b="1" dirty="0">
                <a:solidFill>
                  <a:srgbClr val="FF0000"/>
                </a:solidFill>
                <a:latin typeface="Maiandra GD" panose="020E0502030308020204" pitchFamily="34" charset="0"/>
              </a:rPr>
              <a:t> B)soins palliatifs  </a:t>
            </a:r>
            <a:r>
              <a:rPr lang="fr-BE" sz="8000" b="1" dirty="0">
                <a:solidFill>
                  <a:srgbClr val="FF0000"/>
                </a:solidFill>
                <a:latin typeface="Maiandra GD" panose="020E0502030308020204" pitchFamily="34" charset="0"/>
              </a:rPr>
              <a:t>             </a:t>
            </a:r>
            <a:r>
              <a:rPr lang="fr-BE" sz="6400" b="1" dirty="0">
                <a:solidFill>
                  <a:srgbClr val="FF0000"/>
                </a:solidFill>
                <a:latin typeface="Maiandra GD" panose="020E0502030308020204" pitchFamily="34" charset="0"/>
              </a:rPr>
              <a:t>            </a:t>
            </a:r>
          </a:p>
          <a:p>
            <a:pPr marL="285750" indent="-285750" algn="l">
              <a:buFontTx/>
              <a:buChar char="-"/>
            </a:pPr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            </a:t>
            </a:r>
          </a:p>
          <a:p>
            <a:endParaRPr lang="fr-BE" sz="1800" b="1" dirty="0">
              <a:solidFill>
                <a:schemeClr val="tx1"/>
              </a:solidFill>
              <a:latin typeface="Maiandra GD" panose="020E0502030308020204" pitchFamily="34" charset="0"/>
            </a:endParaRPr>
          </a:p>
          <a:p>
            <a:pPr algn="l"/>
            <a:r>
              <a:rPr lang="fr-BE" sz="1800" b="1" dirty="0">
                <a:solidFill>
                  <a:schemeClr val="tx1"/>
                </a:solidFill>
                <a:latin typeface="Maiandra GD" panose="020E0502030308020204" pitchFamily="34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916822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fr-BE" dirty="0">
                <a:solidFill>
                  <a:schemeClr val="tx1"/>
                </a:solidFill>
              </a:rPr>
              <a:t>Palliafamilli  déjà (12 ans ) </a:t>
            </a:r>
          </a:p>
        </p:txBody>
      </p:sp>
      <p:pic>
        <p:nvPicPr>
          <p:cNvPr id="1026" name="Picture 2" descr="E:\photo colloque soin pal ped\DSC005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496945" cy="500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741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-540568" y="166688"/>
            <a:ext cx="8221663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nl-BE" altLang="fr-FR" sz="4000" dirty="0">
                <a:solidFill>
                  <a:srgbClr val="000000"/>
                </a:solidFill>
                <a:latin typeface="+mj-lt"/>
              </a:rPr>
              <a:t>SP </a:t>
            </a:r>
            <a:r>
              <a:rPr lang="nl-BE" altLang="fr-FR" sz="4000" dirty="0" err="1">
                <a:solidFill>
                  <a:srgbClr val="000000"/>
                </a:solidFill>
                <a:latin typeface="+mj-lt"/>
              </a:rPr>
              <a:t>sur</a:t>
            </a:r>
            <a:r>
              <a:rPr lang="nl-BE" altLang="fr-FR" sz="4000" dirty="0">
                <a:solidFill>
                  <a:srgbClr val="000000"/>
                </a:solidFill>
                <a:latin typeface="+mj-lt"/>
              </a:rPr>
              <a:t> base du </a:t>
            </a:r>
            <a:r>
              <a:rPr lang="nl-BE" altLang="fr-FR" sz="4000" dirty="0" err="1">
                <a:solidFill>
                  <a:srgbClr val="000000"/>
                </a:solidFill>
                <a:latin typeface="+mj-lt"/>
              </a:rPr>
              <a:t>bénévolat</a:t>
            </a:r>
            <a:endParaRPr lang="nl-BE" altLang="fr-FR" sz="4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457200" y="1600200"/>
            <a:ext cx="8221663" cy="451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nl-BE" altLang="fr-FR" dirty="0">
                <a:solidFill>
                  <a:srgbClr val="000000"/>
                </a:solidFill>
                <a:latin typeface="+mj-lt"/>
              </a:rPr>
              <a:t> A) </a:t>
            </a:r>
            <a:r>
              <a:rPr lang="nl-BE" altLang="fr-FR" b="1" dirty="0">
                <a:solidFill>
                  <a:srgbClr val="000000"/>
                </a:solidFill>
                <a:latin typeface="+mj-lt"/>
              </a:rPr>
              <a:t>BENEVOLES PROFFESIONELLES</a:t>
            </a:r>
          </a:p>
          <a:p>
            <a:pPr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nl-BE" altLang="fr-FR" b="1" dirty="0">
              <a:solidFill>
                <a:srgbClr val="000000"/>
              </a:solidFill>
              <a:latin typeface="+mj-lt"/>
            </a:endParaRPr>
          </a:p>
          <a:p>
            <a:pPr lvl="2"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nl-BE" altLang="fr-FR" dirty="0">
                <a:solidFill>
                  <a:srgbClr val="000000"/>
                </a:solidFill>
                <a:latin typeface="+mj-lt"/>
              </a:rPr>
              <a:t> 4 </a:t>
            </a:r>
            <a:r>
              <a:rPr lang="nl-BE" altLang="fr-FR" dirty="0" err="1">
                <a:solidFill>
                  <a:srgbClr val="000000"/>
                </a:solidFill>
                <a:latin typeface="+mj-lt"/>
              </a:rPr>
              <a:t>médecins</a:t>
            </a:r>
            <a:r>
              <a:rPr lang="nl-BE" altLang="fr-FR" dirty="0">
                <a:solidFill>
                  <a:srgbClr val="000000"/>
                </a:solidFill>
                <a:latin typeface="+mj-lt"/>
              </a:rPr>
              <a:t>,  </a:t>
            </a:r>
          </a:p>
          <a:p>
            <a:pPr lvl="2"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nl-BE" altLang="fr-FR" dirty="0">
                <a:solidFill>
                  <a:srgbClr val="000000"/>
                </a:solidFill>
                <a:latin typeface="+mj-lt"/>
              </a:rPr>
              <a:t> 4 </a:t>
            </a:r>
            <a:r>
              <a:rPr lang="nl-BE" altLang="fr-FR" dirty="0" err="1">
                <a:solidFill>
                  <a:srgbClr val="000000"/>
                </a:solidFill>
                <a:latin typeface="+mj-lt"/>
              </a:rPr>
              <a:t>infirmiers</a:t>
            </a:r>
            <a:r>
              <a:rPr lang="nl-BE" altLang="fr-FR" dirty="0">
                <a:solidFill>
                  <a:srgbClr val="000000"/>
                </a:solidFill>
                <a:latin typeface="+mj-lt"/>
              </a:rPr>
              <a:t>, </a:t>
            </a:r>
          </a:p>
          <a:p>
            <a:pPr lvl="2"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nl-BE" altLang="fr-FR" dirty="0">
                <a:solidFill>
                  <a:srgbClr val="000000"/>
                </a:solidFill>
                <a:latin typeface="+mj-lt"/>
              </a:rPr>
              <a:t> 1  </a:t>
            </a:r>
            <a:r>
              <a:rPr lang="nl-BE" altLang="fr-FR" dirty="0" err="1">
                <a:solidFill>
                  <a:srgbClr val="000000"/>
                </a:solidFill>
                <a:latin typeface="+mj-lt"/>
              </a:rPr>
              <a:t>référant</a:t>
            </a:r>
            <a:r>
              <a:rPr lang="nl-BE" altLang="fr-FR" dirty="0">
                <a:solidFill>
                  <a:srgbClr val="000000"/>
                </a:solidFill>
                <a:latin typeface="+mj-lt"/>
              </a:rPr>
              <a:t> </a:t>
            </a:r>
            <a:r>
              <a:rPr lang="nl-BE" altLang="fr-FR" dirty="0" err="1">
                <a:solidFill>
                  <a:srgbClr val="000000"/>
                </a:solidFill>
                <a:latin typeface="+mj-lt"/>
              </a:rPr>
              <a:t>spirituel</a:t>
            </a:r>
            <a:r>
              <a:rPr lang="nl-BE" altLang="fr-FR" dirty="0">
                <a:solidFill>
                  <a:srgbClr val="000000"/>
                </a:solidFill>
                <a:latin typeface="+mj-lt"/>
              </a:rPr>
              <a:t>, </a:t>
            </a:r>
          </a:p>
          <a:p>
            <a:pPr lvl="2"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nl-BE" altLang="fr-FR" dirty="0">
                <a:solidFill>
                  <a:srgbClr val="000000"/>
                </a:solidFill>
                <a:latin typeface="+mj-lt"/>
              </a:rPr>
              <a:t> 3 </a:t>
            </a:r>
            <a:r>
              <a:rPr lang="nl-BE" altLang="fr-FR" dirty="0" err="1">
                <a:solidFill>
                  <a:srgbClr val="000000"/>
                </a:solidFill>
                <a:latin typeface="+mj-lt"/>
              </a:rPr>
              <a:t>kinésithérapeute</a:t>
            </a:r>
            <a:r>
              <a:rPr lang="nl-BE" altLang="fr-FR" dirty="0">
                <a:solidFill>
                  <a:srgbClr val="000000"/>
                </a:solidFill>
                <a:latin typeface="+mj-lt"/>
              </a:rPr>
              <a:t>,</a:t>
            </a:r>
          </a:p>
          <a:p>
            <a:pPr lvl="2"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nl-BE" altLang="fr-FR" dirty="0">
                <a:solidFill>
                  <a:srgbClr val="000000"/>
                </a:solidFill>
                <a:latin typeface="+mj-lt"/>
              </a:rPr>
              <a:t> 1 </a:t>
            </a:r>
            <a:r>
              <a:rPr lang="nl-BE" altLang="fr-FR" dirty="0" err="1">
                <a:solidFill>
                  <a:srgbClr val="000000"/>
                </a:solidFill>
                <a:latin typeface="+mj-lt"/>
              </a:rPr>
              <a:t>tradipraticiens</a:t>
            </a:r>
            <a:r>
              <a:rPr lang="nl-BE" altLang="fr-FR" dirty="0">
                <a:solidFill>
                  <a:srgbClr val="000000"/>
                </a:solidFill>
                <a:latin typeface="+mj-lt"/>
              </a:rPr>
              <a:t>,</a:t>
            </a:r>
          </a:p>
          <a:p>
            <a:pPr lvl="2"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nl-BE" altLang="fr-FR" dirty="0">
                <a:solidFill>
                  <a:srgbClr val="000000"/>
                </a:solidFill>
                <a:latin typeface="+mj-lt"/>
              </a:rPr>
              <a:t> 1 juriste </a:t>
            </a:r>
          </a:p>
          <a:p>
            <a:pPr lvl="2"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nl-BE" altLang="fr-FR" dirty="0">
                <a:solidFill>
                  <a:srgbClr val="000000"/>
                </a:solidFill>
                <a:latin typeface="+mj-lt"/>
              </a:rPr>
              <a:t> 1 </a:t>
            </a:r>
            <a:r>
              <a:rPr lang="nl-BE" altLang="fr-FR" dirty="0" err="1">
                <a:solidFill>
                  <a:srgbClr val="000000"/>
                </a:solidFill>
                <a:latin typeface="+mj-lt"/>
              </a:rPr>
              <a:t>assistant</a:t>
            </a:r>
            <a:r>
              <a:rPr lang="nl-BE" altLang="fr-FR" dirty="0">
                <a:solidFill>
                  <a:srgbClr val="000000"/>
                </a:solidFill>
                <a:latin typeface="+mj-lt"/>
              </a:rPr>
              <a:t> sociale</a:t>
            </a:r>
          </a:p>
          <a:p>
            <a:pPr lvl="2"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nl-BE" altLang="fr-FR" dirty="0">
                <a:solidFill>
                  <a:srgbClr val="000000"/>
                </a:solidFill>
                <a:latin typeface="+mj-lt"/>
              </a:rPr>
              <a:t> 4 </a:t>
            </a:r>
            <a:r>
              <a:rPr lang="nl-BE" altLang="fr-FR" dirty="0" err="1">
                <a:solidFill>
                  <a:srgbClr val="000000"/>
                </a:solidFill>
                <a:latin typeface="+mj-lt"/>
              </a:rPr>
              <a:t>psychologue</a:t>
            </a:r>
            <a:r>
              <a:rPr lang="nl-BE" altLang="fr-FR" dirty="0">
                <a:solidFill>
                  <a:srgbClr val="000000"/>
                </a:solidFill>
                <a:latin typeface="+mj-lt"/>
              </a:rPr>
              <a:t> </a:t>
            </a:r>
          </a:p>
          <a:p>
            <a:pPr lvl="2"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nl-BE" altLang="fr-FR" dirty="0">
                <a:solidFill>
                  <a:srgbClr val="000000"/>
                </a:solidFill>
                <a:latin typeface="+mj-lt"/>
              </a:rPr>
              <a:t> 1 </a:t>
            </a:r>
            <a:r>
              <a:rPr lang="nl-BE" altLang="fr-FR" dirty="0" err="1">
                <a:solidFill>
                  <a:srgbClr val="000000"/>
                </a:solidFill>
                <a:latin typeface="+mj-lt"/>
              </a:rPr>
              <a:t>staticien</a:t>
            </a:r>
            <a:r>
              <a:rPr lang="nl-BE" altLang="fr-FR" dirty="0">
                <a:solidFill>
                  <a:srgbClr val="000000"/>
                </a:solidFill>
                <a:latin typeface="+mj-lt"/>
              </a:rPr>
              <a:t> </a:t>
            </a:r>
          </a:p>
          <a:p>
            <a:pPr lvl="2"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nl-BE" altLang="fr-FR" dirty="0">
              <a:solidFill>
                <a:srgbClr val="000000"/>
              </a:solidFill>
              <a:latin typeface="+mj-lt"/>
            </a:endParaRPr>
          </a:p>
          <a:p>
            <a:pPr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nl-BE" altLang="fr-FR" dirty="0">
                <a:solidFill>
                  <a:srgbClr val="000000"/>
                </a:solidFill>
                <a:latin typeface="+mj-lt"/>
              </a:rPr>
              <a:t> B) </a:t>
            </a:r>
            <a:r>
              <a:rPr lang="nl-BE" altLang="fr-FR" b="1" dirty="0">
                <a:solidFill>
                  <a:srgbClr val="000000"/>
                </a:solidFill>
                <a:latin typeface="+mj-lt"/>
              </a:rPr>
              <a:t>BENEVOLES NON PROFFESIONELLES</a:t>
            </a:r>
          </a:p>
          <a:p>
            <a:pPr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nl-BE" altLang="fr-FR" b="1" dirty="0">
              <a:solidFill>
                <a:srgbClr val="000000"/>
              </a:solidFill>
              <a:latin typeface="+mj-lt"/>
            </a:endParaRPr>
          </a:p>
          <a:p>
            <a:pPr lvl="2"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nl-BE" altLang="fr-FR" dirty="0" err="1">
                <a:solidFill>
                  <a:srgbClr val="000000"/>
                </a:solidFill>
                <a:latin typeface="+mj-lt"/>
              </a:rPr>
              <a:t>Population</a:t>
            </a:r>
            <a:r>
              <a:rPr lang="nl-BE" altLang="fr-FR" dirty="0">
                <a:solidFill>
                  <a:srgbClr val="000000"/>
                </a:solidFill>
                <a:latin typeface="+mj-lt"/>
              </a:rPr>
              <a:t>, </a:t>
            </a:r>
            <a:r>
              <a:rPr lang="nl-BE" altLang="fr-FR" dirty="0" err="1">
                <a:solidFill>
                  <a:srgbClr val="000000"/>
                </a:solidFill>
                <a:latin typeface="+mj-lt"/>
              </a:rPr>
              <a:t>communauté</a:t>
            </a:r>
            <a:r>
              <a:rPr lang="nl-BE" altLang="fr-FR" dirty="0">
                <a:solidFill>
                  <a:srgbClr val="000000"/>
                </a:solidFill>
                <a:latin typeface="+mj-lt"/>
              </a:rPr>
              <a:t>, </a:t>
            </a:r>
            <a:r>
              <a:rPr lang="nl-BE" altLang="fr-FR" dirty="0" err="1">
                <a:solidFill>
                  <a:srgbClr val="000000"/>
                </a:solidFill>
                <a:latin typeface="+mj-lt"/>
              </a:rPr>
              <a:t>église</a:t>
            </a:r>
            <a:r>
              <a:rPr lang="nl-BE" altLang="fr-FR" dirty="0">
                <a:solidFill>
                  <a:srgbClr val="000000"/>
                </a:solidFill>
                <a:latin typeface="+mj-lt"/>
              </a:rPr>
              <a:t>, </a:t>
            </a:r>
          </a:p>
          <a:p>
            <a:pPr lvl="2"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nl-BE" altLang="fr-FR" dirty="0" err="1">
                <a:solidFill>
                  <a:srgbClr val="000000"/>
                </a:solidFill>
                <a:latin typeface="+mj-lt"/>
              </a:rPr>
              <a:t>organisation</a:t>
            </a:r>
            <a:r>
              <a:rPr lang="nl-BE" altLang="fr-FR" dirty="0">
                <a:solidFill>
                  <a:srgbClr val="000000"/>
                </a:solidFill>
                <a:latin typeface="+mj-lt"/>
              </a:rPr>
              <a:t> ,asbl </a:t>
            </a:r>
          </a:p>
        </p:txBody>
      </p:sp>
    </p:spTree>
    <p:extLst>
      <p:ext uri="{BB962C8B-B14F-4D97-AF65-F5344CB8AC3E}">
        <p14:creationId xmlns:p14="http://schemas.microsoft.com/office/powerpoint/2010/main" val="3908169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683568" y="315176"/>
            <a:ext cx="8221663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algn="ctr"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nl-BE" altLang="fr-FR" sz="44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457200" y="1600200"/>
            <a:ext cx="8221663" cy="451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ea typeface="Microsoft YaHei" charset="-122"/>
              </a:defRPr>
            </a:lvl9pPr>
          </a:lstStyle>
          <a:p>
            <a:pPr defTabSz="449263" eaLnBrk="1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r>
              <a:rPr lang="nl-BE" altLang="fr-FR" dirty="0">
                <a:solidFill>
                  <a:srgbClr val="000000"/>
                </a:solidFill>
                <a:latin typeface="Calibri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35351" y="1196752"/>
            <a:ext cx="8147248" cy="2425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l-BE" sz="2400" dirty="0">
                <a:latin typeface="Calibri"/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nl-BE" sz="24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nl-BE" sz="3200" dirty="0">
                <a:latin typeface="Calibri"/>
                <a:ea typeface="Calibri"/>
                <a:cs typeface="Times New Roman"/>
              </a:rPr>
              <a:t>      Au </a:t>
            </a:r>
            <a:r>
              <a:rPr lang="nl-BE" sz="3200" dirty="0" err="1">
                <a:latin typeface="Calibri"/>
                <a:ea typeface="Calibri"/>
                <a:cs typeface="Times New Roman"/>
              </a:rPr>
              <a:t>fur</a:t>
            </a:r>
            <a:r>
              <a:rPr lang="nl-BE" sz="3200" dirty="0">
                <a:latin typeface="Calibri"/>
                <a:ea typeface="Calibri"/>
                <a:cs typeface="Times New Roman"/>
              </a:rPr>
              <a:t> des </a:t>
            </a:r>
            <a:r>
              <a:rPr lang="nl-BE" sz="3200" dirty="0" err="1">
                <a:latin typeface="Calibri"/>
                <a:ea typeface="Calibri"/>
                <a:cs typeface="Times New Roman"/>
              </a:rPr>
              <a:t>années</a:t>
            </a:r>
            <a:r>
              <a:rPr lang="nl-BE" sz="3200" dirty="0">
                <a:latin typeface="Calibri"/>
                <a:ea typeface="Calibri"/>
                <a:cs typeface="Times New Roman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nl-BE" sz="3200" dirty="0" err="1">
                <a:latin typeface="Calibri"/>
                <a:ea typeface="Calibri"/>
                <a:cs typeface="Times New Roman"/>
              </a:rPr>
              <a:t>Reseau</a:t>
            </a:r>
            <a:r>
              <a:rPr lang="nl-BE" sz="3200" dirty="0">
                <a:latin typeface="Calibri"/>
                <a:ea typeface="Calibri"/>
                <a:cs typeface="Times New Roman"/>
              </a:rPr>
              <a:t> de </a:t>
            </a:r>
            <a:r>
              <a:rPr lang="nl-BE" sz="3200" dirty="0" err="1">
                <a:latin typeface="Calibri"/>
                <a:ea typeface="Calibri"/>
                <a:cs typeface="Times New Roman"/>
              </a:rPr>
              <a:t>soins</a:t>
            </a:r>
            <a:r>
              <a:rPr lang="nl-BE" sz="3200" dirty="0">
                <a:latin typeface="Calibri"/>
                <a:ea typeface="Calibri"/>
                <a:cs typeface="Times New Roman"/>
              </a:rPr>
              <a:t> </a:t>
            </a:r>
            <a:r>
              <a:rPr lang="nl-BE" sz="3200" dirty="0" err="1">
                <a:latin typeface="Calibri"/>
                <a:ea typeface="Calibri"/>
                <a:cs typeface="Times New Roman"/>
              </a:rPr>
              <a:t>palliatifs</a:t>
            </a:r>
            <a:r>
              <a:rPr lang="nl-BE" sz="3200" dirty="0">
                <a:latin typeface="Calibri"/>
                <a:ea typeface="Calibri"/>
                <a:cs typeface="Times New Roman"/>
              </a:rPr>
              <a:t> en R D Congo </a:t>
            </a:r>
            <a:r>
              <a:rPr lang="fr-FR" sz="3200" i="1" dirty="0">
                <a:effectLst/>
                <a:latin typeface="Calibri"/>
                <a:ea typeface="Calibri"/>
                <a:cs typeface="Times New Roman"/>
              </a:rPr>
              <a:t> </a:t>
            </a:r>
            <a:endParaRPr lang="fr-BE" sz="32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946588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>
            <a:extLst>
              <a:ext uri="{FF2B5EF4-FFF2-40B4-BE49-F238E27FC236}">
                <a16:creationId xmlns:a16="http://schemas.microsoft.com/office/drawing/2014/main" id="{2AB8BCC5-C038-4AFD-BCB8-0732B393B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196975"/>
            <a:ext cx="7993063" cy="519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F7AA0B7-E1DC-42F6-B161-4878C006D432}"/>
              </a:ext>
            </a:extLst>
          </p:cNvPr>
          <p:cNvSpPr txBox="1"/>
          <p:nvPr/>
        </p:nvSpPr>
        <p:spPr>
          <a:xfrm>
            <a:off x="684212" y="276168"/>
            <a:ext cx="6336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altLang="fr-FR" sz="3600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Formation</a:t>
            </a:r>
            <a:r>
              <a:rPr lang="nl-BE" altLang="fr-FR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continu 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74310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861CDF-513A-4EF7-A98A-C7878489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3" name="Image 1">
            <a:extLst>
              <a:ext uri="{FF2B5EF4-FFF2-40B4-BE49-F238E27FC236}">
                <a16:creationId xmlns:a16="http://schemas.microsoft.com/office/drawing/2014/main" id="{AC144B14-0A97-426B-B943-956E9F11F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45" y="128588"/>
            <a:ext cx="8359775" cy="6396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858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D93E1C2-6DDA-406B-8FC4-D5301A18E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8351"/>
            <a:ext cx="7669485" cy="54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AA21E2DF-2700-438E-AF96-F2A7B438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8588"/>
            <a:ext cx="8221663" cy="1433512"/>
          </a:xfrm>
        </p:spPr>
        <p:txBody>
          <a:bodyPr>
            <a:normAutofit fontScale="90000"/>
          </a:bodyPr>
          <a:lstStyle/>
          <a:p>
            <a:pPr defTabSz="449263" eaLnBrk="1" hangingPunct="1">
              <a:defRPr/>
            </a:pPr>
            <a:r>
              <a:rPr lang="fr-BE" altLang="fr-FR" sz="2800" b="1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Intégration de module soins palliatif dans la formation initiale (infirmier/médecin)</a:t>
            </a:r>
            <a:br>
              <a:rPr lang="fr-BE" altLang="fr-FR" sz="18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109438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AA21E2DF-2700-438E-AF96-F2A7B438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8588"/>
            <a:ext cx="8221663" cy="1433512"/>
          </a:xfrm>
        </p:spPr>
        <p:txBody>
          <a:bodyPr>
            <a:normAutofit fontScale="90000"/>
          </a:bodyPr>
          <a:lstStyle/>
          <a:p>
            <a:pPr defTabSz="449263" eaLnBrk="1" hangingPunct="1">
              <a:defRPr/>
            </a:pPr>
            <a:r>
              <a:rPr lang="fr-BE" altLang="fr-FR" sz="2800" b="1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Intégration de module soins palliatif dans la formation initiale (infirmier/médecin)</a:t>
            </a:r>
            <a:br>
              <a:rPr lang="fr-BE" altLang="fr-FR" sz="18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fr-FR" altLang="fr-FR" dirty="0"/>
          </a:p>
        </p:txBody>
      </p:sp>
      <p:pic>
        <p:nvPicPr>
          <p:cNvPr id="4" name="Image 3" descr="Une image contenant personne, intérieur, plafond, debout&#10;&#10;Description générée automatiquement">
            <a:extLst>
              <a:ext uri="{FF2B5EF4-FFF2-40B4-BE49-F238E27FC236}">
                <a16:creationId xmlns:a16="http://schemas.microsoft.com/office/drawing/2014/main" id="{5D2E5363-D308-D84B-60DE-7036D7CBEA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0728"/>
            <a:ext cx="8427343" cy="549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1131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457200" y="128588"/>
            <a:ext cx="822007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9pPr>
          </a:lstStyle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nl-BE" altLang="fr-FR">
              <a:solidFill>
                <a:srgbClr val="000000"/>
              </a:solidFill>
            </a:endParaRPr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179388" y="476250"/>
            <a:ext cx="8497887" cy="564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BE" altLang="fr-FR" sz="1900" b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Mise en place des unités mobiles d’accompagnement et de soins palliatifs dans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fr-BE" altLang="fr-FR" sz="1900" b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les institutions sanitaires (CUK&amp;HGR N’</a:t>
            </a:r>
            <a:r>
              <a:rPr lang="fr-BE" altLang="fr-FR" sz="1900" b="1" dirty="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djili</a:t>
            </a:r>
            <a:r>
              <a:rPr lang="fr-BE" altLang="fr-FR" sz="1900" b="1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)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fr-FR" altLang="fr-FR" sz="2000" dirty="0">
                <a:solidFill>
                  <a:srgbClr val="FF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fr-BE" altLang="fr-FR" sz="4000" dirty="0">
              <a:solidFill>
                <a:srgbClr val="FF33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fr-BE" altLang="fr-FR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fr-BE" altLang="fr-FR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6" name="Imag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562100"/>
            <a:ext cx="7200900" cy="489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0315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44463"/>
            <a:ext cx="8643937" cy="635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36055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1260648" y="512676"/>
            <a:ext cx="7772400" cy="648071"/>
          </a:xfrm>
        </p:spPr>
        <p:txBody>
          <a:bodyPr>
            <a:noAutofit/>
          </a:bodyPr>
          <a:lstStyle/>
          <a:p>
            <a:r>
              <a:rPr lang="fr-BE" sz="4000" dirty="0">
                <a:solidFill>
                  <a:schemeClr val="tx1"/>
                </a:solidFill>
              </a:rPr>
              <a:t>Equipe mobile  SP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1844824"/>
            <a:ext cx="6984776" cy="4176464"/>
          </a:xfrm>
        </p:spPr>
        <p:txBody>
          <a:bodyPr>
            <a:normAutofit/>
          </a:bodyPr>
          <a:lstStyle/>
          <a:p>
            <a:pPr algn="l"/>
            <a:r>
              <a:rPr lang="fr-BE" dirty="0"/>
              <a:t> </a:t>
            </a:r>
          </a:p>
          <a:p>
            <a:pPr algn="l"/>
            <a:endParaRPr lang="fr-BE" dirty="0"/>
          </a:p>
          <a:p>
            <a:pPr algn="l"/>
            <a:endParaRPr lang="fr-BE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20031"/>
            <a:ext cx="8280920" cy="527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21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756592" y="417004"/>
            <a:ext cx="7772400" cy="648071"/>
          </a:xfrm>
        </p:spPr>
        <p:txBody>
          <a:bodyPr>
            <a:noAutofit/>
          </a:bodyPr>
          <a:lstStyle/>
          <a:p>
            <a:r>
              <a:rPr lang="fr-BE" sz="4000" dirty="0">
                <a:solidFill>
                  <a:schemeClr val="tx1"/>
                </a:solidFill>
              </a:rPr>
              <a:t>Equipe mobile  SP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1844824"/>
            <a:ext cx="6984776" cy="4176464"/>
          </a:xfrm>
        </p:spPr>
        <p:txBody>
          <a:bodyPr>
            <a:normAutofit/>
          </a:bodyPr>
          <a:lstStyle/>
          <a:p>
            <a:pPr algn="l"/>
            <a:r>
              <a:rPr lang="fr-BE" dirty="0"/>
              <a:t> </a:t>
            </a:r>
          </a:p>
          <a:p>
            <a:pPr algn="l"/>
            <a:endParaRPr lang="fr-BE" dirty="0"/>
          </a:p>
          <a:p>
            <a:pPr algn="l"/>
            <a:endParaRPr lang="fr-BE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28" y="1196752"/>
            <a:ext cx="7920372" cy="528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777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828600" y="512676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fr-BE" dirty="0"/>
              <a:t> 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1844824"/>
            <a:ext cx="7632848" cy="4176464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fr-BE" dirty="0"/>
              <a:t>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                 Synergie  moteur de l’autonomie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</a:t>
            </a:r>
            <a:r>
              <a:rPr lang="fr-BE" sz="3200" dirty="0">
                <a:solidFill>
                  <a:srgbClr val="FF0000"/>
                </a:solidFill>
              </a:rPr>
              <a:t>Nord- nord 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trajet ambassadeur …..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programme quinquennal (bac, </a:t>
            </a:r>
            <a:r>
              <a:rPr lang="fr-BE" sz="3200" dirty="0" err="1">
                <a:solidFill>
                  <a:schemeClr val="tx1"/>
                </a:solidFill>
              </a:rPr>
              <a:t>memisa</a:t>
            </a:r>
            <a:r>
              <a:rPr lang="fr-BE" sz="3200" dirty="0">
                <a:solidFill>
                  <a:schemeClr val="tx1"/>
                </a:solidFill>
              </a:rPr>
              <a:t>, </a:t>
            </a:r>
            <a:r>
              <a:rPr lang="fr-BE" sz="3200" dirty="0" err="1">
                <a:solidFill>
                  <a:schemeClr val="tx1"/>
                </a:solidFill>
              </a:rPr>
              <a:t>msv</a:t>
            </a:r>
            <a:r>
              <a:rPr lang="fr-BE" sz="3200" dirty="0">
                <a:solidFill>
                  <a:schemeClr val="tx1"/>
                </a:solidFill>
              </a:rPr>
              <a:t>)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sensibilisations conjointe  (</a:t>
            </a:r>
            <a:r>
              <a:rPr lang="fr-BE" sz="3200" dirty="0" err="1">
                <a:solidFill>
                  <a:schemeClr val="tx1"/>
                </a:solidFill>
              </a:rPr>
              <a:t>wg</a:t>
            </a:r>
            <a:r>
              <a:rPr lang="fr-BE" sz="3200" dirty="0">
                <a:solidFill>
                  <a:schemeClr val="tx1"/>
                </a:solidFill>
              </a:rPr>
              <a:t> </a:t>
            </a:r>
            <a:r>
              <a:rPr lang="fr-BE" sz="3200" dirty="0" err="1">
                <a:solidFill>
                  <a:schemeClr val="tx1"/>
                </a:solidFill>
              </a:rPr>
              <a:t>because</a:t>
            </a:r>
            <a:r>
              <a:rPr lang="fr-BE" sz="3200" dirty="0">
                <a:solidFill>
                  <a:schemeClr val="tx1"/>
                </a:solidFill>
              </a:rPr>
              <a:t> </a:t>
            </a:r>
            <a:r>
              <a:rPr lang="fr-BE" sz="3200" dirty="0" err="1">
                <a:solidFill>
                  <a:schemeClr val="tx1"/>
                </a:solidFill>
              </a:rPr>
              <a:t>health</a:t>
            </a:r>
            <a:r>
              <a:rPr lang="fr-BE" sz="3200" dirty="0">
                <a:solidFill>
                  <a:schemeClr val="tx1"/>
                </a:solidFill>
              </a:rPr>
              <a:t>)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47146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828600" y="512676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fr-BE" dirty="0"/>
              <a:t> 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1844824"/>
            <a:ext cx="7632848" cy="4176464"/>
          </a:xfrm>
        </p:spPr>
        <p:txBody>
          <a:bodyPr>
            <a:normAutofit lnSpcReduction="10000"/>
          </a:bodyPr>
          <a:lstStyle/>
          <a:p>
            <a:pPr algn="l"/>
            <a:r>
              <a:rPr lang="fr-BE" dirty="0"/>
              <a:t> </a:t>
            </a:r>
          </a:p>
          <a:p>
            <a:pPr algn="ctr"/>
            <a:r>
              <a:rPr lang="fr-BE" sz="3200" dirty="0">
                <a:solidFill>
                  <a:schemeClr val="tx1"/>
                </a:solidFill>
              </a:rPr>
              <a:t>   Synergie  moteur de l’autonomie et pérennisation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</a:t>
            </a:r>
            <a:r>
              <a:rPr lang="fr-BE" sz="3200" dirty="0">
                <a:solidFill>
                  <a:srgbClr val="FF0000"/>
                </a:solidFill>
              </a:rPr>
              <a:t>Nord- sud 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volontaire professionnel  …..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 cadre d’échange  (paternalisme )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  partage et réflexion 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52098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828600" y="116632"/>
            <a:ext cx="7772400" cy="792088"/>
          </a:xfrm>
        </p:spPr>
        <p:txBody>
          <a:bodyPr/>
          <a:lstStyle/>
          <a:p>
            <a:endParaRPr lang="fr-BE" sz="2400" b="1" dirty="0">
              <a:solidFill>
                <a:schemeClr val="tx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1844824"/>
            <a:ext cx="6984776" cy="4176464"/>
          </a:xfrm>
        </p:spPr>
        <p:txBody>
          <a:bodyPr>
            <a:normAutofit/>
          </a:bodyPr>
          <a:lstStyle/>
          <a:p>
            <a:pPr algn="l"/>
            <a:endParaRPr lang="fr-BE" sz="1800" dirty="0"/>
          </a:p>
          <a:p>
            <a:pPr algn="l"/>
            <a:endParaRPr lang="fr-BE" dirty="0"/>
          </a:p>
          <a:p>
            <a:pPr algn="l"/>
            <a:endParaRPr lang="fr-BE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24744"/>
            <a:ext cx="7560840" cy="561662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75A5BA9-0173-483D-AE7B-A43DFDC500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77144"/>
            <a:ext cx="8361312" cy="517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197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828600" y="512676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fr-BE" dirty="0"/>
              <a:t> 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1628800"/>
            <a:ext cx="7632848" cy="4392488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fr-BE" dirty="0"/>
              <a:t> </a:t>
            </a:r>
          </a:p>
          <a:p>
            <a:pPr algn="ctr"/>
            <a:r>
              <a:rPr lang="fr-BE" sz="3200" dirty="0">
                <a:solidFill>
                  <a:schemeClr val="tx1"/>
                </a:solidFill>
              </a:rPr>
              <a:t>   Synergie  moteur de l’autonomie et pérennisation </a:t>
            </a:r>
          </a:p>
          <a:p>
            <a:pPr algn="ctr"/>
            <a:r>
              <a:rPr lang="fr-BE" sz="3200" dirty="0">
                <a:solidFill>
                  <a:schemeClr val="tx1"/>
                </a:solidFill>
              </a:rPr>
              <a:t>  </a:t>
            </a:r>
            <a:r>
              <a:rPr lang="fr-BE" sz="3200" dirty="0">
                <a:solidFill>
                  <a:srgbClr val="FF0000"/>
                </a:solidFill>
              </a:rPr>
              <a:t>Sud- sud 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 -programme MSV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-  programme BAC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 - hub santé  (congrès soins palliatifs)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   - Ministère de la santé 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fr-BE" sz="3200" dirty="0">
              <a:solidFill>
                <a:schemeClr val="tx1"/>
              </a:solidFill>
            </a:endParaRP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5572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B7341-9007-46D5-BF6A-78D7CEFF4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graphicFrame>
        <p:nvGraphicFramePr>
          <p:cNvPr id="3" name="Objet 1">
            <a:extLst>
              <a:ext uri="{FF2B5EF4-FFF2-40B4-BE49-F238E27FC236}">
                <a16:creationId xmlns:a16="http://schemas.microsoft.com/office/drawing/2014/main" id="{14418CD9-16EB-4465-B016-0912A15799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075" y="92075"/>
          <a:ext cx="8836025" cy="650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1344072" imgH="8019870" progId="AcroExch.Document.7">
                  <p:embed/>
                </p:oleObj>
              </mc:Choice>
              <mc:Fallback>
                <p:oleObj name="Acrobat Document" r:id="rId2" imgW="11344072" imgH="8019870" progId="AcroExch.Document.7">
                  <p:embed/>
                  <p:pic>
                    <p:nvPicPr>
                      <p:cNvPr id="3" name="Objet 1">
                        <a:extLst>
                          <a:ext uri="{FF2B5EF4-FFF2-40B4-BE49-F238E27FC236}">
                            <a16:creationId xmlns:a16="http://schemas.microsoft.com/office/drawing/2014/main" id="{14418CD9-16EB-4465-B016-0912A15799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" y="92075"/>
                        <a:ext cx="8836025" cy="650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9959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FFFB47-F5ED-4AAE-9682-447F9954F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8684AF-F054-419D-946E-7F0AB92A8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7000"/>
            <a:ext cx="8642350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5008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1844824"/>
            <a:ext cx="6984776" cy="4176464"/>
          </a:xfrm>
        </p:spPr>
        <p:txBody>
          <a:bodyPr>
            <a:normAutofit/>
          </a:bodyPr>
          <a:lstStyle/>
          <a:p>
            <a:pPr algn="l"/>
            <a:r>
              <a:rPr lang="fr-BE" dirty="0"/>
              <a:t> </a:t>
            </a:r>
          </a:p>
          <a:p>
            <a:pPr algn="ctr"/>
            <a:r>
              <a:rPr lang="fr-BE" sz="5400" dirty="0">
                <a:solidFill>
                  <a:schemeClr val="tx1"/>
                </a:solidFill>
              </a:rPr>
              <a:t>Synergie avec MSV</a:t>
            </a:r>
            <a:endParaRPr lang="fr-BE" sz="5400" b="1" dirty="0">
              <a:solidFill>
                <a:schemeClr val="tx1"/>
              </a:solidFill>
            </a:endParaRPr>
          </a:p>
          <a:p>
            <a:pPr algn="l"/>
            <a:endParaRPr lang="fr-BE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08368ECA-5BBA-4C6B-86FC-2A4D38F879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F6A63D-114E-40E8-86B9-C15C8F109A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74694"/>
            <a:ext cx="8499720" cy="570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228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"/>
          <p:cNvSpPr>
            <a:spLocks noGrp="1"/>
          </p:cNvSpPr>
          <p:nvPr>
            <p:ph type="title"/>
          </p:nvPr>
        </p:nvSpPr>
        <p:spPr>
          <a:xfrm>
            <a:off x="457200" y="127000"/>
            <a:ext cx="8224838" cy="1530350"/>
          </a:xfrm>
        </p:spPr>
        <p:txBody>
          <a:bodyPr/>
          <a:lstStyle/>
          <a:p>
            <a:pPr eaLnBrk="1" hangingPunct="1"/>
            <a:endParaRPr lang="fr-FR" altLang="fr-FR"/>
          </a:p>
        </p:txBody>
      </p:sp>
      <p:sp>
        <p:nvSpPr>
          <p:cNvPr id="44035" name="Rectangl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4838" cy="4521200"/>
          </a:xfrm>
        </p:spPr>
        <p:txBody>
          <a:bodyPr/>
          <a:lstStyle/>
          <a:p>
            <a:pPr indent="-339725" eaLnBrk="1" hangingPunct="1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/>
              <a:t>                         </a:t>
            </a:r>
          </a:p>
          <a:p>
            <a:pPr indent="-339725" eaLnBrk="1" hangingPunct="1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altLang="fr-FR"/>
          </a:p>
          <a:p>
            <a:pPr indent="-339725" eaLnBrk="1" hangingPunct="1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altLang="fr-FR"/>
          </a:p>
          <a:p>
            <a:pPr indent="-339725" eaLnBrk="1" hangingPunct="1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altLang="fr-FR"/>
              <a:t>                                </a:t>
            </a:r>
          </a:p>
        </p:txBody>
      </p:sp>
      <p:pic>
        <p:nvPicPr>
          <p:cNvPr id="44036" name="Imag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27000"/>
            <a:ext cx="8712200" cy="632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66790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828600" y="288142"/>
            <a:ext cx="7772400" cy="648071"/>
          </a:xfrm>
        </p:spPr>
        <p:txBody>
          <a:bodyPr>
            <a:noAutofit/>
          </a:bodyPr>
          <a:lstStyle/>
          <a:p>
            <a:r>
              <a:rPr lang="fr-BE" sz="4000" dirty="0">
                <a:solidFill>
                  <a:schemeClr val="tx1"/>
                </a:solidFill>
              </a:rPr>
              <a:t>Sensibilisation  KLB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1844824"/>
            <a:ext cx="6984776" cy="4176464"/>
          </a:xfrm>
        </p:spPr>
        <p:txBody>
          <a:bodyPr>
            <a:normAutofit/>
          </a:bodyPr>
          <a:lstStyle/>
          <a:p>
            <a:pPr algn="l"/>
            <a:r>
              <a:rPr lang="fr-BE" dirty="0"/>
              <a:t> </a:t>
            </a:r>
          </a:p>
          <a:p>
            <a:pPr algn="l"/>
            <a:r>
              <a:rPr lang="fr-BE" dirty="0"/>
              <a:t>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06742"/>
            <a:ext cx="8712968" cy="520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845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1476672" y="200818"/>
            <a:ext cx="7772400" cy="648071"/>
          </a:xfrm>
        </p:spPr>
        <p:txBody>
          <a:bodyPr>
            <a:noAutofit/>
          </a:bodyPr>
          <a:lstStyle/>
          <a:p>
            <a:r>
              <a:rPr lang="fr-BE" sz="4000" dirty="0">
                <a:solidFill>
                  <a:schemeClr val="tx1"/>
                </a:solidFill>
              </a:rPr>
              <a:t>formation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1844824"/>
            <a:ext cx="6984776" cy="4176464"/>
          </a:xfrm>
        </p:spPr>
        <p:txBody>
          <a:bodyPr>
            <a:normAutofit/>
          </a:bodyPr>
          <a:lstStyle/>
          <a:p>
            <a:pPr algn="l"/>
            <a:r>
              <a:rPr lang="fr-BE" dirty="0"/>
              <a:t> </a:t>
            </a:r>
          </a:p>
          <a:p>
            <a:pPr algn="l"/>
            <a:r>
              <a:rPr lang="fr-BE" dirty="0"/>
              <a:t> 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06742"/>
            <a:ext cx="8424936" cy="53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2881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fr-CH" sz="2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fr-CH" sz="2800" dirty="0">
              <a:latin typeface="Arial" pitchFamily="34" charset="0"/>
              <a:cs typeface="Arial" pitchFamily="34" charset="0"/>
            </a:endParaRPr>
          </a:p>
          <a:p>
            <a:endParaRPr lang="fr-CH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02773F-9DD0-43FE-A499-30F45A408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0658"/>
            <a:ext cx="8352928" cy="624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6557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1260648" y="392233"/>
            <a:ext cx="7772400" cy="648071"/>
          </a:xfrm>
        </p:spPr>
        <p:txBody>
          <a:bodyPr>
            <a:noAutofit/>
          </a:bodyPr>
          <a:lstStyle/>
          <a:p>
            <a:endParaRPr lang="fr-BE" sz="4000" dirty="0">
              <a:solidFill>
                <a:schemeClr val="tx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1844824"/>
            <a:ext cx="6984776" cy="4176464"/>
          </a:xfrm>
        </p:spPr>
        <p:txBody>
          <a:bodyPr>
            <a:normAutofit/>
          </a:bodyPr>
          <a:lstStyle/>
          <a:p>
            <a:pPr algn="l"/>
            <a:r>
              <a:rPr lang="fr-BE" dirty="0"/>
              <a:t> </a:t>
            </a:r>
          </a:p>
          <a:p>
            <a:pPr algn="l"/>
            <a:r>
              <a:rPr lang="fr-BE" dirty="0"/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6E71935-FDD1-4CA2-A7D1-631242DF9C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8676456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792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1520" y="508332"/>
            <a:ext cx="8229600" cy="706090"/>
          </a:xfrm>
        </p:spPr>
        <p:txBody>
          <a:bodyPr>
            <a:normAutofit/>
          </a:bodyPr>
          <a:lstStyle/>
          <a:p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3" name="Espace réservé du contenu 2">
            <a:extLst>
              <a:ext uri="{FF2B5EF4-FFF2-40B4-BE49-F238E27FC236}">
                <a16:creationId xmlns:a16="http://schemas.microsoft.com/office/drawing/2014/main" id="{39CF6FBB-03E7-4198-8F10-326930D6AA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54" y="1214438"/>
            <a:ext cx="6504516" cy="4878387"/>
          </a:xfrm>
        </p:spPr>
      </p:pic>
    </p:spTree>
    <p:extLst>
      <p:ext uri="{BB962C8B-B14F-4D97-AF65-F5344CB8AC3E}">
        <p14:creationId xmlns:p14="http://schemas.microsoft.com/office/powerpoint/2010/main" val="15118662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828600" y="512676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fr-BE" dirty="0"/>
              <a:t> 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1628800"/>
            <a:ext cx="7632848" cy="4392488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fr-BE" dirty="0"/>
              <a:t> </a:t>
            </a:r>
          </a:p>
          <a:p>
            <a:pPr algn="ctr"/>
            <a:r>
              <a:rPr lang="fr-BE" sz="3200" dirty="0">
                <a:solidFill>
                  <a:schemeClr val="tx1"/>
                </a:solidFill>
              </a:rPr>
              <a:t>   </a:t>
            </a:r>
            <a:r>
              <a:rPr lang="fr-BE" sz="3800" dirty="0">
                <a:solidFill>
                  <a:schemeClr val="tx1"/>
                </a:solidFill>
              </a:rPr>
              <a:t>Synergie  moteur de l’autonomie et pérennisation </a:t>
            </a:r>
          </a:p>
          <a:p>
            <a:pPr algn="ctr"/>
            <a:r>
              <a:rPr lang="fr-BE" sz="3800" dirty="0">
                <a:solidFill>
                  <a:schemeClr val="tx1"/>
                </a:solidFill>
              </a:rPr>
              <a:t>  </a:t>
            </a:r>
            <a:r>
              <a:rPr lang="fr-BE" sz="3800" dirty="0">
                <a:solidFill>
                  <a:srgbClr val="FF0000"/>
                </a:solidFill>
              </a:rPr>
              <a:t>Sud- Nord  </a:t>
            </a:r>
          </a:p>
          <a:p>
            <a:pPr algn="ctr"/>
            <a:endParaRPr lang="fr-BE" sz="3800" dirty="0">
              <a:solidFill>
                <a:srgbClr val="FF0000"/>
              </a:solidFill>
            </a:endParaRPr>
          </a:p>
          <a:p>
            <a:pPr algn="ctr"/>
            <a:r>
              <a:rPr lang="fr-BE" sz="3800" dirty="0">
                <a:solidFill>
                  <a:srgbClr val="FF0000"/>
                </a:solidFill>
              </a:rPr>
              <a:t>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 - Echange de bonne pratique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  - renforcement de capacité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   - réseautage </a:t>
            </a:r>
          </a:p>
          <a:p>
            <a:pPr algn="l"/>
            <a:endParaRPr lang="fr-BE" sz="3200" dirty="0">
              <a:solidFill>
                <a:schemeClr val="tx1"/>
              </a:solidFill>
            </a:endParaRP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 </a:t>
            </a:r>
          </a:p>
          <a:p>
            <a:pPr algn="l"/>
            <a:r>
              <a:rPr lang="fr-BE" sz="32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11702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BE" sz="2400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6724CC-EBF2-4846-899C-9791AFC17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5400" b="1" dirty="0"/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15751197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8_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E58978C9EF1547A9835AAD7FB51546" ma:contentTypeVersion="16" ma:contentTypeDescription="Een nieuw document maken." ma:contentTypeScope="" ma:versionID="3f935db3c8af264ebf271b0e6bca8a45">
  <xsd:schema xmlns:xsd="http://www.w3.org/2001/XMLSchema" xmlns:xs="http://www.w3.org/2001/XMLSchema" xmlns:p="http://schemas.microsoft.com/office/2006/metadata/properties" xmlns:ns2="67bd3c9d-e201-4853-a3bd-90b166559b19" xmlns:ns3="8aa47a31-2ea1-4dc7-a203-8b4478cf06e6" targetNamespace="http://schemas.microsoft.com/office/2006/metadata/properties" ma:root="true" ma:fieldsID="bce7ae650c709aa243bdbc9eb5fdfa27" ns2:_="" ns3:_="">
    <xsd:import namespace="67bd3c9d-e201-4853-a3bd-90b166559b19"/>
    <xsd:import namespace="8aa47a31-2ea1-4dc7-a203-8b4478cf06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bd3c9d-e201-4853-a3bd-90b166559b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8d24064c-84dd-40a8-8895-1ae0c821fa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a47a31-2ea1-4dc7-a203-8b4478cf06e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c41ef48-4452-41bb-a2e8-20e513fdfaef}" ma:internalName="TaxCatchAll" ma:showField="CatchAllData" ma:web="8aa47a31-2ea1-4dc7-a203-8b4478cf06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aa47a31-2ea1-4dc7-a203-8b4478cf06e6" xsi:nil="true"/>
    <lcf76f155ced4ddcb4097134ff3c332f xmlns="67bd3c9d-e201-4853-a3bd-90b166559b1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2E39925-B937-4262-95D0-E35DD77954C2}"/>
</file>

<file path=customXml/itemProps2.xml><?xml version="1.0" encoding="utf-8"?>
<ds:datastoreItem xmlns:ds="http://schemas.openxmlformats.org/officeDocument/2006/customXml" ds:itemID="{5F5853EE-A68A-42FE-969B-DB4199E02721}"/>
</file>

<file path=customXml/itemProps3.xml><?xml version="1.0" encoding="utf-8"?>
<ds:datastoreItem xmlns:ds="http://schemas.openxmlformats.org/officeDocument/2006/customXml" ds:itemID="{02AFFC30-5407-4F2E-B011-C20A527E8266}"/>
</file>

<file path=docProps/app.xml><?xml version="1.0" encoding="utf-8"?>
<Properties xmlns="http://schemas.openxmlformats.org/officeDocument/2006/extended-properties" xmlns:vt="http://schemas.openxmlformats.org/officeDocument/2006/docPropsVTypes">
  <TotalTime>2175</TotalTime>
  <Words>571</Words>
  <Application>Microsoft Office PowerPoint</Application>
  <PresentationFormat>Affichage à l'écran (4:3)</PresentationFormat>
  <Paragraphs>192</Paragraphs>
  <Slides>41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54" baseType="lpstr">
      <vt:lpstr>Arial</vt:lpstr>
      <vt:lpstr>Calibri</vt:lpstr>
      <vt:lpstr>Constantia</vt:lpstr>
      <vt:lpstr>Maiandra GD</vt:lpstr>
      <vt:lpstr>Times New Roman</vt:lpstr>
      <vt:lpstr>Trebuchet MS</vt:lpstr>
      <vt:lpstr>Wingdings</vt:lpstr>
      <vt:lpstr>Wingdings 2</vt:lpstr>
      <vt:lpstr>Wingdings 3</vt:lpstr>
      <vt:lpstr>8_Débit</vt:lpstr>
      <vt:lpstr>2_Thème Office</vt:lpstr>
      <vt:lpstr>Facet</vt:lpstr>
      <vt:lpstr>Acrobat Document</vt:lpstr>
      <vt:lpstr>International Youth Association  for development IYAD  Anselme mubeneshayi K. </vt:lpstr>
      <vt:lpstr>International Youth Association  for development IYAD   </vt:lpstr>
      <vt:lpstr>International Youth Association  for development IYAD   </vt:lpstr>
      <vt:lpstr>International Youth Association  for development IYAD   </vt:lpstr>
      <vt:lpstr>International Youth Association  for development IYAD   </vt:lpstr>
      <vt:lpstr>International Youth Association  for development IYAD   </vt:lpstr>
      <vt:lpstr>International Youth Association  for development IYAD   </vt:lpstr>
      <vt:lpstr>International Youth Association  for development IYAD   </vt:lpstr>
      <vt:lpstr>Présentation PowerPoint</vt:lpstr>
      <vt:lpstr>Présentation PowerPoint</vt:lpstr>
      <vt:lpstr>International Youth Association  for development IYAD   </vt:lpstr>
      <vt:lpstr>  </vt:lpstr>
      <vt:lpstr>  </vt:lpstr>
      <vt:lpstr>  </vt:lpstr>
      <vt:lpstr>International Youth Association  for development IYAD   </vt:lpstr>
      <vt:lpstr>Palliafamilli  déjà (12 ans ) </vt:lpstr>
      <vt:lpstr>Présentation PowerPoint</vt:lpstr>
      <vt:lpstr>Présentation PowerPoint</vt:lpstr>
      <vt:lpstr>Présentation PowerPoint</vt:lpstr>
      <vt:lpstr>Présentation PowerPoint</vt:lpstr>
      <vt:lpstr>Intégration de module soins palliatif dans la formation initiale (infirmier/médecin) </vt:lpstr>
      <vt:lpstr>Intégration de module soins palliatif dans la formation initiale (infirmier/médecin) </vt:lpstr>
      <vt:lpstr>Présentation PowerPoint</vt:lpstr>
      <vt:lpstr>Présentation PowerPoint</vt:lpstr>
      <vt:lpstr>Equipe mobile  SP</vt:lpstr>
      <vt:lpstr>Equipe mobile  SP</vt:lpstr>
      <vt:lpstr>  </vt:lpstr>
      <vt:lpstr>  </vt:lpstr>
      <vt:lpstr>Présentation PowerPoint</vt:lpstr>
      <vt:lpstr>  </vt:lpstr>
      <vt:lpstr>Présentation PowerPoint</vt:lpstr>
      <vt:lpstr>Présentation PowerPoint</vt:lpstr>
      <vt:lpstr>Présentation PowerPoint</vt:lpstr>
      <vt:lpstr>Présentation PowerPoint</vt:lpstr>
      <vt:lpstr>Sensibilisation  KLB </vt:lpstr>
      <vt:lpstr>formation</vt:lpstr>
      <vt:lpstr>Présentation PowerPoint</vt:lpstr>
      <vt:lpstr>Présentation PowerPoint</vt:lpstr>
      <vt:lpstr>Présentation PowerPoint</vt:lpstr>
      <vt:lpstr> 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Soins palliatifs et rites  Réalités à Kinshasa</dc:title>
  <dc:creator>anselme</dc:creator>
  <cp:lastModifiedBy>anselme kananga</cp:lastModifiedBy>
  <cp:revision>161</cp:revision>
  <dcterms:created xsi:type="dcterms:W3CDTF">2018-04-26T19:56:48Z</dcterms:created>
  <dcterms:modified xsi:type="dcterms:W3CDTF">2022-06-30T09:54:11Z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0x0101009FE58978C9EF1547A9835AAD7FB51546</vt:lpwstr>
  </property>
</Properties>
</file>