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6" r:id="rId5"/>
    <p:sldId id="407" r:id="rId6"/>
    <p:sldId id="406" r:id="rId7"/>
    <p:sldId id="321" r:id="rId8"/>
    <p:sldId id="340" r:id="rId9"/>
    <p:sldId id="341" r:id="rId10"/>
    <p:sldId id="288" r:id="rId11"/>
    <p:sldId id="399" r:id="rId12"/>
    <p:sldId id="258" r:id="rId13"/>
    <p:sldId id="400" r:id="rId14"/>
    <p:sldId id="323" r:id="rId15"/>
    <p:sldId id="401" r:id="rId16"/>
    <p:sldId id="405" r:id="rId17"/>
    <p:sldId id="403" r:id="rId18"/>
    <p:sldId id="408" r:id="rId19"/>
    <p:sldId id="358" r:id="rId20"/>
    <p:sldId id="359" r:id="rId21"/>
    <p:sldId id="360" r:id="rId22"/>
    <p:sldId id="404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500"/>
    <a:srgbClr val="5857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ANY\Downloads\Graphiques%20indicateurs%20Conf&#233;rence%20Niamey%20(UDAM%20Foundiougne%20et%20Koungheul)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INTERVENTION%20ENABEL\ACCES%20SOINS%20QUALITE_SDSR\Protection%20Sociale%20en%20Sant&#233;\Protection%20Sociale%20en%20Sant&#233;_Conf&#233;rence%20de%20Niamey\Pr&#233;sentations\Graphiques%20indicateurs%20Conf&#233;rence%20Niamey%20(UDAM%20Foundiougne%20et%20Koungheul)%20VF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pPr>
            <a:r>
              <a:rPr lang="fr-S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Evolution of </a:t>
            </a:r>
            <a:r>
              <a:rPr lang="fr-S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coverage</a:t>
            </a:r>
            <a:r>
              <a:rPr lang="fr-S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rate of the UDAM, </a:t>
            </a:r>
            <a:r>
              <a:rPr lang="fr-SN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S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2014 to 2021</a:t>
            </a:r>
            <a:r>
              <a:rPr lang="fr-SN" sz="16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SN" sz="1600" baseline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Senegal</a:t>
            </a:r>
            <a:endParaRPr lang="fr-F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501634060585199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defRPr>
          </a:pPr>
          <a:endParaRPr lang="nl-B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Feuil1!$D$20</c:f>
              <c:strCache>
                <c:ptCount val="1"/>
                <c:pt idx="0">
                  <c:v>UDAM Foundiougne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l-B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Feuil1!$E$19:$N$19</c:f>
              <c:strCache>
                <c:ptCount val="10"/>
                <c:pt idx="0">
                  <c:v>Avant UDAM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Juin 2017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strCache>
            </c:strRef>
          </c:cat>
          <c:val>
            <c:numRef>
              <c:f>Feuil1!$E$20:$N$20</c:f>
              <c:numCache>
                <c:formatCode>0%</c:formatCode>
                <c:ptCount val="10"/>
                <c:pt idx="0">
                  <c:v>2.4E-2</c:v>
                </c:pt>
                <c:pt idx="1">
                  <c:v>0.04</c:v>
                </c:pt>
                <c:pt idx="2">
                  <c:v>7.0000000000000007E-2</c:v>
                </c:pt>
                <c:pt idx="3">
                  <c:v>0.23</c:v>
                </c:pt>
                <c:pt idx="4">
                  <c:v>0.27</c:v>
                </c:pt>
                <c:pt idx="5">
                  <c:v>0.3</c:v>
                </c:pt>
                <c:pt idx="6">
                  <c:v>0.47</c:v>
                </c:pt>
                <c:pt idx="7">
                  <c:v>0.54</c:v>
                </c:pt>
                <c:pt idx="8">
                  <c:v>0.58299999999999996</c:v>
                </c:pt>
                <c:pt idx="9">
                  <c:v>0.71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48-4B44-99D1-DE64ACA17924}"/>
            </c:ext>
          </c:extLst>
        </c:ser>
        <c:ser>
          <c:idx val="1"/>
          <c:order val="1"/>
          <c:tx>
            <c:strRef>
              <c:f>Feuil1!$D$21</c:f>
              <c:strCache>
                <c:ptCount val="1"/>
                <c:pt idx="0">
                  <c:v>UDAM Koungheul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l-BE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Feuil1!$E$19:$N$19</c:f>
              <c:strCache>
                <c:ptCount val="10"/>
                <c:pt idx="0">
                  <c:v>Avant UDAM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Juin 2017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strCache>
            </c:strRef>
          </c:cat>
          <c:val>
            <c:numRef>
              <c:f>Feuil1!$E$21:$N$21</c:f>
              <c:numCache>
                <c:formatCode>0%</c:formatCode>
                <c:ptCount val="10"/>
                <c:pt idx="0">
                  <c:v>2.3E-2</c:v>
                </c:pt>
                <c:pt idx="1">
                  <c:v>0.02</c:v>
                </c:pt>
                <c:pt idx="2">
                  <c:v>0.08</c:v>
                </c:pt>
                <c:pt idx="3">
                  <c:v>0.21</c:v>
                </c:pt>
                <c:pt idx="4">
                  <c:v>0.22</c:v>
                </c:pt>
                <c:pt idx="5">
                  <c:v>0.23</c:v>
                </c:pt>
                <c:pt idx="6">
                  <c:v>0.41</c:v>
                </c:pt>
                <c:pt idx="7">
                  <c:v>0.48</c:v>
                </c:pt>
                <c:pt idx="8">
                  <c:v>0.49</c:v>
                </c:pt>
                <c:pt idx="9">
                  <c:v>0.55000000000000004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C48-4B44-99D1-DE64ACA1792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650005568"/>
        <c:axId val="650008832"/>
      </c:lineChart>
      <c:catAx>
        <c:axId val="6500055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0" normalizeH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l-BE"/>
          </a:p>
        </c:txPr>
        <c:crossAx val="650008832"/>
        <c:crosses val="autoZero"/>
        <c:auto val="1"/>
        <c:lblAlgn val="ctr"/>
        <c:lblOffset val="100"/>
        <c:noMultiLvlLbl val="0"/>
      </c:catAx>
      <c:valAx>
        <c:axId val="6500088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650005568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nl-BE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fr-BE" sz="1400" b="1" i="0" u="none" strike="noStrike" kern="1200" spc="0" baseline="0" noProof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000" b="1" noProof="0" dirty="0">
                <a:solidFill>
                  <a:schemeClr val="tx1"/>
                </a:solidFill>
              </a:rPr>
              <a:t>Evolution of the use of health services by DHIU beneficiaries, from 2014 to 2021, Senegal</a:t>
            </a:r>
          </a:p>
        </c:rich>
      </c:tx>
      <c:layout>
        <c:manualLayout>
          <c:xMode val="edge"/>
          <c:yMode val="edge"/>
          <c:x val="0.14435645878523506"/>
          <c:y val="1.37213411692635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fr-BE" sz="1400" b="1" i="0" u="none" strike="noStrike" kern="1200" spc="0" baseline="0" noProof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l-B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Feuil1!$C$85</c:f>
              <c:strCache>
                <c:ptCount val="1"/>
                <c:pt idx="0">
                  <c:v>UDAM Foundiougne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2.52270433905146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4DA-4352-B696-B1A52F0D544D}"/>
                </c:ext>
              </c:extLst>
            </c:dLbl>
            <c:dLbl>
              <c:idx val="2"/>
              <c:layout>
                <c:manualLayout>
                  <c:x val="-3.1533804238143365E-2"/>
                  <c:y val="-8.3851671817164617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4DA-4352-B696-B1A52F0D544D}"/>
                </c:ext>
              </c:extLst>
            </c:dLbl>
            <c:dLbl>
              <c:idx val="3"/>
              <c:layout>
                <c:manualLayout>
                  <c:x val="-1.6818028927009756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DA-4352-B696-B1A52F0D544D}"/>
                </c:ext>
              </c:extLst>
            </c:dLbl>
            <c:dLbl>
              <c:idx val="4"/>
              <c:layout>
                <c:manualLayout>
                  <c:x val="-2.1022536158762192E-2"/>
                  <c:y val="-8.3851671817164617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4DA-4352-B696-B1A52F0D544D}"/>
                </c:ext>
              </c:extLst>
            </c:dLbl>
            <c:dLbl>
              <c:idx val="5"/>
              <c:layout>
                <c:manualLayout>
                  <c:x val="-1.8920282542885972E-2"/>
                  <c:y val="2.286890194877257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4DA-4352-B696-B1A52F0D544D}"/>
                </c:ext>
              </c:extLst>
            </c:dLbl>
            <c:dLbl>
              <c:idx val="6"/>
              <c:layout>
                <c:manualLayout>
                  <c:x val="-2.3124789774638565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4DA-4352-B696-B1A52F0D544D}"/>
                </c:ext>
              </c:extLst>
            </c:dLbl>
            <c:dLbl>
              <c:idx val="7"/>
              <c:layout>
                <c:manualLayout>
                  <c:x val="-2.3124789774638412E-2"/>
                  <c:y val="-8.3851671817164617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4DA-4352-B696-B1A52F0D54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l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Feuil1!$D$84:$K$84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Feuil1!$D$85:$K$85</c:f>
              <c:numCache>
                <c:formatCode>_-* #\ ##0.00\ _C_F_A_-;\-* #\ ##0.00\ _C_F_A_-;_-* "-"\ _C_F_A_-;_-@_-</c:formatCode>
                <c:ptCount val="8"/>
                <c:pt idx="0">
                  <c:v>1.06</c:v>
                </c:pt>
                <c:pt idx="1">
                  <c:v>0.51</c:v>
                </c:pt>
                <c:pt idx="2">
                  <c:v>0.62</c:v>
                </c:pt>
                <c:pt idx="3">
                  <c:v>0.49</c:v>
                </c:pt>
                <c:pt idx="4">
                  <c:v>0.79</c:v>
                </c:pt>
                <c:pt idx="5">
                  <c:v>0.88</c:v>
                </c:pt>
                <c:pt idx="6">
                  <c:v>0.7</c:v>
                </c:pt>
                <c:pt idx="7">
                  <c:v>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DA-4FDC-AD6A-FE87F308A2D8}"/>
            </c:ext>
          </c:extLst>
        </c:ser>
        <c:ser>
          <c:idx val="1"/>
          <c:order val="1"/>
          <c:tx>
            <c:strRef>
              <c:f>Feuil1!$C$86</c:f>
              <c:strCache>
                <c:ptCount val="1"/>
                <c:pt idx="0">
                  <c:v>UDAM Koungheul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1.144685370433640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CE6-4C45-BAEB-62867F5F8A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l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Feuil1!$D$84:$K$84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Feuil1!$D$86:$K$86</c:f>
              <c:numCache>
                <c:formatCode>_-* #\ ##0.00\ _C_F_A_-;\-* #\ ##0.00\ _C_F_A_-;_-* "-"\ _C_F_A_-;_-@_-</c:formatCode>
                <c:ptCount val="8"/>
                <c:pt idx="0">
                  <c:v>0.99</c:v>
                </c:pt>
                <c:pt idx="1">
                  <c:v>0.84</c:v>
                </c:pt>
                <c:pt idx="2">
                  <c:v>0.63</c:v>
                </c:pt>
                <c:pt idx="3">
                  <c:v>0.68</c:v>
                </c:pt>
                <c:pt idx="4">
                  <c:v>1.1100000000000001</c:v>
                </c:pt>
                <c:pt idx="5">
                  <c:v>1.44</c:v>
                </c:pt>
                <c:pt idx="6">
                  <c:v>1.07</c:v>
                </c:pt>
                <c:pt idx="7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DA-4FDC-AD6A-FE87F308A2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37401935"/>
        <c:axId val="1037406927"/>
      </c:barChart>
      <c:catAx>
        <c:axId val="1037401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l-BE"/>
          </a:p>
        </c:txPr>
        <c:crossAx val="1037406927"/>
        <c:crosses val="autoZero"/>
        <c:auto val="1"/>
        <c:lblAlgn val="ctr"/>
        <c:lblOffset val="100"/>
        <c:noMultiLvlLbl val="0"/>
      </c:catAx>
      <c:valAx>
        <c:axId val="10374069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0\ _C_F_A_-;\-* #\ ##0.00\ _C_F_A_-;_-* &quot;-&quot;\ _C_F_A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l-BE"/>
          </a:p>
        </c:txPr>
        <c:crossAx val="10374019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nl-B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000" b="1" dirty="0"/>
              <a:t>Evolution of the operating costs of the UDAMs, </a:t>
            </a:r>
          </a:p>
          <a:p>
            <a:pPr>
              <a:defRPr b="1"/>
            </a:pPr>
            <a:r>
              <a:rPr lang="en-US" sz="2000" b="1" dirty="0"/>
              <a:t>from 2017 to 2021, Senegal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l-B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Feuil1!$C$58</c:f>
              <c:strCache>
                <c:ptCount val="1"/>
                <c:pt idx="0">
                  <c:v>UDAM Foundiougne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l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Feuil1!$D$57:$H$57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Feuil1!$D$58:$H$58</c:f>
              <c:numCache>
                <c:formatCode>0%</c:formatCode>
                <c:ptCount val="5"/>
                <c:pt idx="0">
                  <c:v>0.15</c:v>
                </c:pt>
                <c:pt idx="1">
                  <c:v>0.13</c:v>
                </c:pt>
                <c:pt idx="2">
                  <c:v>0.15</c:v>
                </c:pt>
                <c:pt idx="3">
                  <c:v>0.13</c:v>
                </c:pt>
                <c:pt idx="4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F7-4627-A878-5EE2DE157698}"/>
            </c:ext>
          </c:extLst>
        </c:ser>
        <c:ser>
          <c:idx val="1"/>
          <c:order val="1"/>
          <c:tx>
            <c:strRef>
              <c:f>Feuil1!$C$59</c:f>
              <c:strCache>
                <c:ptCount val="1"/>
                <c:pt idx="0">
                  <c:v>UDAM Koungheul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l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Feuil1!$D$57:$H$57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Feuil1!$D$59:$H$59</c:f>
              <c:numCache>
                <c:formatCode>0%</c:formatCode>
                <c:ptCount val="5"/>
                <c:pt idx="0">
                  <c:v>0.10050000000000001</c:v>
                </c:pt>
                <c:pt idx="1">
                  <c:v>8.0699999999999994E-2</c:v>
                </c:pt>
                <c:pt idx="2">
                  <c:v>7.7499999999999999E-2</c:v>
                </c:pt>
                <c:pt idx="3">
                  <c:v>0.12</c:v>
                </c:pt>
                <c:pt idx="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F7-4627-A878-5EE2DE15769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41641311"/>
        <c:axId val="1641639231"/>
      </c:barChart>
      <c:catAx>
        <c:axId val="1641641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l-BE"/>
          </a:p>
        </c:txPr>
        <c:crossAx val="1641639231"/>
        <c:crosses val="autoZero"/>
        <c:auto val="1"/>
        <c:lblAlgn val="ctr"/>
        <c:lblOffset val="100"/>
        <c:noMultiLvlLbl val="0"/>
      </c:catAx>
      <c:valAx>
        <c:axId val="16416392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l-BE"/>
          </a:p>
        </c:txPr>
        <c:crossAx val="1641641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nl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0.39564</cdr:x>
      <cdr:y>0.28636</cdr:y>
    </cdr:from>
    <cdr:to>
      <cdr:x>0.48847</cdr:x>
      <cdr:y>0.36794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4484920" y="1691580"/>
          <a:ext cx="1052314" cy="481937"/>
        </a:xfrm>
        <a:prstGeom xmlns:a="http://schemas.openxmlformats.org/drawingml/2006/main" prst="rect">
          <a:avLst/>
        </a:prstGeom>
        <a:ln xmlns:a="http://schemas.openxmlformats.org/drawingml/2006/main" w="25400">
          <a:solidFill>
            <a:schemeClr val="tx1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fr-FR" sz="1200" b="1" dirty="0"/>
            <a:t>End of </a:t>
          </a:r>
        </a:p>
        <a:p xmlns:a="http://schemas.openxmlformats.org/drawingml/2006/main">
          <a:pPr algn="ctr"/>
          <a:r>
            <a:rPr lang="fr-FR" sz="1200" b="1" dirty="0" err="1"/>
            <a:t>project</a:t>
          </a:r>
          <a:r>
            <a:rPr lang="fr-FR" sz="1200" b="1" dirty="0"/>
            <a:t> support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92BCA-3B76-43C0-A620-5481D2616501}" type="datetimeFigureOut">
              <a:rPr lang="fr-BE" smtClean="0"/>
              <a:t>24-04-23</a:t>
            </a:fld>
            <a:endParaRPr lang="fr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8F29A-A281-43B4-B8B0-2C27912AB250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53848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39907B-1DA3-46A6-A6AD-EA4EC3E8E76A}" type="slidenum">
              <a:rPr lang="en-GB"/>
              <a:pPr/>
              <a:t>2</a:t>
            </a:fld>
            <a:endParaRPr lang="en-GB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8863" y="720725"/>
            <a:ext cx="5200650" cy="3600450"/>
          </a:xfrm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1" y="4560571"/>
            <a:ext cx="5364479" cy="4320540"/>
          </a:xfrm>
        </p:spPr>
        <p:txBody>
          <a:bodyPr lIns="95225" tIns="47613" rIns="95225" bIns="47613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9289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CBD1B-F1FB-472B-8C55-994EA47908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A574A7-E0C2-4931-94E1-E1B93195EE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FD03B-F9AB-4EF2-931D-AE6BCC550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E924B-D714-4DF0-A479-988796F7BEDC}" type="datetimeFigureOut">
              <a:rPr lang="fr-BE" smtClean="0"/>
              <a:t>24-04-23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F1256-124A-4DD7-9AD6-89C328031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EF71E-00E7-48D7-994C-7ACD0BD28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24DE-773F-45EE-A809-014DEF00D1B2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78040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9C73E-4C96-4A2C-87AC-7630210E7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B0929-B0E4-4369-B748-5B7B96CEF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10DD1-1CB7-4FEA-B2E9-F2F32769E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E924B-D714-4DF0-A479-988796F7BEDC}" type="datetimeFigureOut">
              <a:rPr lang="fr-BE" smtClean="0"/>
              <a:t>24-04-23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E0D3F-885A-4740-B0CA-33A196318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9B0E8D-27E1-4F08-8FFD-CD6AC15BC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24DE-773F-45EE-A809-014DEF00D1B2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44350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7DE3F-04D4-4693-A2BC-CD42851FB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105C4-D51C-4435-93A2-451B9A6FB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77817-CBBD-4329-BB08-9661A442A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E924B-D714-4DF0-A479-988796F7BEDC}" type="datetimeFigureOut">
              <a:rPr lang="fr-BE" smtClean="0"/>
              <a:t>24-04-23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BE547-88E1-4B55-A631-BC6CCE99F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DBBC9-CF09-4CEA-A8EA-5FF660069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24DE-773F-45EE-A809-014DEF00D1B2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903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FA265-6A68-46A0-8838-AC9BFD1AB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5400D-C8B0-453D-BFB0-E5AD2E1506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DAECF-244C-41DC-AD3E-4307A5069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90A1D-AF5B-422A-B4AD-B9C476D60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E924B-D714-4DF0-A479-988796F7BEDC}" type="datetimeFigureOut">
              <a:rPr lang="fr-BE" smtClean="0"/>
              <a:t>24-04-23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63BBDB-F7B1-4B71-A708-61077EC34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B686C9-B0FF-41D5-AFA8-FF6B5FD25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24DE-773F-45EE-A809-014DEF00D1B2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27099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598E5-8E37-4BDD-8E92-1A80B37EB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8DFC0-AB8B-46FB-8735-E1B77B00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276411-3924-430C-8388-970D97E85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1041F7-C6DB-4AC3-9F15-66981F29AF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FF638C-78F6-4A9D-982D-C82D7BD699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EF46E6-E267-4AF2-AE02-678EFD1FE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E924B-D714-4DF0-A479-988796F7BEDC}" type="datetimeFigureOut">
              <a:rPr lang="fr-BE" smtClean="0"/>
              <a:t>24-04-23</a:t>
            </a:fld>
            <a:endParaRPr lang="fr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B5F60C-E51B-4FCF-9913-852120F62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BA42BE-13D4-4F1D-9FE0-0E5942A1E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24DE-773F-45EE-A809-014DEF00D1B2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34069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FAE42-2F4C-4BB4-BD06-FD9F56EA4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41F357-0B57-449C-A2FD-CE0F98A0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E924B-D714-4DF0-A479-988796F7BEDC}" type="datetimeFigureOut">
              <a:rPr lang="fr-BE" smtClean="0"/>
              <a:t>24-04-23</a:t>
            </a:fld>
            <a:endParaRPr lang="fr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83BE78-E1BC-4EBA-8802-74BDF34DB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449592-FC1E-46D6-A9F2-74FDFDFE0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24DE-773F-45EE-A809-014DEF00D1B2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66360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FC59C5-012B-46D3-AB5B-BE75A488E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E924B-D714-4DF0-A479-988796F7BEDC}" type="datetimeFigureOut">
              <a:rPr lang="fr-BE" smtClean="0"/>
              <a:t>24-04-23</a:t>
            </a:fld>
            <a:endParaRPr lang="fr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71C3B9-2392-4751-A24D-6909A5912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C4C18-5AF1-4AC0-85B1-C85588097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24DE-773F-45EE-A809-014DEF00D1B2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68774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5A06E-0B95-450C-AFD2-E5856F22A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63A1A-2AD1-405F-9D3A-A1AB269E8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72F5D-985A-402C-BB7E-BCC02E045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EC9A69-6D18-4B61-9470-912A3FBC1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E924B-D714-4DF0-A479-988796F7BEDC}" type="datetimeFigureOut">
              <a:rPr lang="fr-BE" smtClean="0"/>
              <a:t>24-04-23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D344E-F215-4F5E-AB92-5B5722198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E856F7-74F9-4295-AEBE-3CAED90BB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24DE-773F-45EE-A809-014DEF00D1B2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23392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F4450-B516-460F-B458-CCC25EE89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005965-767A-4D89-82B2-B53CB9E862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9E882-D0F3-4474-B391-16CC6CCB3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374052-2E3A-4011-BED2-BF3220699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E924B-D714-4DF0-A479-988796F7BEDC}" type="datetimeFigureOut">
              <a:rPr lang="fr-BE" smtClean="0"/>
              <a:t>24-04-23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B39C9E-AD72-4549-9237-1D4C51FFD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1B24F4-ADCA-432B-9DF2-EBB733374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24DE-773F-45EE-A809-014DEF00D1B2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6304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0C365-A888-42E6-B87F-EF5F81332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348A66-5EFC-4E4D-B6F1-ADFCD4B61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7CC54-BF51-4966-9C7B-BF9179946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E924B-D714-4DF0-A479-988796F7BEDC}" type="datetimeFigureOut">
              <a:rPr lang="fr-BE" smtClean="0"/>
              <a:t>24-04-23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4C551-4EF5-44DE-AFD4-6E2CA79B0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DE444-8BBB-4D88-B481-5C7A7B2DC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24DE-773F-45EE-A809-014DEF00D1B2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7452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34389E-F59B-4D14-8067-0D0FA7944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53A5F1-9E1A-45E1-B7A5-F8F3A444C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BF4CA-87F3-435C-B573-F35432B92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E924B-D714-4DF0-A479-988796F7BEDC}" type="datetimeFigureOut">
              <a:rPr lang="fr-BE" smtClean="0"/>
              <a:t>24-04-23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36DAF-882C-4591-BA44-3662902A8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FCB3B-F4D1-4E47-842A-F6D0A7606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24DE-773F-45EE-A809-014DEF00D1B2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21803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se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75CF8457-64FC-4063-9862-B0916BDE0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303" y="345465"/>
            <a:ext cx="863779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23438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36F686-F72C-44C4-A082-EB982A83F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23FD8-AF2E-4E38-BB10-5DBCDA312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93FF2-661E-425E-AC40-B886739AA0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E924B-D714-4DF0-A479-988796F7BEDC}" type="datetimeFigureOut">
              <a:rPr lang="fr-BE" smtClean="0"/>
              <a:t>24-04-23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2E09B-7A4B-4FC6-B890-92DA3A285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0211A-355A-491F-999F-8A8818B53C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C24DE-773F-45EE-A809-014DEF00D1B2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7344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B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17EC53A-1029-41FD-902F-B065BD79E80A}"/>
              </a:ext>
            </a:extLst>
          </p:cNvPr>
          <p:cNvSpPr/>
          <p:nvPr/>
        </p:nvSpPr>
        <p:spPr>
          <a:xfrm>
            <a:off x="0" y="5787483"/>
            <a:ext cx="12185932" cy="10816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2BB2D21F-F685-46B8-B760-47F44B29D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6" y="9697"/>
            <a:ext cx="12091639" cy="2545608"/>
          </a:xfrm>
          <a:prstGeom prst="rect">
            <a:avLst/>
          </a:prstGeom>
          <a:solidFill>
            <a:srgbClr val="FAB500"/>
          </a:solidFill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929FC05-769C-4096-91C3-5B91E4C126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6755" y="2274298"/>
            <a:ext cx="9144000" cy="3418078"/>
          </a:xfrm>
        </p:spPr>
        <p:txBody>
          <a:bodyPr>
            <a:normAutofit fontScale="32500" lnSpcReduction="20000"/>
          </a:bodyPr>
          <a:lstStyle/>
          <a:p>
            <a:r>
              <a:rPr lang="fr-BE" sz="14400" b="1" dirty="0">
                <a:solidFill>
                  <a:schemeClr val="accent2">
                    <a:lumMod val="50000"/>
                  </a:schemeClr>
                </a:solidFill>
              </a:rPr>
              <a:t>La Protection Sociale en Santé:</a:t>
            </a:r>
          </a:p>
          <a:p>
            <a:r>
              <a:rPr lang="fr-BE" sz="14400" b="1" dirty="0">
                <a:solidFill>
                  <a:schemeClr val="accent2">
                    <a:lumMod val="50000"/>
                  </a:schemeClr>
                </a:solidFill>
              </a:rPr>
              <a:t>un chemin de lutte contre les inégalités</a:t>
            </a:r>
          </a:p>
          <a:p>
            <a:endParaRPr lang="fr-BE" sz="8000" b="1" dirty="0">
              <a:solidFill>
                <a:srgbClr val="585756"/>
              </a:solidFill>
            </a:endParaRPr>
          </a:p>
          <a:p>
            <a:r>
              <a:rPr lang="fr-FR" sz="14400" b="1" dirty="0">
                <a:solidFill>
                  <a:schemeClr val="accent2">
                    <a:lumMod val="50000"/>
                  </a:schemeClr>
                </a:solidFill>
              </a:rPr>
              <a:t>Présentation pour </a:t>
            </a:r>
            <a:r>
              <a:rPr lang="fr-FR" sz="14400" b="1" dirty="0" err="1">
                <a:solidFill>
                  <a:schemeClr val="accent2">
                    <a:lumMod val="50000"/>
                  </a:schemeClr>
                </a:solidFill>
              </a:rPr>
              <a:t>Memisa</a:t>
            </a:r>
            <a:endParaRPr lang="fr-FR" sz="144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fr-BE" sz="9800" dirty="0">
                <a:solidFill>
                  <a:schemeClr val="bg1"/>
                </a:solidFill>
              </a:rPr>
              <a:t>18/04/2023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B091BE8-AD0C-466B-B336-977BCE7D1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928" y="6065243"/>
            <a:ext cx="1610617" cy="564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5">
            <a:extLst>
              <a:ext uri="{FF2B5EF4-FFF2-40B4-BE49-F238E27FC236}">
                <a16:creationId xmlns:a16="http://schemas.microsoft.com/office/drawing/2014/main" id="{609CD77B-B69A-4A57-966B-CEC5E75F5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110" y="5973547"/>
            <a:ext cx="822086" cy="678640"/>
          </a:xfrm>
          <a:prstGeom prst="rect">
            <a:avLst/>
          </a:prstGeom>
          <a:noFill/>
        </p:spPr>
      </p:pic>
      <p:pic>
        <p:nvPicPr>
          <p:cNvPr id="9" name="Image 16">
            <a:extLst>
              <a:ext uri="{FF2B5EF4-FFF2-40B4-BE49-F238E27FC236}">
                <a16:creationId xmlns:a16="http://schemas.microsoft.com/office/drawing/2014/main" id="{A1FF4B77-A019-4A3E-84B6-AD1C2CB70C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703" y="5931642"/>
            <a:ext cx="1354673" cy="67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17">
            <a:extLst>
              <a:ext uri="{FF2B5EF4-FFF2-40B4-BE49-F238E27FC236}">
                <a16:creationId xmlns:a16="http://schemas.microsoft.com/office/drawing/2014/main" id="{92CD987A-C124-4FC4-949E-BA2C6C310F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708" y="6077862"/>
            <a:ext cx="914400" cy="410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8" descr="Une image contenant texte&#10;&#10;Description générée automatiquement">
            <a:extLst>
              <a:ext uri="{FF2B5EF4-FFF2-40B4-BE49-F238E27FC236}">
                <a16:creationId xmlns:a16="http://schemas.microsoft.com/office/drawing/2014/main" id="{12EC9BEE-174E-456C-8862-97883FA680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0390" y="6103416"/>
            <a:ext cx="1206500" cy="416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7856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397868" y="166465"/>
            <a:ext cx="8475908" cy="778098"/>
          </a:xfrm>
        </p:spPr>
        <p:txBody>
          <a:bodyPr>
            <a:normAutofit/>
          </a:bodyPr>
          <a:lstStyle/>
          <a:p>
            <a:r>
              <a:rPr lang="fr-FR" sz="4000" dirty="0"/>
              <a:t>Travailler sur les 3 dimensions de la CSU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26262" y="1113933"/>
            <a:ext cx="43475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b="1" dirty="0">
                <a:solidFill>
                  <a:srgbClr val="FF0000"/>
                </a:solidFill>
              </a:rPr>
              <a:t>Comment élargir la population couverte?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20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b="1" dirty="0">
                <a:solidFill>
                  <a:srgbClr val="FF0000"/>
                </a:solidFill>
              </a:rPr>
              <a:t>Comment réduire les paiements directs?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2000" b="1" dirty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314" y="944563"/>
            <a:ext cx="4727277" cy="2833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951" y="3648365"/>
            <a:ext cx="5016824" cy="300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own Arrow 1"/>
          <p:cNvSpPr/>
          <p:nvPr/>
        </p:nvSpPr>
        <p:spPr>
          <a:xfrm rot="18671108">
            <a:off x="5176215" y="3197708"/>
            <a:ext cx="738909" cy="13908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331536" y="4643854"/>
            <a:ext cx="4525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b="1" dirty="0">
                <a:solidFill>
                  <a:srgbClr val="FF0000"/>
                </a:solidFill>
              </a:rPr>
              <a:t>Comment élargir le paquet de soins couvert (et proche de la population)</a:t>
            </a:r>
            <a:endParaRPr lang="en-GB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56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45223-F3E3-4080-BE20-D43763CAF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Les enjeux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1537C4-3EA0-4527-94EC-8F81726BF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227"/>
            <a:ext cx="10515600" cy="4654648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fr-BE" dirty="0"/>
              <a:t>L’inaccessibilité financière de la population aux soins de qualité est un défi majeur </a:t>
            </a:r>
            <a:r>
              <a:rPr lang="fr-BE" b="1" dirty="0">
                <a:solidFill>
                  <a:srgbClr val="00B0F0"/>
                </a:solidFill>
              </a:rPr>
              <a:t>pour tous les pays du monde</a:t>
            </a:r>
            <a:endParaRPr lang="fr-BE" dirty="0"/>
          </a:p>
          <a:p>
            <a:pPr>
              <a:spcAft>
                <a:spcPts val="1200"/>
              </a:spcAft>
            </a:pPr>
            <a:r>
              <a:rPr lang="fr-BE" dirty="0"/>
              <a:t>Ceci en particulier dans les pays à faible revenu</a:t>
            </a:r>
          </a:p>
          <a:p>
            <a:pPr>
              <a:spcAft>
                <a:spcPts val="1200"/>
              </a:spcAft>
            </a:pPr>
            <a:r>
              <a:rPr lang="fr-BE" dirty="0"/>
              <a:t>L’enjeu est la protection sociale en santé (PSS) pour </a:t>
            </a:r>
            <a:r>
              <a:rPr lang="fr-BE" b="1" dirty="0">
                <a:solidFill>
                  <a:srgbClr val="00B0F0"/>
                </a:solidFill>
              </a:rPr>
              <a:t>l’ensemble de la population</a:t>
            </a:r>
            <a:r>
              <a:rPr lang="fr-BE" dirty="0"/>
              <a:t>: riches – (très) pauvres, secteurs économiques formels ou informels, hommes-femmes</a:t>
            </a:r>
          </a:p>
          <a:p>
            <a:pPr>
              <a:spcAft>
                <a:spcPts val="1200"/>
              </a:spcAft>
            </a:pPr>
            <a:r>
              <a:rPr lang="fr-BE" dirty="0"/>
              <a:t>L’enjeu est d’assurer la PSS de façon équitable: une </a:t>
            </a:r>
            <a:r>
              <a:rPr lang="fr-BE" b="1" dirty="0">
                <a:solidFill>
                  <a:srgbClr val="00B0F0"/>
                </a:solidFill>
              </a:rPr>
              <a:t>solidarité entre riches et pauvres</a:t>
            </a:r>
          </a:p>
        </p:txBody>
      </p:sp>
    </p:spTree>
    <p:extLst>
      <p:ext uri="{BB962C8B-B14F-4D97-AF65-F5344CB8AC3E}">
        <p14:creationId xmlns:p14="http://schemas.microsoft.com/office/powerpoint/2010/main" val="2609367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595" y="345461"/>
            <a:ext cx="11599875" cy="1214397"/>
          </a:xfrm>
        </p:spPr>
        <p:txBody>
          <a:bodyPr>
            <a:normAutofit fontScale="90000"/>
          </a:bodyPr>
          <a:lstStyle/>
          <a:p>
            <a:r>
              <a:rPr lang="fr-FR" dirty="0"/>
              <a:t>L’initiative des Mutuelles à Base Communautaire (MBC)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096" y="1904104"/>
            <a:ext cx="11080375" cy="4851698"/>
          </a:xfrm>
        </p:spPr>
        <p:txBody>
          <a:bodyPr>
            <a:normAutofit/>
          </a:bodyPr>
          <a:lstStyle/>
          <a:p>
            <a:r>
              <a:rPr lang="fr-BE" sz="3600" dirty="0"/>
              <a:t>Malgré beaucoup d’efforts, le taux de pénétration et le taux de renouvellement au niveau des mutuelles à base communautaire (MBC) restaient systématiquement bas</a:t>
            </a:r>
          </a:p>
          <a:p>
            <a:endParaRPr lang="fr-BE" sz="2000" dirty="0"/>
          </a:p>
          <a:p>
            <a:r>
              <a:rPr lang="fr-BE" sz="3600" dirty="0"/>
              <a:t>La multitude des MBC inévitablement ajoutaient à la fragmentation du financement du secteur</a:t>
            </a:r>
          </a:p>
          <a:p>
            <a:endParaRPr lang="fr-BE" sz="2000" dirty="0"/>
          </a:p>
          <a:p>
            <a:r>
              <a:rPr lang="fr-BE" sz="3600" dirty="0"/>
              <a:t>Les MBC ne représentaient pas un réel contre-pouvoir aux services de santé (l’offre)</a:t>
            </a:r>
          </a:p>
        </p:txBody>
      </p:sp>
    </p:spTree>
    <p:extLst>
      <p:ext uri="{BB962C8B-B14F-4D97-AF65-F5344CB8AC3E}">
        <p14:creationId xmlns:p14="http://schemas.microsoft.com/office/powerpoint/2010/main" val="1274017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488" y="1818042"/>
            <a:ext cx="11858512" cy="3745772"/>
          </a:xfrm>
        </p:spPr>
        <p:txBody>
          <a:bodyPr>
            <a:normAutofit lnSpcReduction="10000"/>
          </a:bodyPr>
          <a:lstStyle/>
          <a:p>
            <a:r>
              <a:rPr lang="fr-BE" sz="3600" dirty="0"/>
              <a:t>Les MBC n’adressent pas les irrationalités du système ou le </a:t>
            </a:r>
            <a:r>
              <a:rPr lang="fr-BE" sz="3600" b="1" dirty="0">
                <a:solidFill>
                  <a:srgbClr val="00B0F0"/>
                </a:solidFill>
              </a:rPr>
              <a:t>manque de qualité de l’offre</a:t>
            </a:r>
          </a:p>
          <a:p>
            <a:endParaRPr lang="fr-BE" sz="1400" dirty="0"/>
          </a:p>
          <a:p>
            <a:r>
              <a:rPr lang="fr-BE" sz="3600" dirty="0"/>
              <a:t>L’impossibilité de coordonner toutes les différentes initiatives. Pas de </a:t>
            </a:r>
            <a:r>
              <a:rPr lang="fr-BE" sz="3600" b="1" dirty="0">
                <a:solidFill>
                  <a:srgbClr val="00B0F0"/>
                </a:solidFill>
              </a:rPr>
              <a:t>portabilité</a:t>
            </a:r>
            <a:r>
              <a:rPr lang="fr-BE" sz="3600" dirty="0"/>
              <a:t>.</a:t>
            </a:r>
          </a:p>
          <a:p>
            <a:endParaRPr lang="fr-BE" sz="1400" dirty="0"/>
          </a:p>
          <a:p>
            <a:r>
              <a:rPr lang="fr-BE" sz="3600" dirty="0"/>
              <a:t>L’</a:t>
            </a:r>
            <a:r>
              <a:rPr lang="fr-BE" sz="3600" dirty="0" err="1"/>
              <a:t>inaccceptabilité</a:t>
            </a:r>
            <a:r>
              <a:rPr lang="fr-BE" sz="3600" dirty="0"/>
              <a:t> de subventionner à grande échelle avec un budget public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6518" y="5563814"/>
            <a:ext cx="11815482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lvl="0" indent="-268288">
              <a:lnSpc>
                <a:spcPct val="90000"/>
              </a:lnSpc>
              <a:spcBef>
                <a:spcPts val="1000"/>
              </a:spcBef>
              <a:buClr>
                <a:srgbClr val="D81A1C"/>
              </a:buClr>
              <a:buFont typeface="Arial" panose="020B0604020202020204" pitchFamily="34" charset="0"/>
              <a:buChar char="•"/>
            </a:pPr>
            <a:r>
              <a:rPr lang="nl-BE" sz="4300" b="1" i="1" dirty="0">
                <a:solidFill>
                  <a:srgbClr val="00B0F0"/>
                </a:solidFill>
              </a:rPr>
              <a:t>Les MBC </a:t>
            </a:r>
            <a:r>
              <a:rPr lang="nl-BE" sz="4300" b="1" i="1" dirty="0" err="1">
                <a:solidFill>
                  <a:srgbClr val="00B0F0"/>
                </a:solidFill>
              </a:rPr>
              <a:t>classiques</a:t>
            </a:r>
            <a:r>
              <a:rPr lang="nl-BE" sz="4300" b="1" i="1" dirty="0">
                <a:solidFill>
                  <a:srgbClr val="00B0F0"/>
                </a:solidFill>
              </a:rPr>
              <a:t> </a:t>
            </a:r>
            <a:r>
              <a:rPr lang="nl-BE" sz="4300" b="1" i="1" dirty="0" err="1">
                <a:solidFill>
                  <a:srgbClr val="00B0F0"/>
                </a:solidFill>
              </a:rPr>
              <a:t>montraient</a:t>
            </a:r>
            <a:r>
              <a:rPr lang="nl-BE" sz="4300" b="1" i="1" dirty="0">
                <a:solidFill>
                  <a:srgbClr val="00B0F0"/>
                </a:solidFill>
              </a:rPr>
              <a:t> des </a:t>
            </a:r>
            <a:r>
              <a:rPr lang="nl-BE" sz="4300" b="1" i="1" dirty="0" err="1">
                <a:solidFill>
                  <a:srgbClr val="00B0F0"/>
                </a:solidFill>
              </a:rPr>
              <a:t>problèmes</a:t>
            </a:r>
            <a:r>
              <a:rPr lang="nl-BE" sz="4300" b="1" i="1" dirty="0">
                <a:solidFill>
                  <a:srgbClr val="00B0F0"/>
                </a:solidFill>
              </a:rPr>
              <a:t> </a:t>
            </a:r>
            <a:r>
              <a:rPr lang="nl-BE" sz="4300" b="1" i="1" dirty="0" err="1">
                <a:solidFill>
                  <a:srgbClr val="00B0F0"/>
                </a:solidFill>
              </a:rPr>
              <a:t>structurels</a:t>
            </a:r>
            <a:endParaRPr lang="nl-BE" sz="4300" b="1" i="1" dirty="0">
              <a:solidFill>
                <a:srgbClr val="00B0F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1DEC847-3948-EC97-D036-65659CA5D671}"/>
              </a:ext>
            </a:extLst>
          </p:cNvPr>
          <p:cNvSpPr txBox="1">
            <a:spLocks/>
          </p:cNvSpPr>
          <p:nvPr/>
        </p:nvSpPr>
        <p:spPr>
          <a:xfrm>
            <a:off x="471996" y="352115"/>
            <a:ext cx="11248008" cy="12143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/>
              <a:t>L’initiative des Mutuelles à Base Communautaire (MBC)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09276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9602" y="334705"/>
            <a:ext cx="10539719" cy="956214"/>
          </a:xfrm>
        </p:spPr>
        <p:txBody>
          <a:bodyPr>
            <a:normAutofit fontScale="90000"/>
          </a:bodyPr>
          <a:lstStyle/>
          <a:p>
            <a:r>
              <a:rPr lang="fr-BE" dirty="0"/>
              <a:t>Situation initiale de la protection sociale en santé au Sénégal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74" y="1342644"/>
            <a:ext cx="10201275" cy="543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2492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B5C17-8185-46F4-94C4-97A06402F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82" y="210598"/>
            <a:ext cx="11547835" cy="1077176"/>
          </a:xfrm>
        </p:spPr>
        <p:txBody>
          <a:bodyPr/>
          <a:lstStyle/>
          <a:p>
            <a:r>
              <a:rPr lang="fr-BE" dirty="0"/>
              <a:t>Lutte contre les inégalités en santé à travers la PSS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A76280-CC02-42E7-835D-F9A398393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73027"/>
            <a:ext cx="4219701" cy="42197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6CC7C3-A076-4E9E-9131-C0B6E4269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062" y="1508538"/>
            <a:ext cx="5412738" cy="47840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133EEF-C4EC-40D7-A9B0-E7FD85FACE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7390901" y="2811057"/>
            <a:ext cx="2611324" cy="25478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FAF43F-03A7-B326-8B38-EE55E6A6EB00}"/>
              </a:ext>
            </a:extLst>
          </p:cNvPr>
          <p:cNvSpPr txBox="1"/>
          <p:nvPr/>
        </p:nvSpPr>
        <p:spPr>
          <a:xfrm>
            <a:off x="577208" y="5877981"/>
            <a:ext cx="4741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600" dirty="0"/>
              <a:t>Equité et solidarité</a:t>
            </a:r>
          </a:p>
        </p:txBody>
      </p:sp>
    </p:spTree>
    <p:extLst>
      <p:ext uri="{BB962C8B-B14F-4D97-AF65-F5344CB8AC3E}">
        <p14:creationId xmlns:p14="http://schemas.microsoft.com/office/powerpoint/2010/main" val="6155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7910" y="257111"/>
            <a:ext cx="8254370" cy="1030756"/>
          </a:xfrm>
        </p:spPr>
        <p:txBody>
          <a:bodyPr>
            <a:noAutofit/>
          </a:bodyPr>
          <a:lstStyle/>
          <a:p>
            <a:r>
              <a:rPr lang="fr-BE" sz="3600" dirty="0"/>
              <a:t>Vision globale ‘protection sociale en santé’:</a:t>
            </a:r>
            <a:br>
              <a:rPr lang="fr-BE" sz="3600" dirty="0"/>
            </a:br>
            <a:r>
              <a:rPr lang="fr-BE" sz="3600" dirty="0"/>
              <a:t>Offre </a:t>
            </a:r>
            <a:r>
              <a:rPr lang="fr-BE" sz="3600" b="1" i="1" dirty="0">
                <a:solidFill>
                  <a:srgbClr val="00B0F0"/>
                </a:solidFill>
              </a:rPr>
              <a:t>et</a:t>
            </a:r>
            <a:r>
              <a:rPr lang="fr-BE" sz="3600" dirty="0"/>
              <a:t> Demande</a:t>
            </a:r>
            <a:endParaRPr lang="en-GB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0360EE-8233-421D-8CA8-7B96301BA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42" y="1611147"/>
            <a:ext cx="5413717" cy="4785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5C65B6-EBAF-EC93-D85D-2DC8F9DCE595}"/>
              </a:ext>
            </a:extLst>
          </p:cNvPr>
          <p:cNvSpPr txBox="1"/>
          <p:nvPr/>
        </p:nvSpPr>
        <p:spPr>
          <a:xfrm>
            <a:off x="5673159" y="1395627"/>
            <a:ext cx="6391786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sz="2800" b="1" dirty="0">
                <a:solidFill>
                  <a:srgbClr val="00B0F0"/>
                </a:solidFill>
              </a:rPr>
              <a:t>L’offre (bleu foncé) et la PSS (bleu clair) vont toujours ensemble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sz="2800" dirty="0"/>
              <a:t>PSS / AMU n’a pas de sens si l’offre n’existe pas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sz="2800"/>
              <a:t>La </a:t>
            </a:r>
            <a:r>
              <a:rPr lang="fr-BE" sz="2800" dirty="0"/>
              <a:t>PSS consiste en </a:t>
            </a:r>
            <a:r>
              <a:rPr lang="fr-BE" sz="2800" b="1" dirty="0">
                <a:solidFill>
                  <a:srgbClr val="00B0F0"/>
                </a:solidFill>
              </a:rPr>
              <a:t>3 fonctions </a:t>
            </a:r>
            <a:r>
              <a:rPr lang="fr-BE" sz="2800" dirty="0"/>
              <a:t>complémentaires en </a:t>
            </a:r>
            <a:r>
              <a:rPr lang="fr-BE" sz="2800" b="1" dirty="0">
                <a:solidFill>
                  <a:srgbClr val="00B0F0"/>
                </a:solidFill>
              </a:rPr>
              <a:t>une seule organisation nationale</a:t>
            </a:r>
            <a:r>
              <a:rPr lang="fr-BE" sz="2800" dirty="0"/>
              <a:t>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sz="2800" b="1" dirty="0">
                <a:solidFill>
                  <a:srgbClr val="00B0F0"/>
                </a:solidFill>
              </a:rPr>
              <a:t>AM</a:t>
            </a:r>
            <a:r>
              <a:rPr lang="fr-BE" sz="2800" dirty="0"/>
              <a:t> pour les adhérents (cotisations)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sz="2800" b="1" dirty="0">
                <a:solidFill>
                  <a:srgbClr val="00B0F0"/>
                </a:solidFill>
              </a:rPr>
              <a:t>Assistance sociale </a:t>
            </a:r>
            <a:r>
              <a:rPr lang="fr-BE" sz="2800" dirty="0"/>
              <a:t>pour la population indigente (gratuité)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sz="2800" b="1" dirty="0">
                <a:solidFill>
                  <a:srgbClr val="00B0F0"/>
                </a:solidFill>
              </a:rPr>
              <a:t>Défense des droits </a:t>
            </a:r>
            <a:r>
              <a:rPr lang="fr-BE" sz="2800" dirty="0"/>
              <a:t>des patients</a:t>
            </a:r>
          </a:p>
        </p:txBody>
      </p:sp>
    </p:spTree>
    <p:extLst>
      <p:ext uri="{BB962C8B-B14F-4D97-AF65-F5344CB8AC3E}">
        <p14:creationId xmlns:p14="http://schemas.microsoft.com/office/powerpoint/2010/main" val="893158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45223-F3E3-4080-BE20-D43763CAF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3164"/>
          </a:xfrm>
        </p:spPr>
        <p:txBody>
          <a:bodyPr/>
          <a:lstStyle/>
          <a:p>
            <a:r>
              <a:rPr lang="fr-BE" dirty="0"/>
              <a:t>Préconditions de la réalisation PSS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1537C4-3EA0-4527-94EC-8F81726BF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3509" y="2064469"/>
            <a:ext cx="10426045" cy="4112493"/>
          </a:xfrm>
        </p:spPr>
        <p:txBody>
          <a:bodyPr>
            <a:normAutofit/>
          </a:bodyPr>
          <a:lstStyle/>
          <a:p>
            <a:r>
              <a:rPr lang="fr-BE" sz="3200" dirty="0"/>
              <a:t>Un </a:t>
            </a:r>
            <a:r>
              <a:rPr lang="fr-BE" sz="3200" b="1" dirty="0">
                <a:solidFill>
                  <a:srgbClr val="00B0F0"/>
                </a:solidFill>
              </a:rPr>
              <a:t>engagement politique </a:t>
            </a:r>
            <a:r>
              <a:rPr lang="fr-BE" sz="3200" dirty="0"/>
              <a:t>ferme</a:t>
            </a:r>
          </a:p>
          <a:p>
            <a:endParaRPr lang="fr-BE" sz="3200" dirty="0"/>
          </a:p>
          <a:p>
            <a:r>
              <a:rPr lang="fr-BE" sz="3200" dirty="0"/>
              <a:t>Les PTF sur une même longueur d’onde, solidaires et engagés: </a:t>
            </a:r>
            <a:r>
              <a:rPr lang="fr-BE" sz="3200" b="1" dirty="0">
                <a:solidFill>
                  <a:srgbClr val="00B0F0"/>
                </a:solidFill>
              </a:rPr>
              <a:t>défragmentation</a:t>
            </a:r>
            <a:r>
              <a:rPr lang="fr-BE" sz="3200" dirty="0"/>
              <a:t> de la situation actuelle</a:t>
            </a:r>
          </a:p>
          <a:p>
            <a:endParaRPr lang="fr-BE" sz="3200" dirty="0"/>
          </a:p>
          <a:p>
            <a:r>
              <a:rPr lang="fr-BE" sz="3200" b="1" dirty="0">
                <a:solidFill>
                  <a:srgbClr val="00B0F0"/>
                </a:solidFill>
              </a:rPr>
              <a:t>Une vision claire </a:t>
            </a:r>
            <a:r>
              <a:rPr lang="fr-BE" sz="3200" dirty="0"/>
              <a:t>à moyens-termes et une feuille de route nationale</a:t>
            </a:r>
          </a:p>
        </p:txBody>
      </p:sp>
    </p:spTree>
    <p:extLst>
      <p:ext uri="{BB962C8B-B14F-4D97-AF65-F5344CB8AC3E}">
        <p14:creationId xmlns:p14="http://schemas.microsoft.com/office/powerpoint/2010/main" val="3055311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086ED-D7A2-6D09-2561-C2C72C5B0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Organisation de la PSS: principes de 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172B4-E6B4-7D6F-5D27-3CDA45299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4848"/>
            <a:ext cx="10515600" cy="4807671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fr-BE" dirty="0"/>
              <a:t>La PSS vise couvrir 100 % de la population</a:t>
            </a:r>
          </a:p>
          <a:p>
            <a:pPr>
              <a:spcAft>
                <a:spcPts val="600"/>
              </a:spcAft>
            </a:pPr>
            <a:r>
              <a:rPr lang="fr-BE" dirty="0"/>
              <a:t>80% de la population vie dans le </a:t>
            </a:r>
            <a:r>
              <a:rPr lang="fr-BE" b="1" dirty="0">
                <a:solidFill>
                  <a:srgbClr val="00B0F0"/>
                </a:solidFill>
              </a:rPr>
              <a:t>secteur économique informelle</a:t>
            </a:r>
          </a:p>
          <a:p>
            <a:pPr>
              <a:spcAft>
                <a:spcPts val="600"/>
              </a:spcAft>
            </a:pPr>
            <a:r>
              <a:rPr lang="fr-BE" dirty="0"/>
              <a:t>Le </a:t>
            </a:r>
            <a:r>
              <a:rPr lang="fr-BE" b="1" dirty="0">
                <a:solidFill>
                  <a:srgbClr val="00B0F0"/>
                </a:solidFill>
              </a:rPr>
              <a:t>rôle de l’Etat </a:t>
            </a:r>
            <a:r>
              <a:rPr lang="fr-BE" dirty="0"/>
              <a:t>est central</a:t>
            </a:r>
          </a:p>
          <a:p>
            <a:pPr lvl="1">
              <a:spcAft>
                <a:spcPts val="600"/>
              </a:spcAft>
            </a:pPr>
            <a:r>
              <a:rPr lang="fr-BE" dirty="0"/>
              <a:t>Régulateur de la PSS, redistribution des biens, obligation d’adhésion</a:t>
            </a:r>
          </a:p>
          <a:p>
            <a:pPr lvl="1">
              <a:spcAft>
                <a:spcPts val="600"/>
              </a:spcAft>
            </a:pPr>
            <a:r>
              <a:rPr lang="fr-BE" dirty="0"/>
              <a:t>Cotisations </a:t>
            </a:r>
            <a:r>
              <a:rPr lang="fr-BE" b="1" dirty="0">
                <a:solidFill>
                  <a:srgbClr val="FF0000"/>
                </a:solidFill>
              </a:rPr>
              <a:t>subventionnées</a:t>
            </a:r>
            <a:r>
              <a:rPr lang="fr-BE" dirty="0"/>
              <a:t> par l’Etat pour le secteur informel</a:t>
            </a:r>
          </a:p>
          <a:p>
            <a:pPr lvl="1">
              <a:spcAft>
                <a:spcPts val="600"/>
              </a:spcAft>
            </a:pPr>
            <a:r>
              <a:rPr lang="fr-BE" dirty="0"/>
              <a:t>Cotisations </a:t>
            </a:r>
            <a:r>
              <a:rPr lang="fr-BE" b="1" dirty="0">
                <a:solidFill>
                  <a:srgbClr val="FF0000"/>
                </a:solidFill>
              </a:rPr>
              <a:t>subventionnées</a:t>
            </a:r>
            <a:r>
              <a:rPr lang="fr-BE" dirty="0"/>
              <a:t> à 100% pour la population indigente: gratuité revisitée</a:t>
            </a:r>
          </a:p>
          <a:p>
            <a:pPr>
              <a:spcAft>
                <a:spcPts val="600"/>
              </a:spcAft>
            </a:pPr>
            <a:r>
              <a:rPr lang="fr-BE" b="1" dirty="0">
                <a:solidFill>
                  <a:srgbClr val="00B0F0"/>
                </a:solidFill>
              </a:rPr>
              <a:t>Participation communautaire revisitée </a:t>
            </a:r>
            <a:r>
              <a:rPr lang="fr-BE" dirty="0"/>
              <a:t>: transparence de la PSS, droits des utilisateurs, rôle de la société civile</a:t>
            </a:r>
          </a:p>
          <a:p>
            <a:pPr>
              <a:spcAft>
                <a:spcPts val="600"/>
              </a:spcAft>
            </a:pPr>
            <a:r>
              <a:rPr lang="fr-BE" b="1" dirty="0">
                <a:solidFill>
                  <a:srgbClr val="00B0F0"/>
                </a:solidFill>
              </a:rPr>
              <a:t>Portabilité</a:t>
            </a:r>
            <a:r>
              <a:rPr lang="fr-BE" dirty="0"/>
              <a:t> partout dans le pays: un système unique pour le pays</a:t>
            </a:r>
          </a:p>
          <a:p>
            <a:pPr>
              <a:spcAft>
                <a:spcPts val="600"/>
              </a:spcAft>
            </a:pPr>
            <a:r>
              <a:rPr lang="fr-BE" dirty="0"/>
              <a:t>En principe adhésion </a:t>
            </a:r>
            <a:r>
              <a:rPr lang="fr-BE" b="1" dirty="0">
                <a:solidFill>
                  <a:srgbClr val="FF0000"/>
                </a:solidFill>
              </a:rPr>
              <a:t>obligatoire: </a:t>
            </a:r>
            <a:r>
              <a:rPr lang="fr-BE" dirty="0"/>
              <a:t>seul l’Etat peut imposer</a:t>
            </a:r>
          </a:p>
        </p:txBody>
      </p:sp>
    </p:spTree>
    <p:extLst>
      <p:ext uri="{BB962C8B-B14F-4D97-AF65-F5344CB8AC3E}">
        <p14:creationId xmlns:p14="http://schemas.microsoft.com/office/powerpoint/2010/main" val="2876889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374" y="373145"/>
            <a:ext cx="10338099" cy="734893"/>
          </a:xfrm>
        </p:spPr>
        <p:txBody>
          <a:bodyPr>
            <a:normAutofit fontScale="90000"/>
          </a:bodyPr>
          <a:lstStyle/>
          <a:p>
            <a:r>
              <a:rPr lang="fr-FR" dirty="0"/>
              <a:t>Le modèle (1): Inévitablement </a:t>
            </a:r>
            <a:r>
              <a:rPr lang="fr-FR" b="1" i="1" dirty="0"/>
              <a:t>‘</a:t>
            </a:r>
            <a:r>
              <a:rPr lang="fr-FR" b="1" i="1" dirty="0">
                <a:solidFill>
                  <a:srgbClr val="00B0F0"/>
                </a:solidFill>
              </a:rPr>
              <a:t>A grande échelle’ et professionnel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947" y="1378262"/>
            <a:ext cx="9684105" cy="534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E4F354EB-0391-ACF2-52D7-950AAC93D09E}"/>
              </a:ext>
            </a:extLst>
          </p:cNvPr>
          <p:cNvSpPr/>
          <p:nvPr/>
        </p:nvSpPr>
        <p:spPr>
          <a:xfrm>
            <a:off x="179291" y="1847654"/>
            <a:ext cx="2149312" cy="12820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/>
              <a:t>Lutte contre les inégalité</a:t>
            </a:r>
          </a:p>
          <a:p>
            <a:pPr algn="ctr"/>
            <a:r>
              <a:rPr lang="fr-BE" dirty="0"/>
              <a:t>Redistribution des biens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51D3658-9788-528D-3154-D2DFDCCE81FA}"/>
              </a:ext>
            </a:extLst>
          </p:cNvPr>
          <p:cNvSpPr/>
          <p:nvPr/>
        </p:nvSpPr>
        <p:spPr>
          <a:xfrm>
            <a:off x="5148788" y="1283617"/>
            <a:ext cx="2149312" cy="12820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/>
              <a:t>Alignement et solidarité internationale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6FB230-F1AA-9563-F9E3-59F8FAD30AB6}"/>
              </a:ext>
            </a:extLst>
          </p:cNvPr>
          <p:cNvSpPr/>
          <p:nvPr/>
        </p:nvSpPr>
        <p:spPr>
          <a:xfrm>
            <a:off x="2328603" y="3037002"/>
            <a:ext cx="2281104" cy="12820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/>
              <a:t>Equipe professionnelle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FFC7495-A8E1-EB0A-5A15-CD2F401C0E32}"/>
              </a:ext>
            </a:extLst>
          </p:cNvPr>
          <p:cNvSpPr/>
          <p:nvPr/>
        </p:nvSpPr>
        <p:spPr>
          <a:xfrm>
            <a:off x="4215534" y="5082619"/>
            <a:ext cx="2149312" cy="12820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/>
              <a:t>Secteur informel!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F4F8BE5-BFA1-D460-00F1-4EE17590CA05}"/>
              </a:ext>
            </a:extLst>
          </p:cNvPr>
          <p:cNvSpPr/>
          <p:nvPr/>
        </p:nvSpPr>
        <p:spPr>
          <a:xfrm>
            <a:off x="5931211" y="2983972"/>
            <a:ext cx="2713167" cy="12820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/>
              <a:t>Contractualisation</a:t>
            </a:r>
          </a:p>
        </p:txBody>
      </p:sp>
    </p:spTree>
    <p:extLst>
      <p:ext uri="{BB962C8B-B14F-4D97-AF65-F5344CB8AC3E}">
        <p14:creationId xmlns:p14="http://schemas.microsoft.com/office/powerpoint/2010/main" val="380836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374" y="373145"/>
            <a:ext cx="10338099" cy="734893"/>
          </a:xfrm>
        </p:spPr>
        <p:txBody>
          <a:bodyPr>
            <a:normAutofit/>
          </a:bodyPr>
          <a:lstStyle/>
          <a:p>
            <a:r>
              <a:rPr lang="fr-FR" dirty="0"/>
              <a:t>Le modèle (2): Inévitablement </a:t>
            </a:r>
            <a:r>
              <a:rPr lang="fr-FR" b="1" i="1" dirty="0">
                <a:solidFill>
                  <a:srgbClr val="00B0F0"/>
                </a:solidFill>
              </a:rPr>
              <a:t>’échelonné’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4C79BF-A0E0-DF7E-1DF2-401581249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257" y="1343876"/>
            <a:ext cx="10724520" cy="527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018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374" y="373145"/>
            <a:ext cx="10338099" cy="734893"/>
          </a:xfrm>
        </p:spPr>
        <p:txBody>
          <a:bodyPr>
            <a:normAutofit/>
          </a:bodyPr>
          <a:lstStyle/>
          <a:p>
            <a:r>
              <a:rPr lang="fr-FR" dirty="0"/>
              <a:t>Le modèle (3): Inévitablement </a:t>
            </a:r>
            <a:r>
              <a:rPr lang="fr-FR" b="1" i="1" dirty="0">
                <a:solidFill>
                  <a:srgbClr val="00B0F0"/>
                </a:solidFill>
              </a:rPr>
              <a:t>’échelonné’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3368A4-B37A-7BC4-B222-D42593FEE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06" y="1108038"/>
            <a:ext cx="7704307" cy="57119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FD7388-B23D-6DAF-CE94-0D1C79B2A85D}"/>
              </a:ext>
            </a:extLst>
          </p:cNvPr>
          <p:cNvSpPr txBox="1"/>
          <p:nvPr/>
        </p:nvSpPr>
        <p:spPr>
          <a:xfrm>
            <a:off x="9034864" y="2488871"/>
            <a:ext cx="25169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chemeClr val="accent1"/>
                </a:solidFill>
              </a:rPr>
              <a:t>Statut public obligatoire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7DECE57D-8816-9D90-F804-C30A9B262033}"/>
              </a:ext>
            </a:extLst>
          </p:cNvPr>
          <p:cNvSpPr/>
          <p:nvPr/>
        </p:nvSpPr>
        <p:spPr>
          <a:xfrm>
            <a:off x="8512400" y="2121742"/>
            <a:ext cx="386499" cy="169611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B11D9B-AF9D-211C-8CE3-20213942C994}"/>
              </a:ext>
            </a:extLst>
          </p:cNvPr>
          <p:cNvSpPr txBox="1"/>
          <p:nvPr/>
        </p:nvSpPr>
        <p:spPr>
          <a:xfrm>
            <a:off x="9063145" y="4437638"/>
            <a:ext cx="30220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chemeClr val="accent1"/>
                </a:solidFill>
              </a:rPr>
              <a:t>Statut public ou privé à caractère public: délégation de tâches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7691B631-C70A-DA29-591B-71352DB01EBC}"/>
              </a:ext>
            </a:extLst>
          </p:cNvPr>
          <p:cNvSpPr/>
          <p:nvPr/>
        </p:nvSpPr>
        <p:spPr>
          <a:xfrm>
            <a:off x="8522824" y="4121796"/>
            <a:ext cx="386499" cy="2448686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>
              <a:ln w="5715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416107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9630A-9C76-9466-D55E-0C8051336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4310"/>
          </a:xfrm>
        </p:spPr>
        <p:txBody>
          <a:bodyPr/>
          <a:lstStyle/>
          <a:p>
            <a:r>
              <a:rPr lang="fr-BE" dirty="0"/>
              <a:t>Conditions / options </a:t>
            </a:r>
            <a:r>
              <a:rPr lang="fr-BE" b="1" i="1" dirty="0">
                <a:solidFill>
                  <a:srgbClr val="00B0F0"/>
                </a:solidFill>
              </a:rPr>
              <a:t>techniques - stratégiques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947CC-07B4-1C4D-3AAE-134B11151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10964160" cy="5021197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fr-BE" dirty="0"/>
              <a:t>Engagement financier: combinaison publique et PTF</a:t>
            </a:r>
          </a:p>
          <a:p>
            <a:pPr>
              <a:spcAft>
                <a:spcPts val="600"/>
              </a:spcAft>
            </a:pPr>
            <a:r>
              <a:rPr lang="fr-BE" b="1" dirty="0">
                <a:solidFill>
                  <a:srgbClr val="00B0F0"/>
                </a:solidFill>
              </a:rPr>
              <a:t>Vision partagée </a:t>
            </a:r>
            <a:r>
              <a:rPr lang="fr-BE" dirty="0"/>
              <a:t>entre autorités nationales et PTF</a:t>
            </a:r>
          </a:p>
          <a:p>
            <a:pPr>
              <a:spcAft>
                <a:spcPts val="600"/>
              </a:spcAft>
            </a:pPr>
            <a:r>
              <a:rPr lang="fr-BE" b="1" dirty="0">
                <a:solidFill>
                  <a:srgbClr val="00B0F0"/>
                </a:solidFill>
              </a:rPr>
              <a:t>Introduction graduelle</a:t>
            </a:r>
            <a:r>
              <a:rPr lang="fr-BE" dirty="0"/>
              <a:t>: ne pas couvrir tous les soins à la fois</a:t>
            </a:r>
          </a:p>
          <a:p>
            <a:pPr>
              <a:spcAft>
                <a:spcPts val="600"/>
              </a:spcAft>
            </a:pPr>
            <a:r>
              <a:rPr lang="fr-BE" dirty="0"/>
              <a:t>Paquet : </a:t>
            </a:r>
            <a:r>
              <a:rPr lang="fr-BE" b="1" dirty="0">
                <a:solidFill>
                  <a:srgbClr val="00B0F0"/>
                </a:solidFill>
              </a:rPr>
              <a:t>Soins de santé de district </a:t>
            </a:r>
            <a:r>
              <a:rPr lang="fr-BE" dirty="0"/>
              <a:t>: CS + Hôpital de district, pas un ‘paquet de maladie’</a:t>
            </a:r>
          </a:p>
          <a:p>
            <a:pPr>
              <a:spcAft>
                <a:spcPts val="600"/>
              </a:spcAft>
            </a:pPr>
            <a:r>
              <a:rPr lang="fr-BE" b="1" dirty="0">
                <a:solidFill>
                  <a:srgbClr val="00B0F0"/>
                </a:solidFill>
              </a:rPr>
              <a:t>Equipe professionnelle décentralisée </a:t>
            </a:r>
            <a:r>
              <a:rPr lang="fr-BE" dirty="0"/>
              <a:t>(départementale) pour les opérations de la PSS</a:t>
            </a:r>
          </a:p>
          <a:p>
            <a:pPr>
              <a:spcAft>
                <a:spcPts val="600"/>
              </a:spcAft>
            </a:pPr>
            <a:r>
              <a:rPr lang="fr-BE" b="1" dirty="0">
                <a:solidFill>
                  <a:srgbClr val="00B0F0"/>
                </a:solidFill>
              </a:rPr>
              <a:t>Assurance maladie </a:t>
            </a:r>
            <a:r>
              <a:rPr lang="fr-BE" dirty="0"/>
              <a:t>– </a:t>
            </a:r>
            <a:r>
              <a:rPr lang="fr-BE" b="1" dirty="0">
                <a:solidFill>
                  <a:srgbClr val="00B0F0"/>
                </a:solidFill>
              </a:rPr>
              <a:t>Assurance santé </a:t>
            </a:r>
            <a:r>
              <a:rPr lang="fr-BE" dirty="0"/>
              <a:t>: Paquet curatif comme préventif</a:t>
            </a:r>
          </a:p>
          <a:p>
            <a:pPr>
              <a:spcAft>
                <a:spcPts val="600"/>
              </a:spcAft>
            </a:pPr>
            <a:endParaRPr lang="fr-BE" sz="1200" dirty="0"/>
          </a:p>
          <a:p>
            <a:pPr marL="0" indent="0">
              <a:spcAft>
                <a:spcPts val="600"/>
              </a:spcAft>
              <a:buNone/>
            </a:pPr>
            <a:r>
              <a:rPr lang="fr-BE" dirty="0"/>
              <a:t>Offre de qualité minimale:</a:t>
            </a:r>
          </a:p>
          <a:p>
            <a:pPr>
              <a:spcAft>
                <a:spcPts val="600"/>
              </a:spcAft>
            </a:pPr>
            <a:r>
              <a:rPr lang="fr-BE" b="1" dirty="0">
                <a:solidFill>
                  <a:srgbClr val="00B0F0"/>
                </a:solidFill>
              </a:rPr>
              <a:t>Tarification</a:t>
            </a:r>
            <a:r>
              <a:rPr lang="fr-BE" dirty="0"/>
              <a:t> des prestations rationnelle, uniforme et transparente</a:t>
            </a:r>
          </a:p>
          <a:p>
            <a:pPr>
              <a:spcAft>
                <a:spcPts val="600"/>
              </a:spcAft>
            </a:pPr>
            <a:r>
              <a:rPr lang="fr-BE" b="1" dirty="0">
                <a:solidFill>
                  <a:srgbClr val="00B0F0"/>
                </a:solidFill>
              </a:rPr>
              <a:t>Gestion financière et des médicaments </a:t>
            </a:r>
            <a:r>
              <a:rPr lang="fr-BE" dirty="0"/>
              <a:t>transparentes</a:t>
            </a:r>
          </a:p>
        </p:txBody>
      </p:sp>
    </p:spTree>
    <p:extLst>
      <p:ext uri="{BB962C8B-B14F-4D97-AF65-F5344CB8AC3E}">
        <p14:creationId xmlns:p14="http://schemas.microsoft.com/office/powerpoint/2010/main" val="1595078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170E7-79FA-E941-4E3F-3D0BCAF27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Les acquis au Sénégal</a:t>
            </a:r>
          </a:p>
        </p:txBody>
      </p:sp>
    </p:spTree>
    <p:extLst>
      <p:ext uri="{BB962C8B-B14F-4D97-AF65-F5344CB8AC3E}">
        <p14:creationId xmlns:p14="http://schemas.microsoft.com/office/powerpoint/2010/main" val="3826654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84F49A53-B5B5-C546-207F-33803BA5188F}"/>
              </a:ext>
            </a:extLst>
          </p:cNvPr>
          <p:cNvGraphicFramePr>
            <a:graphicFrameLocks/>
          </p:cNvGraphicFramePr>
          <p:nvPr/>
        </p:nvGraphicFramePr>
        <p:xfrm>
          <a:off x="457199" y="779477"/>
          <a:ext cx="11335871" cy="5907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CC5BF316-6930-C7CC-52DE-520B3EBE48D5}"/>
              </a:ext>
            </a:extLst>
          </p:cNvPr>
          <p:cNvCxnSpPr/>
          <p:nvPr/>
        </p:nvCxnSpPr>
        <p:spPr>
          <a:xfrm>
            <a:off x="5564188" y="2959100"/>
            <a:ext cx="0" cy="102552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re 1">
            <a:extLst>
              <a:ext uri="{FF2B5EF4-FFF2-40B4-BE49-F238E27FC236}">
                <a16:creationId xmlns:a16="http://schemas.microsoft.com/office/drawing/2014/main" id="{BD2C6BEE-DB95-6A27-38EE-DFBBB4F45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17475"/>
            <a:ext cx="10515600" cy="661988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fr-FR" sz="3600" b="1" dirty="0" err="1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Coverage</a:t>
            </a:r>
            <a:r>
              <a:rPr lang="fr-FR" altLang="fr-FR" sz="36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the UDAM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>
            <a:extLst>
              <a:ext uri="{FF2B5EF4-FFF2-40B4-BE49-F238E27FC236}">
                <a16:creationId xmlns:a16="http://schemas.microsoft.com/office/drawing/2014/main" id="{F0924F40-E91A-E9A0-6545-BC7F683574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20925" y="217488"/>
            <a:ext cx="9069388" cy="593725"/>
          </a:xfrm>
        </p:spPr>
        <p:txBody>
          <a:bodyPr/>
          <a:lstStyle/>
          <a:p>
            <a:pPr algn="ctr" eaLnBrk="1" hangingPunct="1">
              <a:defRPr/>
            </a:pPr>
            <a:r>
              <a:rPr lang="fr-FR" altLang="fr-FR" sz="36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Utilisation of </a:t>
            </a:r>
            <a:r>
              <a:rPr lang="fr-FR" altLang="fr-FR" sz="3600" b="1" dirty="0" err="1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health</a:t>
            </a:r>
            <a:r>
              <a:rPr lang="fr-FR" altLang="fr-FR" sz="36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fr-FR" altLang="fr-FR" sz="3600" b="1" dirty="0" err="1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facilities</a:t>
            </a:r>
            <a:r>
              <a:rPr lang="fr-FR" altLang="fr-FR" sz="36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3315" name="Espace réservé du contenu 2">
            <a:extLst>
              <a:ext uri="{FF2B5EF4-FFF2-40B4-BE49-F238E27FC236}">
                <a16:creationId xmlns:a16="http://schemas.microsoft.com/office/drawing/2014/main" id="{3ECCCB2E-20B7-0BFC-28AA-6C5189D1F6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6238" y="968375"/>
            <a:ext cx="11510962" cy="568166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endParaRPr lang="fr-SN" altLang="fr-FR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fr-SN" altLang="fr-FR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fr-FR" alt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C5EE3349-CEEB-0DC3-4B61-A477E246BAE2}"/>
              </a:ext>
            </a:extLst>
          </p:cNvPr>
          <p:cNvGraphicFramePr>
            <a:graphicFrameLocks/>
          </p:cNvGraphicFramePr>
          <p:nvPr/>
        </p:nvGraphicFramePr>
        <p:xfrm>
          <a:off x="431470" y="1032509"/>
          <a:ext cx="11400498" cy="5553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38DFA4B-C82B-4FDC-7DAF-EF5D738ED36E}"/>
              </a:ext>
            </a:extLst>
          </p:cNvPr>
          <p:cNvCxnSpPr/>
          <p:nvPr/>
        </p:nvCxnSpPr>
        <p:spPr>
          <a:xfrm>
            <a:off x="376238" y="4552950"/>
            <a:ext cx="116046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A6D3A36-F4BB-2DA3-E9C1-D535C1BFB343}"/>
              </a:ext>
            </a:extLst>
          </p:cNvPr>
          <p:cNvSpPr/>
          <p:nvPr/>
        </p:nvSpPr>
        <p:spPr>
          <a:xfrm>
            <a:off x="150813" y="2068513"/>
            <a:ext cx="2024062" cy="5334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</a:rPr>
              <a:t>Average level of use in the country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1F8D2E0-884B-AF28-486B-4BD8AA0096E0}"/>
              </a:ext>
            </a:extLst>
          </p:cNvPr>
          <p:cNvCxnSpPr>
            <a:stCxn id="4" idx="2"/>
          </p:cNvCxnSpPr>
          <p:nvPr/>
        </p:nvCxnSpPr>
        <p:spPr>
          <a:xfrm flipH="1">
            <a:off x="1158875" y="2601913"/>
            <a:ext cx="4763" cy="19510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>
            <a:extLst>
              <a:ext uri="{FF2B5EF4-FFF2-40B4-BE49-F238E27FC236}">
                <a16:creationId xmlns:a16="http://schemas.microsoft.com/office/drawing/2014/main" id="{69983C21-F388-CBD2-205F-BCDD2CBE3F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6275" y="333375"/>
            <a:ext cx="10515600" cy="48101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fr-FR" altLang="fr-FR" sz="3600" b="1" dirty="0" err="1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Sustainability</a:t>
            </a:r>
            <a:r>
              <a:rPr lang="fr-FR" altLang="fr-FR" sz="36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</a:t>
            </a:r>
            <a:r>
              <a:rPr lang="fr-FR" altLang="fr-FR" sz="3600" b="1" dirty="0" err="1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DHIUs</a:t>
            </a:r>
            <a:r>
              <a:rPr lang="fr-FR" altLang="fr-FR" sz="36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(1)</a:t>
            </a:r>
          </a:p>
        </p:txBody>
      </p:sp>
      <p:graphicFrame>
        <p:nvGraphicFramePr>
          <p:cNvPr id="9" name="Espace réservé du contenu 7">
            <a:extLst>
              <a:ext uri="{FF2B5EF4-FFF2-40B4-BE49-F238E27FC236}">
                <a16:creationId xmlns:a16="http://schemas.microsoft.com/office/drawing/2014/main" id="{6C1EA9AC-01E2-7032-1902-3F1CAD13FC04}"/>
              </a:ext>
            </a:extLst>
          </p:cNvPr>
          <p:cNvGraphicFramePr>
            <a:graphicFrameLocks/>
          </p:cNvGraphicFramePr>
          <p:nvPr/>
        </p:nvGraphicFramePr>
        <p:xfrm>
          <a:off x="448056" y="1013966"/>
          <a:ext cx="11283696" cy="5670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7F29457E-925D-FA35-D1C2-BD9A36903CBA}"/>
              </a:ext>
            </a:extLst>
          </p:cNvPr>
          <p:cNvSpPr/>
          <p:nvPr/>
        </p:nvSpPr>
        <p:spPr>
          <a:xfrm>
            <a:off x="10001250" y="388938"/>
            <a:ext cx="1730375" cy="987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BE" b="1" dirty="0">
                <a:solidFill>
                  <a:schemeClr val="tx1"/>
                </a:solidFill>
              </a:rPr>
              <a:t>25%</a:t>
            </a:r>
            <a:r>
              <a:rPr lang="fr-BE" dirty="0">
                <a:solidFill>
                  <a:schemeClr val="tx1"/>
                </a:solidFill>
              </a:rPr>
              <a:t> </a:t>
            </a:r>
          </a:p>
          <a:p>
            <a:pPr algn="ctr">
              <a:defRPr/>
            </a:pPr>
            <a:r>
              <a:rPr lang="fr-BE">
                <a:solidFill>
                  <a:schemeClr val="tx1"/>
                </a:solidFill>
              </a:rPr>
              <a:t>Norme </a:t>
            </a:r>
            <a:r>
              <a:rPr lang="fr-BE" dirty="0">
                <a:solidFill>
                  <a:schemeClr val="tx1"/>
                </a:solidFill>
              </a:rPr>
              <a:t>UEMOA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811BB-2D60-6C3A-AB48-30776DF2D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Merci de votre attention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CD4C8-6CF3-9978-F8E5-9F5F244B62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97110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E58978C9EF1547A9835AAD7FB51546" ma:contentTypeVersion="17" ma:contentTypeDescription="Een nieuw document maken." ma:contentTypeScope="" ma:versionID="895a03e462d114a3ee1ba6fa4bd70d1d">
  <xsd:schema xmlns:xsd="http://www.w3.org/2001/XMLSchema" xmlns:xs="http://www.w3.org/2001/XMLSchema" xmlns:p="http://schemas.microsoft.com/office/2006/metadata/properties" xmlns:ns2="67bd3c9d-e201-4853-a3bd-90b166559b19" xmlns:ns3="8aa47a31-2ea1-4dc7-a203-8b4478cf06e6" targetNamespace="http://schemas.microsoft.com/office/2006/metadata/properties" ma:root="true" ma:fieldsID="7a95e07e92bdea9ed237f4d133543e07" ns2:_="" ns3:_="">
    <xsd:import namespace="67bd3c9d-e201-4853-a3bd-90b166559b19"/>
    <xsd:import namespace="8aa47a31-2ea1-4dc7-a203-8b4478cf06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bd3c9d-e201-4853-a3bd-90b166559b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8d24064c-84dd-40a8-8895-1ae0c821fa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a47a31-2ea1-4dc7-a203-8b4478cf06e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c41ef48-4452-41bb-a2e8-20e513fdfaef}" ma:internalName="TaxCatchAll" ma:showField="CatchAllData" ma:web="8aa47a31-2ea1-4dc7-a203-8b4478cf06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aa47a31-2ea1-4dc7-a203-8b4478cf06e6" xsi:nil="true"/>
    <lcf76f155ced4ddcb4097134ff3c332f xmlns="67bd3c9d-e201-4853-a3bd-90b166559b1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47257A8-C6AB-4814-A4BD-EFF70BAE1B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FAAF56F-A7EF-41EC-97A3-E6FF9C8CACBF}"/>
</file>

<file path=customXml/itemProps3.xml><?xml version="1.0" encoding="utf-8"?>
<ds:datastoreItem xmlns:ds="http://schemas.openxmlformats.org/officeDocument/2006/customXml" ds:itemID="{512CB95D-5E5B-45FE-B15F-6C6F9AE39CE4}">
  <ds:schemaRefs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2988a375-6014-4440-b0c3-4b78d779195e"/>
    <ds:schemaRef ds:uri="http://purl.org/dc/terms/"/>
    <ds:schemaRef ds:uri="http://schemas.microsoft.com/office/2006/metadata/properties"/>
    <ds:schemaRef ds:uri="http://schemas.openxmlformats.org/package/2006/metadata/core-properties"/>
    <ds:schemaRef ds:uri="a7726663-edd4-44b0-b096-004a72f6092b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3514</TotalTime>
  <Words>719</Words>
  <Application>Microsoft Office PowerPoint</Application>
  <PresentationFormat>Breedbeeld</PresentationFormat>
  <Paragraphs>92</Paragraphs>
  <Slides>19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PowerPoint-presentatie</vt:lpstr>
      <vt:lpstr>Travailler sur les 3 dimensions de la CSU</vt:lpstr>
      <vt:lpstr>Les enjeux</vt:lpstr>
      <vt:lpstr>L’initiative des Mutuelles à Base Communautaire (MBC) </vt:lpstr>
      <vt:lpstr>PowerPoint-presentatie</vt:lpstr>
      <vt:lpstr>Situation initiale de la protection sociale en santé au Sénégal</vt:lpstr>
      <vt:lpstr>Lutte contre les inégalités en santé à travers la PSS</vt:lpstr>
      <vt:lpstr>Vision globale ‘protection sociale en santé’: Offre et Demande</vt:lpstr>
      <vt:lpstr>Préconditions de la réalisation PSS</vt:lpstr>
      <vt:lpstr>Organisation de la PSS: principes de base</vt:lpstr>
      <vt:lpstr>Le modèle (1): Inévitablement ‘A grande échelle’ et professionnel</vt:lpstr>
      <vt:lpstr>Le modèle (2): Inévitablement ’échelonné’</vt:lpstr>
      <vt:lpstr>Le modèle (3): Inévitablement ’échelonné’</vt:lpstr>
      <vt:lpstr>Conditions / options techniques - stratégiques</vt:lpstr>
      <vt:lpstr>Les acquis au Sénégal</vt:lpstr>
      <vt:lpstr>PowerPoint-presentatie</vt:lpstr>
      <vt:lpstr>Utilisation of health facilities(1)</vt:lpstr>
      <vt:lpstr>Sustainability of DHIUs(1)</vt:lpstr>
      <vt:lpstr>Merci de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SPIEKART, Cindy</dc:creator>
  <cp:lastModifiedBy>Marijke Ceyssens</cp:lastModifiedBy>
  <cp:revision>29</cp:revision>
  <dcterms:created xsi:type="dcterms:W3CDTF">2022-03-23T11:05:00Z</dcterms:created>
  <dcterms:modified xsi:type="dcterms:W3CDTF">2023-04-24T14:15:20Z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0x0101009FE58978C9EF1547A9835AAD7FB51546</vt:lpwstr>
  </property>
</Properties>
</file>